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465" r:id="rId2"/>
    <p:sldId id="464" r:id="rId3"/>
    <p:sldId id="463" r:id="rId4"/>
    <p:sldId id="462" r:id="rId5"/>
    <p:sldId id="461" r:id="rId6"/>
    <p:sldId id="460" r:id="rId7"/>
    <p:sldId id="459" r:id="rId8"/>
    <p:sldId id="458" r:id="rId9"/>
    <p:sldId id="457" r:id="rId10"/>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368" autoAdjust="0"/>
    <p:restoredTop sz="94660"/>
  </p:normalViewPr>
  <p:slideViewPr>
    <p:cSldViewPr>
      <p:cViewPr varScale="1">
        <p:scale>
          <a:sx n="73" d="100"/>
          <a:sy n="73" d="100"/>
        </p:scale>
        <p:origin x="1098" y="78"/>
      </p:cViewPr>
      <p:guideLst>
        <p:guide orient="horz" pos="2880"/>
        <p:guide pos="2160"/>
        <p:guide orient="horz" pos="2160"/>
        <p:guide pos="288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559739-29CE-4B55-960B-69DC385DA664}" type="datetimeFigureOut">
              <a:rPr lang="es-MX" smtClean="0"/>
              <a:t>03/12/2020</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C515F6-BF71-4D9F-9455-B9531D04099F}" type="slidenum">
              <a:rPr lang="es-MX" smtClean="0"/>
              <a:t>‹Nº›</a:t>
            </a:fld>
            <a:endParaRPr lang="es-MX"/>
          </a:p>
        </p:txBody>
      </p:sp>
    </p:spTree>
    <p:extLst>
      <p:ext uri="{BB962C8B-B14F-4D97-AF65-F5344CB8AC3E}">
        <p14:creationId xmlns:p14="http://schemas.microsoft.com/office/powerpoint/2010/main" val="1665888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6"/>
            <a:ext cx="7772400" cy="1470025"/>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a:xfrm>
            <a:off x="457200" y="6356351"/>
            <a:ext cx="2133600" cy="365125"/>
          </a:xfrm>
          <a:prstGeom prst="rect">
            <a:avLst/>
          </a:prstGeom>
        </p:spPr>
        <p:txBody>
          <a:bodyPr/>
          <a:lstStyle/>
          <a:p>
            <a:fld id="{DBB5AEE6-4026-4ECB-A824-DA533AA42C06}" type="datetimeFigureOut">
              <a:rPr lang="es-MX" smtClean="0"/>
              <a:pPr/>
              <a:t>03/12/2020</a:t>
            </a:fld>
            <a:endParaRPr lang="es-MX"/>
          </a:p>
        </p:txBody>
      </p:sp>
      <p:sp>
        <p:nvSpPr>
          <p:cNvPr id="5" name="4 Marcador de pie de página"/>
          <p:cNvSpPr>
            <a:spLocks noGrp="1"/>
          </p:cNvSpPr>
          <p:nvPr>
            <p:ph type="ftr" sz="quarter" idx="11"/>
          </p:nvPr>
        </p:nvSpPr>
        <p:spPr>
          <a:xfrm>
            <a:off x="3124200" y="6356351"/>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1"/>
            <a:ext cx="2133600" cy="365125"/>
          </a:xfrm>
          <a:prstGeom prst="rect">
            <a:avLst/>
          </a:prstGeom>
        </p:spPr>
        <p:txBody>
          <a:bodyPr/>
          <a:lstStyle/>
          <a:p>
            <a:fld id="{C43D4DDE-D639-4598-9608-E1960C94A28B}" type="slidenum">
              <a:rPr lang="es-MX" smtClean="0"/>
              <a:pPr/>
              <a:t>‹Nº›</a:t>
            </a:fld>
            <a:endParaRPr lang="es-MX"/>
          </a:p>
        </p:txBody>
      </p:sp>
    </p:spTree>
    <p:extLst>
      <p:ext uri="{BB962C8B-B14F-4D97-AF65-F5344CB8AC3E}">
        <p14:creationId xmlns:p14="http://schemas.microsoft.com/office/powerpoint/2010/main" val="1602195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352" y="-15863"/>
            <a:ext cx="9137648" cy="798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agen 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353" y="6393396"/>
            <a:ext cx="9137652" cy="46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20530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3060883922"/>
              </p:ext>
            </p:extLst>
          </p:nvPr>
        </p:nvGraphicFramePr>
        <p:xfrm>
          <a:off x="755576" y="1556792"/>
          <a:ext cx="7886700" cy="3834344"/>
        </p:xfrm>
        <a:graphic>
          <a:graphicData uri="http://schemas.openxmlformats.org/drawingml/2006/table">
            <a:tbl>
              <a:tblPr firstRow="1" firstCol="1" bandRow="1"/>
              <a:tblGrid>
                <a:gridCol w="1205587">
                  <a:extLst>
                    <a:ext uri="{9D8B030D-6E8A-4147-A177-3AD203B41FA5}">
                      <a16:colId xmlns:a16="http://schemas.microsoft.com/office/drawing/2014/main" val="3366694897"/>
                    </a:ext>
                  </a:extLst>
                </a:gridCol>
                <a:gridCol w="1074232">
                  <a:extLst>
                    <a:ext uri="{9D8B030D-6E8A-4147-A177-3AD203B41FA5}">
                      <a16:colId xmlns:a16="http://schemas.microsoft.com/office/drawing/2014/main" val="1720679812"/>
                    </a:ext>
                  </a:extLst>
                </a:gridCol>
                <a:gridCol w="1155205">
                  <a:extLst>
                    <a:ext uri="{9D8B030D-6E8A-4147-A177-3AD203B41FA5}">
                      <a16:colId xmlns:a16="http://schemas.microsoft.com/office/drawing/2014/main" val="802320896"/>
                    </a:ext>
                  </a:extLst>
                </a:gridCol>
                <a:gridCol w="4451676">
                  <a:extLst>
                    <a:ext uri="{9D8B030D-6E8A-4147-A177-3AD203B41FA5}">
                      <a16:colId xmlns:a16="http://schemas.microsoft.com/office/drawing/2014/main" val="3847023501"/>
                    </a:ext>
                  </a:extLst>
                </a:gridCol>
              </a:tblGrid>
              <a:tr h="182098">
                <a:tc gridSpan="4">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NOVIEMBRE  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493845476"/>
                  </a:ext>
                </a:extLst>
              </a:tr>
              <a:tr h="182098">
                <a:tc>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Municipio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Fecha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No. De Acuerdo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Acuerdos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358950655"/>
                  </a:ext>
                </a:extLst>
              </a:tr>
              <a:tr h="1713373">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AHUALULCO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25/11/2020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CM/01/53: El compromiso de seguridad pública municipal, seguridad pública del estado de presentar en la próxima sesión el plan operativo decembrino 2020.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CM/01/54: El compromiso de seguridad pública municipal de enviar a C3 los elementos que cuenten con el curso básico de formación inicial con las evaluaciones correspondientes.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CM/01/55: El compromiso del Ayuntamiento de remitir oficio al secretariado ejecutivo para el cambio de Dos elementos a administrativos.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2434662"/>
                  </a:ext>
                </a:extLst>
              </a:tr>
              <a:tr h="571124">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SALINAS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25/11/2020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CM/25/57: El compromiso de seguridad pública municipal, seguridad pública del estado de implementar en la próxima sesión el plan operativo decembrino 2020.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4059999"/>
                  </a:ext>
                </a:extLst>
              </a:tr>
              <a:tr h="1142249">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TIERRA NUEVA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13/11/2020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CM/43/57:  El compromiso de seguridad pública municipal, seguridad pública del estado de presentar en la próxima sesión el plan operativo decembrino 2020.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CM/43/58: El compromiso de seguridad pública municipal y seguridad pública del estado de realizar operativo “ Buen Fin “ del 9 al 20 de noviembre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6166702"/>
                  </a:ext>
                </a:extLst>
              </a:tr>
            </a:tbl>
          </a:graphicData>
        </a:graphic>
      </p:graphicFrame>
    </p:spTree>
    <p:extLst>
      <p:ext uri="{BB962C8B-B14F-4D97-AF65-F5344CB8AC3E}">
        <p14:creationId xmlns:p14="http://schemas.microsoft.com/office/powerpoint/2010/main" val="19122576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2947860440"/>
              </p:ext>
            </p:extLst>
          </p:nvPr>
        </p:nvGraphicFramePr>
        <p:xfrm>
          <a:off x="755576" y="1700808"/>
          <a:ext cx="7886699" cy="3470148"/>
        </p:xfrm>
        <a:graphic>
          <a:graphicData uri="http://schemas.openxmlformats.org/drawingml/2006/table">
            <a:tbl>
              <a:tblPr firstRow="1" firstCol="1" bandRow="1"/>
              <a:tblGrid>
                <a:gridCol w="1205587">
                  <a:extLst>
                    <a:ext uri="{9D8B030D-6E8A-4147-A177-3AD203B41FA5}">
                      <a16:colId xmlns:a16="http://schemas.microsoft.com/office/drawing/2014/main" val="3110063363"/>
                    </a:ext>
                  </a:extLst>
                </a:gridCol>
                <a:gridCol w="1074232">
                  <a:extLst>
                    <a:ext uri="{9D8B030D-6E8A-4147-A177-3AD203B41FA5}">
                      <a16:colId xmlns:a16="http://schemas.microsoft.com/office/drawing/2014/main" val="836836908"/>
                    </a:ext>
                  </a:extLst>
                </a:gridCol>
                <a:gridCol w="1155204">
                  <a:extLst>
                    <a:ext uri="{9D8B030D-6E8A-4147-A177-3AD203B41FA5}">
                      <a16:colId xmlns:a16="http://schemas.microsoft.com/office/drawing/2014/main" val="580236091"/>
                    </a:ext>
                  </a:extLst>
                </a:gridCol>
                <a:gridCol w="4451676">
                  <a:extLst>
                    <a:ext uri="{9D8B030D-6E8A-4147-A177-3AD203B41FA5}">
                      <a16:colId xmlns:a16="http://schemas.microsoft.com/office/drawing/2014/main" val="1362078271"/>
                    </a:ext>
                  </a:extLst>
                </a:gridCol>
              </a:tblGrid>
              <a:tr h="951874">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VENADO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05/11/2020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CM/45/45: El compromiso de seguridad pública municipal, seguridad pública del estado de implementar  plan operativo decembrino 2020 CM/45/46: El compromiso de seguridad pública municipal y seguridad pública del estado de realizar operativo “ Buen Fin “ del 9 al 20 de noviembre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9610575"/>
                  </a:ext>
                </a:extLst>
              </a:tr>
              <a:tr h="2474873">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VILLA DE ARISTA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19/11/2020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CM/56/52: El compromiso de seguridad pública municipal, seguridad pública del estado de coordinarse para la seguridad del Gobernador ya que asistirá al Municipio para la inauguración de obras de pavimentación y techado.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CM/56/53:  El compromiso de Ayuntamiento de enviar oficio a Guardia Nacional para apoyar a Seguridad Pública Municipal para la clausura de eventos no permitidos por la pandemia.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CM/56/54: El compromiso de seguridad pública municipal, seguridad pública del estado de coordinarse para el día 20 de noviembre ya que solamente se llevará a cabo acto cívico y honores a la Bandera. CM/56/55: El compromiso de seguridad pública municipal, seguridad pública del estado de presentar implementar el plan operativo decembrino 2020.</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7913872"/>
                  </a:ext>
                </a:extLst>
              </a:tr>
            </a:tbl>
          </a:graphicData>
        </a:graphic>
      </p:graphicFrame>
    </p:spTree>
    <p:extLst>
      <p:ext uri="{BB962C8B-B14F-4D97-AF65-F5344CB8AC3E}">
        <p14:creationId xmlns:p14="http://schemas.microsoft.com/office/powerpoint/2010/main" val="541149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3565390297"/>
              </p:ext>
            </p:extLst>
          </p:nvPr>
        </p:nvGraphicFramePr>
        <p:xfrm>
          <a:off x="755576" y="1556792"/>
          <a:ext cx="7886699" cy="3855720"/>
        </p:xfrm>
        <a:graphic>
          <a:graphicData uri="http://schemas.openxmlformats.org/drawingml/2006/table">
            <a:tbl>
              <a:tblPr firstRow="1" firstCol="1" bandRow="1"/>
              <a:tblGrid>
                <a:gridCol w="1205587">
                  <a:extLst>
                    <a:ext uri="{9D8B030D-6E8A-4147-A177-3AD203B41FA5}">
                      <a16:colId xmlns:a16="http://schemas.microsoft.com/office/drawing/2014/main" val="832182623"/>
                    </a:ext>
                  </a:extLst>
                </a:gridCol>
                <a:gridCol w="1074232">
                  <a:extLst>
                    <a:ext uri="{9D8B030D-6E8A-4147-A177-3AD203B41FA5}">
                      <a16:colId xmlns:a16="http://schemas.microsoft.com/office/drawing/2014/main" val="655028323"/>
                    </a:ext>
                  </a:extLst>
                </a:gridCol>
                <a:gridCol w="1155204">
                  <a:extLst>
                    <a:ext uri="{9D8B030D-6E8A-4147-A177-3AD203B41FA5}">
                      <a16:colId xmlns:a16="http://schemas.microsoft.com/office/drawing/2014/main" val="1738892139"/>
                    </a:ext>
                  </a:extLst>
                </a:gridCol>
                <a:gridCol w="4451676">
                  <a:extLst>
                    <a:ext uri="{9D8B030D-6E8A-4147-A177-3AD203B41FA5}">
                      <a16:colId xmlns:a16="http://schemas.microsoft.com/office/drawing/2014/main" val="1041454811"/>
                    </a:ext>
                  </a:extLst>
                </a:gridCol>
              </a:tblGrid>
              <a:tr h="2855622">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VILLA DE REYES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18/11/2020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CM/56/68: El compromiso de seguridad pública municipal, seguridad pública del estado de presentar en la próxima sesión el plan operativo decembrino 2020.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CM/56/69: El compromiso de seguridad pública municipal y seguridad pública del estado de realizar operativo “Buen Fin “del 9 al 20 de noviembre.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CM/56/70: El compromiso de prevención del delito municipal de trabajar en la coordinación con dif municipal y fiscalía general de Justica para la entrega de trípticos de las campañas de SECESP.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CM/56/71: El compromiso de las corporaciones de seguridad de trabajar en coordinación para el día 20 de noviembre ya que se realizará acto cívico y una pequeña semblanza con los deportistas destacados del municipio con una afluencia no mayor de 20 personas respetando las medidas sanitarias y dando difusión en canales locales y redes sociales.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43970"/>
                  </a:ext>
                </a:extLst>
              </a:tr>
              <a:tr h="951874">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ZARAGOZA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06/11/2020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CM/55/41: El compromiso de seguridad pública municipal, seguridad pública del estado de implementar  plan operativo decembrino 2020 CM/55/42: El compromiso de seguridad pública municipal y seguridad pública del estado de realizar operativo “ Buen Fin “ del 9 al 20 de noviembre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8769771"/>
                  </a:ext>
                </a:extLst>
              </a:tr>
            </a:tbl>
          </a:graphicData>
        </a:graphic>
      </p:graphicFrame>
    </p:spTree>
    <p:extLst>
      <p:ext uri="{BB962C8B-B14F-4D97-AF65-F5344CB8AC3E}">
        <p14:creationId xmlns:p14="http://schemas.microsoft.com/office/powerpoint/2010/main" val="3483058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589853481"/>
              </p:ext>
            </p:extLst>
          </p:nvPr>
        </p:nvGraphicFramePr>
        <p:xfrm>
          <a:off x="755576" y="2276872"/>
          <a:ext cx="7886700" cy="2120646"/>
        </p:xfrm>
        <a:graphic>
          <a:graphicData uri="http://schemas.openxmlformats.org/drawingml/2006/table">
            <a:tbl>
              <a:tblPr firstRow="1" firstCol="1" bandRow="1"/>
              <a:tblGrid>
                <a:gridCol w="1205587">
                  <a:extLst>
                    <a:ext uri="{9D8B030D-6E8A-4147-A177-3AD203B41FA5}">
                      <a16:colId xmlns:a16="http://schemas.microsoft.com/office/drawing/2014/main" val="4085168350"/>
                    </a:ext>
                  </a:extLst>
                </a:gridCol>
                <a:gridCol w="1074232">
                  <a:extLst>
                    <a:ext uri="{9D8B030D-6E8A-4147-A177-3AD203B41FA5}">
                      <a16:colId xmlns:a16="http://schemas.microsoft.com/office/drawing/2014/main" val="4225703105"/>
                    </a:ext>
                  </a:extLst>
                </a:gridCol>
                <a:gridCol w="1155205">
                  <a:extLst>
                    <a:ext uri="{9D8B030D-6E8A-4147-A177-3AD203B41FA5}">
                      <a16:colId xmlns:a16="http://schemas.microsoft.com/office/drawing/2014/main" val="2863446641"/>
                    </a:ext>
                  </a:extLst>
                </a:gridCol>
                <a:gridCol w="4451676">
                  <a:extLst>
                    <a:ext uri="{9D8B030D-6E8A-4147-A177-3AD203B41FA5}">
                      <a16:colId xmlns:a16="http://schemas.microsoft.com/office/drawing/2014/main" val="2619123640"/>
                    </a:ext>
                  </a:extLst>
                </a:gridCol>
              </a:tblGrid>
              <a:tr h="380750">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EBANO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25/11/2020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CM/16/39: Por conducto de la Dirección de seguridad Pública Municipal, elaborara el plan operativo decembrino 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845427"/>
                  </a:ext>
                </a:extLst>
              </a:tr>
              <a:tr h="380750">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MATLAPA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18/11/2020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CM/57/44: Por conducto de la Dirección de seguridad Pública Municipal, elaborara el plan operativo decembrino 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71747937"/>
                  </a:ext>
                </a:extLst>
              </a:tr>
              <a:tr h="1332624">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SAN ANTONIO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20/11/2020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CM/38/43: El compromiso de seguridad pública municipal, seguridad pública del estado de presentar en la próxima sesión el plan operativo decembrino 2020. </a:t>
                      </a:r>
                      <a:b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CM/38/44: El compromiso de Seguridad Pública Municipal y Seguridad Pública del Estado de realizar operativos de Seguridad y vigilancia en la Cabecera Municipal, </a:t>
                      </a:r>
                      <a:r>
                        <a:rPr lang="es-MX" sz="1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on</a:t>
                      </a:r>
                      <a: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la finalidad de disminuir la incidencia delictiva.</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7922996"/>
                  </a:ext>
                </a:extLst>
              </a:tr>
            </a:tbl>
          </a:graphicData>
        </a:graphic>
      </p:graphicFrame>
    </p:spTree>
    <p:extLst>
      <p:ext uri="{BB962C8B-B14F-4D97-AF65-F5344CB8AC3E}">
        <p14:creationId xmlns:p14="http://schemas.microsoft.com/office/powerpoint/2010/main" val="873957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53221" y="1784255"/>
          <a:ext cx="7837558" cy="4434078"/>
        </p:xfrm>
        <a:graphic>
          <a:graphicData uri="http://schemas.openxmlformats.org/drawingml/2006/table">
            <a:tbl>
              <a:tblPr firstRow="1" firstCol="1" bandRow="1"/>
              <a:tblGrid>
                <a:gridCol w="1198075">
                  <a:extLst>
                    <a:ext uri="{9D8B030D-6E8A-4147-A177-3AD203B41FA5}">
                      <a16:colId xmlns:a16="http://schemas.microsoft.com/office/drawing/2014/main" val="494226750"/>
                    </a:ext>
                  </a:extLst>
                </a:gridCol>
                <a:gridCol w="1067539">
                  <a:extLst>
                    <a:ext uri="{9D8B030D-6E8A-4147-A177-3AD203B41FA5}">
                      <a16:colId xmlns:a16="http://schemas.microsoft.com/office/drawing/2014/main" val="3353863881"/>
                    </a:ext>
                  </a:extLst>
                </a:gridCol>
                <a:gridCol w="1148006">
                  <a:extLst>
                    <a:ext uri="{9D8B030D-6E8A-4147-A177-3AD203B41FA5}">
                      <a16:colId xmlns:a16="http://schemas.microsoft.com/office/drawing/2014/main" val="503629225"/>
                    </a:ext>
                  </a:extLst>
                </a:gridCol>
                <a:gridCol w="4423938">
                  <a:extLst>
                    <a:ext uri="{9D8B030D-6E8A-4147-A177-3AD203B41FA5}">
                      <a16:colId xmlns:a16="http://schemas.microsoft.com/office/drawing/2014/main" val="3749398488"/>
                    </a:ext>
                  </a:extLst>
                </a:gridCol>
              </a:tblGrid>
              <a:tr h="378377">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TANQUIAN DE ESCOBEDO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374" marR="64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24/11/2020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374" marR="64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374" marR="64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CM/42/37: Por conducto de la Dirección de seguridad Pública Municipal, elaborara el plan operativo decembrino 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374" marR="64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6348199"/>
                  </a:ext>
                </a:extLst>
              </a:tr>
              <a:tr h="756754">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CEDRAL</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374" marR="64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05-nov-20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374" marR="64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374" marR="64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CM/07/47. el compromiso de parte de la Direccion de Seguridad de Publica Municipal, de presentar operativo de Seguridad y vigilancia con motivo de las festividades decembrinas,  en la proxima sesion de consejo.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374" marR="64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8561626"/>
                  </a:ext>
                </a:extLst>
              </a:tr>
              <a:tr h="3216206">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CERRITOS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374" marR="64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11/11/2020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374" marR="64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374" marR="64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CMSP/08/058: Por conducto de la Dirección de Seguridad Pública Municipal y  Seguridad Pública del Estado, se implementaran el plan operativo “Buen Fin 2020”.</a:t>
                      </a:r>
                      <a:b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CMSP/08/059: Por conducto de la Dirección de Seguridad Pública Municipal, Seguridad Pública del Estado y Protección Civil Municipal, se implementaran los planes operativos Hogar Seguro, Paisano, Cohetón, Aguinaldo, Noche Buena, Fin de Año y Reyes.</a:t>
                      </a:r>
                      <a:b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CMSP/08/060: Por conducto de Presidencia Municipal, se difundirá la campaña de la Secretaría de Seguridad Pública del Estado, para la prevención de las extorsiones telefónicas o por correo electrónico, la cual se realizara por medio de las redes sociales de Presidencia Municipal.</a:t>
                      </a:r>
                      <a:b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CMSP/08/061: Por conducto de Presidencia Municipal, se difundirá la campaña del Secretariado Ejecutivo del Consejo Estatal de Seguridad Pública para la prevención del </a:t>
                      </a:r>
                      <a:r>
                        <a:rPr lang="es-MX" sz="1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Phishing</a:t>
                      </a:r>
                      <a: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la cual se realizara por medio de las redes sociales de Presidencia Municipal y de la Dirección de Seguridad Pública Municipal.</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374" marR="64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5612354"/>
                  </a:ext>
                </a:extLst>
              </a:tr>
            </a:tbl>
          </a:graphicData>
        </a:graphic>
      </p:graphicFrame>
    </p:spTree>
    <p:extLst>
      <p:ext uri="{BB962C8B-B14F-4D97-AF65-F5344CB8AC3E}">
        <p14:creationId xmlns:p14="http://schemas.microsoft.com/office/powerpoint/2010/main" val="1059445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nvGraphicFramePr>
        <p:xfrm>
          <a:off x="628650" y="2266220"/>
          <a:ext cx="7886699" cy="3470148"/>
        </p:xfrm>
        <a:graphic>
          <a:graphicData uri="http://schemas.openxmlformats.org/drawingml/2006/table">
            <a:tbl>
              <a:tblPr firstRow="1" firstCol="1" bandRow="1"/>
              <a:tblGrid>
                <a:gridCol w="1205587">
                  <a:extLst>
                    <a:ext uri="{9D8B030D-6E8A-4147-A177-3AD203B41FA5}">
                      <a16:colId xmlns:a16="http://schemas.microsoft.com/office/drawing/2014/main" val="3669806868"/>
                    </a:ext>
                  </a:extLst>
                </a:gridCol>
                <a:gridCol w="1074232">
                  <a:extLst>
                    <a:ext uri="{9D8B030D-6E8A-4147-A177-3AD203B41FA5}">
                      <a16:colId xmlns:a16="http://schemas.microsoft.com/office/drawing/2014/main" val="1898604194"/>
                    </a:ext>
                  </a:extLst>
                </a:gridCol>
                <a:gridCol w="1155204">
                  <a:extLst>
                    <a:ext uri="{9D8B030D-6E8A-4147-A177-3AD203B41FA5}">
                      <a16:colId xmlns:a16="http://schemas.microsoft.com/office/drawing/2014/main" val="3009904626"/>
                    </a:ext>
                  </a:extLst>
                </a:gridCol>
                <a:gridCol w="4451676">
                  <a:extLst>
                    <a:ext uri="{9D8B030D-6E8A-4147-A177-3AD203B41FA5}">
                      <a16:colId xmlns:a16="http://schemas.microsoft.com/office/drawing/2014/main" val="44064632"/>
                    </a:ext>
                  </a:extLst>
                </a:gridCol>
              </a:tblGrid>
              <a:tr h="3426747">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CIUDAD FERNANDEZ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10/11/2020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CMSP/11/056: Por conducto de la Dirección de Seguridad Pública Municipal y  Seguridad Pública del Estado, se implementaran el plan operativo “Buen Fin 2020”.</a:t>
                      </a:r>
                      <a:b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CMSP/11/057: Por conducto de la Dirección de Seguridad Pública Municipal, Seguridad Pública del Estado y Protección Civil Municipal, se implementaran los planes operativos Hogar Seguro, Paisano, Cohetón, Aguinaldo, Noche Buena, Fin de Año y Reyes.</a:t>
                      </a:r>
                      <a:b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CMSP/11/058: Por conducto de Presidencia Municipal, se difundirá la campaña de la Secretaría de Seguridad Pública del Estado y Secretariado Ejecutivo del Consejo Estatal de Seguridad Pública, para la prevención de las extorsiones telefónicas o correo electrónico, la cual se realizara por medio de las redes sociales de Presidencia Municipal.</a:t>
                      </a:r>
                      <a:b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CMSP/11/059: Por conducto de Presidencia Municipal, se difundirá la campaña del Secretariado Ejecutivo del Consejo Estatal de Seguridad Pública para la prevención del </a:t>
                      </a:r>
                      <a:r>
                        <a:rPr lang="es-MX" sz="1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Phishing</a:t>
                      </a:r>
                      <a: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la cual se realizara por medio de las redes sociales de Presidencia Municipal y de la Dirección de Seguridad Pública Municipal.</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6438443"/>
                  </a:ext>
                </a:extLst>
              </a:tr>
            </a:tbl>
          </a:graphicData>
        </a:graphic>
      </p:graphicFrame>
    </p:spTree>
    <p:extLst>
      <p:ext uri="{BB962C8B-B14F-4D97-AF65-F5344CB8AC3E}">
        <p14:creationId xmlns:p14="http://schemas.microsoft.com/office/powerpoint/2010/main" val="4002696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844578"/>
          <a:ext cx="7886699" cy="2313432"/>
        </p:xfrm>
        <a:graphic>
          <a:graphicData uri="http://schemas.openxmlformats.org/drawingml/2006/table">
            <a:tbl>
              <a:tblPr firstRow="1" firstCol="1" bandRow="1"/>
              <a:tblGrid>
                <a:gridCol w="1205587">
                  <a:extLst>
                    <a:ext uri="{9D8B030D-6E8A-4147-A177-3AD203B41FA5}">
                      <a16:colId xmlns:a16="http://schemas.microsoft.com/office/drawing/2014/main" val="987681516"/>
                    </a:ext>
                  </a:extLst>
                </a:gridCol>
                <a:gridCol w="1074232">
                  <a:extLst>
                    <a:ext uri="{9D8B030D-6E8A-4147-A177-3AD203B41FA5}">
                      <a16:colId xmlns:a16="http://schemas.microsoft.com/office/drawing/2014/main" val="3391057895"/>
                    </a:ext>
                  </a:extLst>
                </a:gridCol>
                <a:gridCol w="1155204">
                  <a:extLst>
                    <a:ext uri="{9D8B030D-6E8A-4147-A177-3AD203B41FA5}">
                      <a16:colId xmlns:a16="http://schemas.microsoft.com/office/drawing/2014/main" val="2754923343"/>
                    </a:ext>
                  </a:extLst>
                </a:gridCol>
                <a:gridCol w="4451676">
                  <a:extLst>
                    <a:ext uri="{9D8B030D-6E8A-4147-A177-3AD203B41FA5}">
                      <a16:colId xmlns:a16="http://schemas.microsoft.com/office/drawing/2014/main" val="2340156158"/>
                    </a:ext>
                  </a:extLst>
                </a:gridCol>
              </a:tblGrid>
              <a:tr h="2284498">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RAYON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09/11/2020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CMSP/23/059: Por conducto de la Dirección de Seguridad Pública Municipal y  Seguridad Pública del Estado, se implementaran el plan operativo “Buen Fin 2020”.</a:t>
                      </a:r>
                      <a:b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CMSP/23/060: Por conducto de la Dirección de Seguridad Pública Municipal, Seguridad Pública del Estado y Protección Civil Municipal, se implementaran los planes operativos Hogar Seguro, Paisano, Cohetón, Aguinaldo, Noche Buena, Fin de Año y Reyes.</a:t>
                      </a:r>
                      <a:b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CMSP/23/061: Se vota y se aprueba por unanimidad que por conducto de Presidencia Municipal, se difundirá la campaña de la Secretaría de Seguridad Pública del Estado, para la prevención de las extorsiones telefónicas o correo electrónico, la cual se realizara por medio de las redes sociales de Presidencia Municipal.</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5242537"/>
                  </a:ext>
                </a:extLst>
              </a:tr>
            </a:tbl>
          </a:graphicData>
        </a:graphic>
      </p:graphicFrame>
    </p:spTree>
    <p:extLst>
      <p:ext uri="{BB962C8B-B14F-4D97-AF65-F5344CB8AC3E}">
        <p14:creationId xmlns:p14="http://schemas.microsoft.com/office/powerpoint/2010/main" val="4122272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1105388" y="1722914"/>
          <a:ext cx="6933224" cy="4556760"/>
        </p:xfrm>
        <a:graphic>
          <a:graphicData uri="http://schemas.openxmlformats.org/drawingml/2006/table">
            <a:tbl>
              <a:tblPr firstRow="1" firstCol="1" bandRow="1"/>
              <a:tblGrid>
                <a:gridCol w="1059836">
                  <a:extLst>
                    <a:ext uri="{9D8B030D-6E8A-4147-A177-3AD203B41FA5}">
                      <a16:colId xmlns:a16="http://schemas.microsoft.com/office/drawing/2014/main" val="925859593"/>
                    </a:ext>
                  </a:extLst>
                </a:gridCol>
                <a:gridCol w="944361">
                  <a:extLst>
                    <a:ext uri="{9D8B030D-6E8A-4147-A177-3AD203B41FA5}">
                      <a16:colId xmlns:a16="http://schemas.microsoft.com/office/drawing/2014/main" val="3236172841"/>
                    </a:ext>
                  </a:extLst>
                </a:gridCol>
                <a:gridCol w="1015544">
                  <a:extLst>
                    <a:ext uri="{9D8B030D-6E8A-4147-A177-3AD203B41FA5}">
                      <a16:colId xmlns:a16="http://schemas.microsoft.com/office/drawing/2014/main" val="2313478214"/>
                    </a:ext>
                  </a:extLst>
                </a:gridCol>
                <a:gridCol w="3913483">
                  <a:extLst>
                    <a:ext uri="{9D8B030D-6E8A-4147-A177-3AD203B41FA5}">
                      <a16:colId xmlns:a16="http://schemas.microsoft.com/office/drawing/2014/main" val="2506018856"/>
                    </a:ext>
                  </a:extLst>
                </a:gridCol>
              </a:tblGrid>
              <a:tr h="2845105">
                <a:tc>
                  <a:txBody>
                    <a:bodyPr/>
                    <a:lstStyle/>
                    <a:p>
                      <a:pPr algn="just">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SAN CIRO DE ACOSTA</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6946" marR="569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11/11/2020</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6946" marR="569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6946" marR="569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CMSP/27/054: Por conducto de la Dirección de Seguridad Pública Municipal y  Seguridad Pública del Estado, se implementaran el plan operativo “Buen Fin 2020”.</a:t>
                      </a:r>
                      <a:b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CMSP/27/055: Por conducto de la Dirección de Seguridad Pública Municipal, Seguridad Pública del Estado y Protección Civil Municipal, se implementaran los planes operativos Hogar Seguro, Paisano, Cohetón, Aguinaldo, Noche Buena, Fin de Año y Reyes.</a:t>
                      </a:r>
                      <a:b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CMSP/27/056: Por conducto de Presidencia Municipal, se difundirá la campaña de la Secretaría de Seguridad Pública del Estado, para la prevención de las extorsiones telefónicas o por correo electrónico, la cual se realizara por medio de las redes sociales de Presidencia Municipal.</a:t>
                      </a:r>
                      <a:b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CMSP/27/057: Por conducto de Presidencia Municipal, se difundirá la campaña del Secretariado Ejecutivo del Consejo Estatal de Seguridad Pública para la prevención del Phishing, la cual se realizara por medio de las redes sociales de Presidencia Municipal y de la Dirección de Seguridad Pública Municipal.</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6946" marR="569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4315168"/>
                  </a:ext>
                </a:extLst>
              </a:tr>
              <a:tr h="1506232">
                <a:tc>
                  <a:txBody>
                    <a:bodyPr/>
                    <a:lstStyle/>
                    <a:p>
                      <a:pPr algn="just">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CARDENAS</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6946" marR="569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24/11/2020</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6946" marR="569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6946" marR="569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CM/05/073: Por conducto de la Dirección de Seguridad Pública Municipal y Seguridad Pública del Estado, implementaran recorridos de seguridad y vigilancia para la prevención de alteración del orden público y riñas en la comunidad de la Labor.</a:t>
                      </a:r>
                      <a:br>
                        <a:rPr lang="es-MX" sz="1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1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CM/05/074: Por conducto de la Dirección de Seguridad Pública Municipal y Seguridad Pública del Estado, se presentarán en la próxima sesión de consejo los planes operativos Decembrinos y de Fin de Año “Hogar Seguro, Paisano, Cohetón, Guadalupano, Aguinaldo, Blanca Navidad, Fin de Año y Reyes”.</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6946" marR="569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5809775"/>
                  </a:ext>
                </a:extLst>
              </a:tr>
            </a:tbl>
          </a:graphicData>
        </a:graphic>
      </p:graphicFrame>
    </p:spTree>
    <p:extLst>
      <p:ext uri="{BB962C8B-B14F-4D97-AF65-F5344CB8AC3E}">
        <p14:creationId xmlns:p14="http://schemas.microsoft.com/office/powerpoint/2010/main" val="1023662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555399"/>
          <a:ext cx="7886699" cy="2891790"/>
        </p:xfrm>
        <a:graphic>
          <a:graphicData uri="http://schemas.openxmlformats.org/drawingml/2006/table">
            <a:tbl>
              <a:tblPr firstRow="1" firstCol="1" bandRow="1"/>
              <a:tblGrid>
                <a:gridCol w="1205587">
                  <a:extLst>
                    <a:ext uri="{9D8B030D-6E8A-4147-A177-3AD203B41FA5}">
                      <a16:colId xmlns:a16="http://schemas.microsoft.com/office/drawing/2014/main" val="2814812911"/>
                    </a:ext>
                  </a:extLst>
                </a:gridCol>
                <a:gridCol w="1074232">
                  <a:extLst>
                    <a:ext uri="{9D8B030D-6E8A-4147-A177-3AD203B41FA5}">
                      <a16:colId xmlns:a16="http://schemas.microsoft.com/office/drawing/2014/main" val="2772691567"/>
                    </a:ext>
                  </a:extLst>
                </a:gridCol>
                <a:gridCol w="1155204">
                  <a:extLst>
                    <a:ext uri="{9D8B030D-6E8A-4147-A177-3AD203B41FA5}">
                      <a16:colId xmlns:a16="http://schemas.microsoft.com/office/drawing/2014/main" val="2768203592"/>
                    </a:ext>
                  </a:extLst>
                </a:gridCol>
                <a:gridCol w="4451676">
                  <a:extLst>
                    <a:ext uri="{9D8B030D-6E8A-4147-A177-3AD203B41FA5}">
                      <a16:colId xmlns:a16="http://schemas.microsoft.com/office/drawing/2014/main" val="1359459955"/>
                    </a:ext>
                  </a:extLst>
                </a:gridCol>
              </a:tblGrid>
              <a:tr h="2855622">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RIOVERDE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26/11/2020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CM/24/077.- Las Autoridades Municipales se coordinarán con la Fiscalía General del Estado para dar a conocer a los medios de comunicación y pedir su apoyo para difundir a la ciudadanía en general, la aplicación por medio de la cual se pueden poner las denuncias ante esta dependencia. </a:t>
                      </a:r>
                      <a:b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CM/24/078.- Por conducto de la Dirección de Seguridad Pública Municipal y Seguridad Pública del Estado, se presentarán en la próxima sesión de consejo los Planes Operativos Decembrinos y de Fin de Año “Hogar Seguro, Paisano, Cohetón, Guadalupano, Aguinaldo, Blanca Navidad, Fin de Año y Reyes”.</a:t>
                      </a:r>
                      <a:b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CM/24/079.- La Comisión Municipal de Derechos Humanos en coordinación con CANACO y COPARMEX realizaran una campaña de concientización para que los comerciantes en general den un trato digno a sus clientes durante este tiempo de pandemia COVID 19 y no violenten sus derechos humanos.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472281"/>
                  </a:ext>
                </a:extLst>
              </a:tr>
            </a:tbl>
          </a:graphicData>
        </a:graphic>
      </p:graphicFrame>
    </p:spTree>
    <p:extLst>
      <p:ext uri="{BB962C8B-B14F-4D97-AF65-F5344CB8AC3E}">
        <p14:creationId xmlns:p14="http://schemas.microsoft.com/office/powerpoint/2010/main" val="242538095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716</TotalTime>
  <Words>899</Words>
  <Application>Microsoft Office PowerPoint</Application>
  <PresentationFormat>Presentación en pantalla (4:3)</PresentationFormat>
  <Paragraphs>85</Paragraphs>
  <Slides>9</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9</vt:i4>
      </vt:variant>
    </vt:vector>
  </HeadingPairs>
  <TitlesOfParts>
    <vt:vector size="13" baseType="lpstr">
      <vt:lpstr>Arial</vt:lpstr>
      <vt:lpstr>Calibri</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Angelica Armadillo</dc:creator>
  <cp:lastModifiedBy>Windows User</cp:lastModifiedBy>
  <cp:revision>105</cp:revision>
  <dcterms:created xsi:type="dcterms:W3CDTF">2018-10-26T21:26:18Z</dcterms:created>
  <dcterms:modified xsi:type="dcterms:W3CDTF">2020-12-03T18:45:29Z</dcterms:modified>
</cp:coreProperties>
</file>