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451" r:id="rId2"/>
    <p:sldId id="1452" r:id="rId3"/>
  </p:sldIdLst>
  <p:sldSz cx="6858000" cy="9144000" type="screen4x3"/>
  <p:notesSz cx="6735763" cy="98663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>
        <p:scale>
          <a:sx n="80" d="100"/>
          <a:sy n="80" d="100"/>
        </p:scale>
        <p:origin x="-3828" y="-312"/>
      </p:cViewPr>
      <p:guideLst>
        <p:guide orient="horz" pos="619"/>
        <p:guide orient="horz" pos="5297"/>
        <p:guide orient="horz" pos="5673"/>
        <p:guide orient="horz" pos="5292"/>
        <p:guide orient="horz" pos="5664"/>
        <p:guide orient="horz" pos="5594"/>
        <p:guide orient="horz" pos="5090"/>
        <p:guide orient="horz" pos="5172"/>
        <p:guide pos="990"/>
        <p:guide pos="4254"/>
        <p:guide pos="4258"/>
        <p:guide pos="1003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orient="horz" pos="3109"/>
        <p:guide pos="2183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539440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94606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56675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56676" name="Rectangle 5"/>
          <p:cNvSpPr>
            <a:spLocks noChangeArrowheads="1"/>
          </p:cNvSpPr>
          <p:nvPr/>
        </p:nvSpPr>
        <p:spPr bwMode="auto">
          <a:xfrm>
            <a:off x="1449999" y="525463"/>
            <a:ext cx="5219700" cy="752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DEPARTAMENTO DE PLANEACIÓN Y </a:t>
            </a:r>
            <a:r>
              <a:rPr lang="es-ES" altLang="es-MX" sz="1200" b="1" i="1" dirty="0" smtClean="0">
                <a:latin typeface="Arial" panose="020B0604020202020204" pitchFamily="34" charset="0"/>
              </a:rPr>
              <a:t>PROGRAMACIÓN</a:t>
            </a:r>
            <a:endParaRPr lang="es-ES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OBJETIVO</a:t>
            </a:r>
          </a:p>
          <a:p>
            <a:pPr marL="0" indent="0" algn="just">
              <a:buNone/>
            </a:pPr>
            <a:r>
              <a:rPr lang="es-MX" sz="1200" dirty="0">
                <a:latin typeface="Arial" panose="020B0604020202020204" pitchFamily="34" charset="0"/>
              </a:rPr>
              <a:t>Elaborar y evaluar las actividades institucionales a través de la planeación sistemática y métodos de evaluación, así como la presupuestación.</a:t>
            </a:r>
          </a:p>
          <a:p>
            <a:pPr marL="0" indent="0" algn="just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Elaborar el Programa Operativo Anual (POA) del instituto y presentarlos al Subdirector (a) de Planeación para su revisión y/o autorización.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Elaborar el Anteproyecto de Presupuesto (APOA) y presentarlos al Subdirector (a) de Planeación para su revisión y/o autorización.</a:t>
            </a:r>
          </a:p>
          <a:p>
            <a:pPr lvl="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</a:endParaRP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Elaborar el Plan de Trabajo Anual (PTA) del Instituto presentarlos al Subdirector (a) de Planeación para su revisión y/o autorización.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Elaborar el Programa Institucional de Desarrollo (PIID) del Instituto presentarlos al Subdirector (a) de Planeación para su revisión y/o autorización.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Elaborar la evaluación programática y presupuestal del instituto y presentarlo a la Dirección de Planeación y Vinculación para su revisión y/o autorización.</a:t>
            </a:r>
          </a:p>
          <a:p>
            <a:pPr lvl="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</a:endParaRP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Proponer los mecanismos para el seguimiento, evaluación y control de los programas a realizar por el Instituto.</a:t>
            </a:r>
          </a:p>
          <a:p>
            <a:pPr lvl="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</a:endParaRP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Solicitar las claves de acceso al Sistema Informático de Entrega Recepción (SIERE) de cada área, así como cuando exista modificación en la estructura orgánica.</a:t>
            </a:r>
          </a:p>
          <a:p>
            <a:pPr lvl="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</a:endParaRP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Integrar los datos informativos presupuestarios y estadísticos de la Institución.</a:t>
            </a:r>
          </a:p>
          <a:p>
            <a:pPr lvl="0" algn="just">
              <a:buFont typeface="Wingdings" panose="05000000000000000000" pitchFamily="2" charset="2"/>
              <a:buChar char="§"/>
            </a:pPr>
            <a:endParaRPr lang="es-MX" sz="1200" dirty="0">
              <a:solidFill>
                <a:srgbClr val="00B0F0"/>
              </a:solidFill>
              <a:latin typeface="Arial" panose="020B0604020202020204" pitchFamily="34" charset="0"/>
            </a:endParaRPr>
          </a:p>
        </p:txBody>
      </p:sp>
      <p:sp>
        <p:nvSpPr>
          <p:cNvPr id="15668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112214"/>
              </p:ext>
            </p:extLst>
          </p:nvPr>
        </p:nvGraphicFramePr>
        <p:xfrm>
          <a:off x="1571625" y="8383361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Elizabeth Valencia Saldaña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918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56675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56676" name="Rectangle 5"/>
          <p:cNvSpPr>
            <a:spLocks noChangeArrowheads="1"/>
          </p:cNvSpPr>
          <p:nvPr/>
        </p:nvSpPr>
        <p:spPr bwMode="auto">
          <a:xfrm>
            <a:off x="1449999" y="525463"/>
            <a:ext cx="5219700" cy="4450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DEPARTAMENTO DE PLANEACIÓN Y </a:t>
            </a:r>
            <a:r>
              <a:rPr lang="es-ES" altLang="es-MX" sz="1200" b="1" i="1" dirty="0" smtClean="0">
                <a:latin typeface="Arial" panose="020B0604020202020204" pitchFamily="34" charset="0"/>
              </a:rPr>
              <a:t>PROGRAMACIÓN</a:t>
            </a:r>
            <a:endParaRPr lang="es-ES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 (CONTINÚA)</a:t>
            </a:r>
          </a:p>
          <a:p>
            <a:pPr lvl="0" algn="just">
              <a:buFont typeface="Wingdings" panose="05000000000000000000" pitchFamily="2" charset="2"/>
              <a:buChar char="§"/>
            </a:pPr>
            <a:endParaRPr lang="es-MX" sz="1200" dirty="0">
              <a:solidFill>
                <a:srgbClr val="00B0F0"/>
              </a:solidFill>
              <a:latin typeface="Arial" panose="020B0604020202020204" pitchFamily="34" charset="0"/>
            </a:endParaRP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Elaborar los presupuestos de construcción y equipamiento del instituto y presentarlo a la Subdirección de Planeación para su revisión y/o autorización.</a:t>
            </a:r>
          </a:p>
          <a:p>
            <a:pPr lvl="0" algn="just"/>
            <a:endParaRPr 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Apoyar en el Comité de Planeación del instituto.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Participar en la integración de propuestas de modificación de estructura orgánica y presentarlas al Subdirector de Planeación para su revisión y/o autorización.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Promover el cumplimiento en el ámbito de su competencia lo establecido en el Sistema de Gestión Integral.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Ejecutar la normatividad expedida en materia de transparencia, archivo y control interno.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sz="1200" dirty="0">
              <a:solidFill>
                <a:srgbClr val="00B0F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sz="1200" dirty="0">
              <a:solidFill>
                <a:srgbClr val="00B0F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solidFill>
                <a:srgbClr val="00B0F0"/>
              </a:solidFill>
              <a:latin typeface="Arial" panose="020B0604020202020204" pitchFamily="34" charset="0"/>
            </a:endParaRPr>
          </a:p>
        </p:txBody>
      </p:sp>
      <p:sp>
        <p:nvSpPr>
          <p:cNvPr id="15668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420670"/>
              </p:ext>
            </p:extLst>
          </p:nvPr>
        </p:nvGraphicFramePr>
        <p:xfrm>
          <a:off x="1571625" y="839787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Elizabeth Valencia Saldaña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42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50177</TotalTime>
  <Words>338</Words>
  <Application>Microsoft Office PowerPoint</Application>
  <PresentationFormat>Presentación en pantalla (4:3)</PresentationFormat>
  <Paragraphs>47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Wingdings</vt:lpstr>
      <vt:lpstr>Times New Roman</vt:lpstr>
      <vt:lpstr>Diseño predeterminado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Aux RH</cp:lastModifiedBy>
  <cp:revision>2913</cp:revision>
  <cp:lastPrinted>2020-03-18T22:47:54Z</cp:lastPrinted>
  <dcterms:created xsi:type="dcterms:W3CDTF">2001-05-29T01:41:44Z</dcterms:created>
  <dcterms:modified xsi:type="dcterms:W3CDTF">2021-02-03T17:26:50Z</dcterms:modified>
</cp:coreProperties>
</file>