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187" r:id="rId2"/>
    <p:sldId id="1188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E581D6-5DDD-4C3F-89FB-263220E1F0E7}" type="slidenum">
              <a:rPr lang="es-ES_tradnl" altLang="es-MX">
                <a:latin typeface="Times New Roman" panose="02020603050405020304" pitchFamily="18" charset="0"/>
              </a:rPr>
              <a:pPr/>
              <a:t>1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667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AE3BF4-9A5C-4DE0-A55A-A04212EE0D85}" type="slidenum">
              <a:rPr lang="es-ES_tradnl" altLang="es-MX">
                <a:latin typeface="Times New Roman" panose="02020603050405020304" pitchFamily="18" charset="0"/>
              </a:rPr>
              <a:pPr/>
              <a:t>2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7412" name="Rectangle 20"/>
          <p:cNvSpPr>
            <a:spLocks noChangeArrowheads="1"/>
          </p:cNvSpPr>
          <p:nvPr/>
        </p:nvSpPr>
        <p:spPr bwMode="auto">
          <a:xfrm>
            <a:off x="1448900" y="530102"/>
            <a:ext cx="5219700" cy="848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>
              <a:defRPr/>
            </a:pPr>
            <a:endParaRPr lang="es-ES_tradnl" altLang="es-MX" b="1" i="1" dirty="0"/>
          </a:p>
          <a:p>
            <a:pPr marL="180975" indent="-180975" algn="ctr">
              <a:spcAft>
                <a:spcPts val="1200"/>
              </a:spcAft>
              <a:defRPr/>
            </a:pPr>
            <a:r>
              <a:rPr lang="es-ES_tradnl" altLang="es-MX" b="1" i="1" dirty="0"/>
              <a:t>DIRECCIÓN GENERAL</a:t>
            </a:r>
          </a:p>
          <a:p>
            <a:pPr marL="180975" indent="-180975" algn="just">
              <a:spcAft>
                <a:spcPts val="1200"/>
              </a:spcAft>
              <a:defRPr/>
            </a:pPr>
            <a:r>
              <a:rPr lang="es-ES_tradnl" altLang="es-MX" b="1" i="1" dirty="0"/>
              <a:t>OBJETIVO</a:t>
            </a:r>
          </a:p>
          <a:p>
            <a:pPr marL="180975" algn="just">
              <a:spcAft>
                <a:spcPts val="1200"/>
              </a:spcAft>
              <a:defRPr/>
            </a:pPr>
            <a:r>
              <a:rPr lang="es-MX" altLang="es-MX" dirty="0"/>
              <a:t>Administrar la prestación de los servicios educativos que ofrece el plantel conforme a los objetivos de la educación superior tecnológica y de acuerdo a los lineamientos y objetivos establecidos en el Decreto de Creación del instituto.</a:t>
            </a:r>
          </a:p>
          <a:p>
            <a:pPr marL="180975" indent="-180975" algn="just">
              <a:spcAft>
                <a:spcPts val="1200"/>
              </a:spcAft>
              <a:defRPr/>
            </a:pPr>
            <a:r>
              <a:rPr lang="es-ES" altLang="es-MX" b="1" i="1" dirty="0"/>
              <a:t>FUNCIONES 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Coordinar el cumplimiento de las disposiciones que norman la estructura y funcionamiento de la Institución y ejecutar los acuerdos que dicta la Junta Directiva.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Otorgar y revocar mandatos para la representación legal del instituto.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Designar la Comisión Dictaminadora interna para ingreso y promoción del personal del instituto.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Autorizar propuestas del Comité Académico para asuntos no previstos en el Reglamento del Estudiante o sugerir modificaciones al mismo.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Informar a la H. Junta Directiva la actualización de la estructura orgánica del instituto con base en el crecimiento de </a:t>
            </a:r>
            <a:r>
              <a:rPr lang="es-MX" altLang="es-MX" dirty="0" smtClean="0"/>
              <a:t>la </a:t>
            </a:r>
            <a:r>
              <a:rPr lang="es-MX" altLang="es-MX" dirty="0"/>
              <a:t>demanda educativa y a las necesidades del entorno. 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Plantear a la H. Junta Directiva los nombramientos de las Direcciones de Área y Subdirecciones para su autorización.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Establecer a través de una planeación estratégica con los directivos las técnicas y cumplimiento de los objetivos y metas del instituto.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Administrar los recursos asignados por el estado y la federación.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Promover que las unidades administrativas a su cargo atiendan oportunamente las solicitudes de información sustentadas en la Ley de Acceso a la Información Pública del Estado de San Luis Potosí.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Dirigir la formulación del Programa Operativo Anual (POA) y del Anteproyecto de Inversión (APOA) y el </a:t>
            </a:r>
            <a:r>
              <a:rPr lang="es-MX" altLang="es-MX" dirty="0"/>
              <a:t>Programa Institucional de Innovación y Desarrollo (PIID)</a:t>
            </a:r>
            <a:r>
              <a:rPr lang="es-MX" dirty="0"/>
              <a:t> del instituto, así como de los programas y proyectos de infraestructura.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/>
          </a:p>
          <a:p>
            <a:pPr marL="180975" indent="-180975" algn="just">
              <a:lnSpc>
                <a:spcPct val="95000"/>
              </a:lnSpc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Rectangle 43"/>
          <p:cNvSpPr>
            <a:spLocks noChangeArrowheads="1"/>
          </p:cNvSpPr>
          <p:nvPr/>
        </p:nvSpPr>
        <p:spPr bwMode="auto">
          <a:xfrm>
            <a:off x="1585595" y="8401050"/>
            <a:ext cx="5193030" cy="5861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12" name="Text Box 44"/>
          <p:cNvSpPr txBox="1">
            <a:spLocks noChangeArrowheads="1"/>
          </p:cNvSpPr>
          <p:nvPr/>
        </p:nvSpPr>
        <p:spPr bwMode="auto">
          <a:xfrm>
            <a:off x="2303145" y="8431848"/>
            <a:ext cx="114141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altLang="es-MX" sz="1200" b="1">
                <a:latin typeface="Arial" charset="0"/>
              </a:rPr>
              <a:t>Responsable</a:t>
            </a:r>
            <a:endParaRPr lang="es-ES" altLang="es-MX" sz="1200" b="1">
              <a:latin typeface="Arial" charset="0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>
            <a:off x="4156075" y="8450580"/>
            <a:ext cx="3175" cy="5302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1585595" y="864616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4082198" y="8431848"/>
            <a:ext cx="2706190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Presidente de la H. Junta Directiva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4785633" y="8699361"/>
            <a:ext cx="14911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Joel Ramírez Díaz</a:t>
            </a:r>
            <a:endParaRPr lang="es-MX" dirty="0"/>
          </a:p>
        </p:txBody>
      </p:sp>
      <p:sp>
        <p:nvSpPr>
          <p:cNvPr id="17" name="16 Rectángulo"/>
          <p:cNvSpPr/>
          <p:nvPr/>
        </p:nvSpPr>
        <p:spPr>
          <a:xfrm>
            <a:off x="1980653" y="8702041"/>
            <a:ext cx="1829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Ricardo Bárcenas Rivas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7029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3555" name="Rectangle 20"/>
          <p:cNvSpPr>
            <a:spLocks noChangeArrowheads="1"/>
          </p:cNvSpPr>
          <p:nvPr/>
        </p:nvSpPr>
        <p:spPr bwMode="auto">
          <a:xfrm>
            <a:off x="1448900" y="529861"/>
            <a:ext cx="52197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buFont typeface="Wingdings" pitchFamily="2" charset="2"/>
              <a:buNone/>
              <a:defRPr/>
            </a:pPr>
            <a:endParaRPr lang="es-ES_tradnl" altLang="es-MX" b="1" i="1" dirty="0"/>
          </a:p>
          <a:p>
            <a:pPr marL="179388" indent="-179388" algn="ctr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_tradnl" altLang="es-MX" b="1" i="1" dirty="0"/>
              <a:t>DIRECCIÓN GENERAL</a:t>
            </a:r>
            <a:endParaRPr lang="es-MX" altLang="es-MX" b="1" i="1" dirty="0"/>
          </a:p>
          <a:p>
            <a:pPr marL="179388" indent="-179388" algn="ctr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s-MX" altLang="es-MX" b="1" i="1" dirty="0"/>
              <a:t>(CONTINÚA)</a:t>
            </a:r>
            <a:endParaRPr lang="es-MX" altLang="es-MX" dirty="0"/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la participación de la comunidad tecnológica en eventos cívicos, culturales, sociales, deportivos y recreativos que organice el instituto o instancias externas.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Autorizar los reportes y sanciones por faltas administrativas del personal del instituto conforme a los lineamientos establecidos.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Plantear </a:t>
            </a:r>
            <a:r>
              <a:rPr lang="es-MX" dirty="0"/>
              <a:t>la aprobación de la H. Junta Directiva para los proyectos de contrato colectivo de trabajo, reglamentos y condiciones generales de trabajo del Instituto, así como expedir los manuales necesarios para su funcionamiento.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la investigación, desarrollo e innovación tecnológica, así como la vinculación con el sector productivo y social.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las actividades </a:t>
            </a:r>
            <a:r>
              <a:rPr lang="es-MX" dirty="0"/>
              <a:t>definidas en el Sistema de Gestión Integral del Instituto, así como la participación dentro del mismo.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Coordinar el proceso de Entrega Recepción del Ejercicio Constitucional.</a:t>
            </a:r>
          </a:p>
          <a:p>
            <a:pPr marL="180975" indent="-180975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Promover el cumplimiento en el ámbito de su competencia lo establecido en el Sistema de Gestión Integral.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altLang="es-MX" dirty="0"/>
              <a:t>Ejecutar la normatividad expedida en materia de transparencia, archivo y control interno.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r>
              <a:rPr lang="es-MX" altLang="es-MX" dirty="0"/>
              <a:t>Estas funciones son enunciativas más no limitativas.</a:t>
            </a: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altLang="es-MX" dirty="0"/>
          </a:p>
          <a:p>
            <a:pPr marL="179388" indent="-179388" algn="just">
              <a:buFont typeface="Wingdings" pitchFamily="2" charset="2"/>
              <a:buChar char="§"/>
              <a:defRPr/>
            </a:pPr>
            <a:endParaRPr lang="es-MX" altLang="es-MX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Rectangle 43"/>
          <p:cNvSpPr>
            <a:spLocks noChangeArrowheads="1"/>
          </p:cNvSpPr>
          <p:nvPr/>
        </p:nvSpPr>
        <p:spPr bwMode="auto">
          <a:xfrm>
            <a:off x="1585595" y="8401050"/>
            <a:ext cx="5193030" cy="5861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/>
          </a:p>
        </p:txBody>
      </p:sp>
      <p:sp>
        <p:nvSpPr>
          <p:cNvPr id="9" name="Text Box 44"/>
          <p:cNvSpPr txBox="1">
            <a:spLocks noChangeArrowheads="1"/>
          </p:cNvSpPr>
          <p:nvPr/>
        </p:nvSpPr>
        <p:spPr bwMode="auto">
          <a:xfrm>
            <a:off x="2303145" y="8431848"/>
            <a:ext cx="114141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altLang="es-MX" sz="1200" b="1">
                <a:latin typeface="Arial" charset="0"/>
              </a:rPr>
              <a:t>Responsable</a:t>
            </a:r>
            <a:endParaRPr lang="es-ES" altLang="es-MX" sz="1200" b="1">
              <a:latin typeface="Arial" charset="0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>
            <a:off x="4156075" y="8450580"/>
            <a:ext cx="3175" cy="5302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2" name="Line 47"/>
          <p:cNvSpPr>
            <a:spLocks noChangeShapeType="1"/>
          </p:cNvSpPr>
          <p:nvPr/>
        </p:nvSpPr>
        <p:spPr bwMode="auto">
          <a:xfrm>
            <a:off x="1585595" y="864616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4082198" y="8431848"/>
            <a:ext cx="2706190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altLang="es-MX" sz="1200" b="1" dirty="0" smtClean="0">
                <a:latin typeface="Arial" charset="0"/>
              </a:rPr>
              <a:t>Presidente de la H. Junta Directiva</a:t>
            </a:r>
            <a:endParaRPr lang="es-ES" altLang="es-MX" sz="1200" b="1" dirty="0">
              <a:latin typeface="Arial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785633" y="8699361"/>
            <a:ext cx="14911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Joel Ramírez Díaz</a:t>
            </a:r>
            <a:endParaRPr lang="es-MX" dirty="0"/>
          </a:p>
        </p:txBody>
      </p:sp>
      <p:sp>
        <p:nvSpPr>
          <p:cNvPr id="16" name="15 Rectángulo"/>
          <p:cNvSpPr/>
          <p:nvPr/>
        </p:nvSpPr>
        <p:spPr>
          <a:xfrm>
            <a:off x="1980653" y="8702041"/>
            <a:ext cx="1829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Ricardo Bárcenas Rivas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669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50179</TotalTime>
  <Words>481</Words>
  <Application>Microsoft Office PowerPoint</Application>
  <PresentationFormat>Presentación en pantalla (4:3)</PresentationFormat>
  <Paragraphs>41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2021-02-03T16:39:41Z</dcterms:modified>
</cp:coreProperties>
</file>