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87" r:id="rId1"/>
  </p:sldMasterIdLst>
  <p:notesMasterIdLst>
    <p:notesMasterId r:id="rId3"/>
  </p:notesMasterIdLst>
  <p:handoutMasterIdLst>
    <p:handoutMasterId r:id="rId4"/>
  </p:handoutMasterIdLst>
  <p:sldIdLst>
    <p:sldId id="1506" r:id="rId2"/>
  </p:sldIdLst>
  <p:sldSz cx="6858000" cy="9144000" type="screen4x3"/>
  <p:notesSz cx="6735763" cy="98663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76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741" indent="-28567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679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9752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6823" indent="-22853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894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967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8038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5110" indent="-22853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509057-3B22-4A38-946D-2CF6F7FCDF6B}" type="slidenum">
              <a:rPr lang="es-ES_tradnl" altLang="es-MX">
                <a:latin typeface="Times New Roman" panose="02020603050405020304" pitchFamily="18" charset="0"/>
              </a:rPr>
              <a:pPr/>
              <a:t>1</a:t>
            </a:fld>
            <a:endParaRPr lang="es-ES_tradnl" altLang="es-MX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6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9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4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8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0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7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22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38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8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1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03/02/2021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78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64515" name="Rectangle 20"/>
          <p:cNvSpPr>
            <a:spLocks noChangeArrowheads="1"/>
          </p:cNvSpPr>
          <p:nvPr/>
        </p:nvSpPr>
        <p:spPr bwMode="auto">
          <a:xfrm>
            <a:off x="1538007" y="526562"/>
            <a:ext cx="5219700" cy="886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s-MX" altLang="es-MX" b="1" i="1" dirty="0">
              <a:solidFill>
                <a:srgbClr val="FF0000"/>
              </a:solidFill>
            </a:endParaRPr>
          </a:p>
          <a:p>
            <a:pPr algn="ctr"/>
            <a:r>
              <a:rPr lang="es-MX" altLang="es-MX" b="1" i="1" dirty="0"/>
              <a:t>SALA DE </a:t>
            </a:r>
            <a:r>
              <a:rPr lang="es-MX" altLang="es-MX" b="1" i="1" dirty="0" smtClean="0"/>
              <a:t>AUTO ACCESO</a:t>
            </a:r>
            <a:endParaRPr lang="es-MX" altLang="es-MX" b="1" i="1" dirty="0"/>
          </a:p>
          <a:p>
            <a:pPr eaLnBrk="1" hangingPunct="1"/>
            <a:endParaRPr lang="es-ES_tradnl" altLang="es-MX" b="1" i="1" dirty="0"/>
          </a:p>
          <a:p>
            <a:pPr eaLnBrk="1" hangingPunct="1">
              <a:spcAft>
                <a:spcPts val="1200"/>
              </a:spcAft>
            </a:pPr>
            <a:r>
              <a:rPr lang="es-ES_tradnl" altLang="es-MX" b="1" i="1" dirty="0"/>
              <a:t>OBJETIVO</a:t>
            </a:r>
          </a:p>
          <a:p>
            <a:pPr algn="just" eaLnBrk="1" hangingPunct="1">
              <a:spcAft>
                <a:spcPts val="1200"/>
              </a:spcAft>
            </a:pPr>
            <a:r>
              <a:rPr lang="es-ES" altLang="es-MX" dirty="0"/>
              <a:t>  </a:t>
            </a:r>
            <a:r>
              <a:rPr lang="es-MX" altLang="es-MX" dirty="0"/>
              <a:t>  Atender a los usuarios que solicitan el servicio del Laboratorio de Idiomas.</a:t>
            </a:r>
          </a:p>
          <a:p>
            <a:pPr algn="just">
              <a:spcAft>
                <a:spcPts val="1200"/>
              </a:spcAft>
            </a:pPr>
            <a:r>
              <a:rPr lang="es-ES" altLang="es-MX" b="1" i="1" dirty="0"/>
              <a:t>FUNCIONES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 smtClean="0"/>
              <a:t>Elaborar en </a:t>
            </a:r>
            <a:r>
              <a:rPr lang="es-MX" altLang="es-MX" dirty="0"/>
              <a:t>coordinación con el </a:t>
            </a:r>
            <a:r>
              <a:rPr lang="es-MX" altLang="es-MX" dirty="0" smtClean="0"/>
              <a:t>jefe (a) del departamento </a:t>
            </a:r>
            <a:r>
              <a:rPr lang="es-MX" altLang="es-MX" dirty="0"/>
              <a:t>el programa de trabajo anual del Laboratorio de Idiomas. 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Proporcionar el servicio de laboratorio de idiomas a los usuarios que lo soliciten.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Elaborar y </a:t>
            </a:r>
            <a:r>
              <a:rPr lang="es-MX" altLang="es-MX" dirty="0" smtClean="0"/>
              <a:t>divulgar el </a:t>
            </a:r>
            <a:r>
              <a:rPr lang="es-MX" altLang="es-MX" dirty="0"/>
              <a:t>reglamento del laboratorio de idiomas.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_tradnl" dirty="0"/>
              <a:t>Inspeccionar la asistencia, permanencia y cumplimiento de los módulos que debe acreditar el estudiante.</a:t>
            </a: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Dar mantenimiento preventivo y correctivo a los equipos del laboratorio de idiomas.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Gestionar la actualización del software de los equipos de computo del laboratorio de idiomas.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Elaborar reportes estadísticos de usuarios del laboratorio de idiomas y entregarlo </a:t>
            </a:r>
            <a:r>
              <a:rPr lang="es-MX" altLang="es-MX" dirty="0" smtClean="0"/>
              <a:t>al Departamento de Idiomas y a la </a:t>
            </a:r>
            <a:r>
              <a:rPr lang="es-MX" altLang="es-MX" dirty="0"/>
              <a:t>Subdirección Académica.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Proponer un programa de difusión del uso del laboratorio de idiomas </a:t>
            </a:r>
            <a:r>
              <a:rPr lang="es-MX" altLang="es-MX" dirty="0" smtClean="0"/>
              <a:t>al Departamento </a:t>
            </a:r>
            <a:r>
              <a:rPr lang="es-MX" altLang="es-MX" dirty="0"/>
              <a:t>de Idiomas y a la Subdirección Académica.</a:t>
            </a:r>
          </a:p>
          <a:p>
            <a:pPr algn="just">
              <a:buFont typeface="Wingdings" pitchFamily="2" charset="2"/>
              <a:buChar char="§"/>
            </a:pPr>
            <a:r>
              <a:rPr lang="es-MX" altLang="es-MX" dirty="0" smtClean="0"/>
              <a:t>Ejecutar en </a:t>
            </a:r>
            <a:r>
              <a:rPr lang="es-MX" altLang="es-MX" dirty="0"/>
              <a:t>el ámbito de su competencia lo establecido en el Sistema de Gestión Integral.</a:t>
            </a:r>
          </a:p>
          <a:p>
            <a:pPr algn="just">
              <a:buFont typeface="Wingdings" pitchFamily="2" charset="2"/>
              <a:buChar char="§"/>
            </a:pPr>
            <a:endParaRPr lang="es-MX" altLang="es-MX" dirty="0"/>
          </a:p>
          <a:p>
            <a:pPr algn="just">
              <a:buFont typeface="Wingdings" pitchFamily="2" charset="2"/>
              <a:buChar char="§"/>
            </a:pPr>
            <a:r>
              <a:rPr lang="es-MX" altLang="es-MX" dirty="0"/>
              <a:t>Ejecutar la normatividad expedida en materia de transparencia, archivo y control interno.</a:t>
            </a:r>
          </a:p>
          <a:p>
            <a:pPr algn="just">
              <a:buFont typeface="Wingdings" pitchFamily="2" charset="2"/>
              <a:buChar char="§"/>
            </a:pPr>
            <a:endParaRPr lang="es-MX" dirty="0">
              <a:solidFill>
                <a:srgbClr val="00B0F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s-MX" dirty="0">
                <a:solidFill>
                  <a:srgbClr val="000000"/>
                </a:solidFill>
              </a:rPr>
              <a:t>Estas funciones son enunciativas mas no limitativas.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latin typeface="Arial" charset="0"/>
              <a:cs typeface="Arial" charset="0"/>
            </a:endParaRPr>
          </a:p>
          <a:p>
            <a:pPr marL="0" indent="0" algn="just" eaLnBrk="1" hangingPunct="1">
              <a:spcAft>
                <a:spcPts val="1200"/>
              </a:spcAft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es-MX" altLang="es-MX" dirty="0"/>
          </a:p>
        </p:txBody>
      </p:sp>
      <p:sp>
        <p:nvSpPr>
          <p:cNvPr id="645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DESCRIPCIÓN DE FUNCIONES</a:t>
            </a:r>
          </a:p>
        </p:txBody>
      </p:sp>
      <p:sp>
        <p:nvSpPr>
          <p:cNvPr id="6452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288227"/>
              </p:ext>
            </p:extLst>
          </p:nvPr>
        </p:nvGraphicFramePr>
        <p:xfrm>
          <a:off x="1576107" y="8394844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Carlos Guillermo Martínez Juárez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7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204</Words>
  <Application>Microsoft Office PowerPoint</Application>
  <PresentationFormat>Presentación en pantalla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Wingdings</vt:lpstr>
      <vt:lpstr>Times New Roman</vt:lpstr>
      <vt:lpstr>Calibri</vt:lpstr>
      <vt:lpstr>2_Tema de Office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2021-02-03T17:14:19Z</dcterms:modified>
</cp:coreProperties>
</file>