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6858000" cy="9144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5" d="100"/>
          <a:sy n="55" d="100"/>
        </p:scale>
        <p:origin x="2640" y="298"/>
      </p:cViewPr>
      <p:guideLst>
        <p:guide orient="horz" pos="2880"/>
        <p:guide pos="216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568"/>
            <a:ext cx="5829300" cy="1960033"/>
          </a:xfrm>
          <a:prstGeom prst="rect">
            <a:avLst/>
          </a:prstGeo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a:xfrm>
            <a:off x="342900" y="8475134"/>
            <a:ext cx="1600200" cy="486833"/>
          </a:xfrm>
          <a:prstGeom prst="rect">
            <a:avLst/>
          </a:prstGeom>
        </p:spPr>
        <p:txBody>
          <a:bodyPr/>
          <a:lstStyle/>
          <a:p>
            <a:fld id="{DBB5AEE6-4026-4ECB-A824-DA533AA42C06}" type="datetimeFigureOut">
              <a:rPr lang="es-MX" smtClean="0"/>
              <a:t>31/10/2018</a:t>
            </a:fld>
            <a:endParaRPr lang="es-MX"/>
          </a:p>
        </p:txBody>
      </p:sp>
      <p:sp>
        <p:nvSpPr>
          <p:cNvPr id="5" name="4 Marcador de pie de página"/>
          <p:cNvSpPr>
            <a:spLocks noGrp="1"/>
          </p:cNvSpPr>
          <p:nvPr>
            <p:ph type="ftr" sz="quarter" idx="11"/>
          </p:nvPr>
        </p:nvSpPr>
        <p:spPr>
          <a:xfrm>
            <a:off x="2343150" y="8475134"/>
            <a:ext cx="2171700" cy="486833"/>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4914900" y="8475134"/>
            <a:ext cx="1600200" cy="486833"/>
          </a:xfrm>
          <a:prstGeom prst="rect">
            <a:avLst/>
          </a:prstGeom>
        </p:spPr>
        <p:txBody>
          <a:bodyPr/>
          <a:lstStyle/>
          <a:p>
            <a:fld id="{C43D4DDE-D639-4598-9608-E1960C94A28B}" type="slidenum">
              <a:rPr lang="es-MX" smtClean="0"/>
              <a:t>‹Nº›</a:t>
            </a:fld>
            <a:endParaRPr lang="es-MX"/>
          </a:p>
        </p:txBody>
      </p:sp>
    </p:spTree>
    <p:extLst>
      <p:ext uri="{BB962C8B-B14F-4D97-AF65-F5344CB8AC3E}">
        <p14:creationId xmlns:p14="http://schemas.microsoft.com/office/powerpoint/2010/main" val="16021956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7"/>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764" y="-21151"/>
            <a:ext cx="6853236" cy="1064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Imagen 2"/>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764" y="8524528"/>
            <a:ext cx="6853239" cy="619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6205302"/>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 CuadroTexto"/>
          <p:cNvSpPr txBox="1"/>
          <p:nvPr/>
        </p:nvSpPr>
        <p:spPr>
          <a:xfrm>
            <a:off x="980728" y="8820834"/>
            <a:ext cx="5328592" cy="646331"/>
          </a:xfrm>
          <a:prstGeom prst="rect">
            <a:avLst/>
          </a:prstGeom>
          <a:noFill/>
        </p:spPr>
        <p:txBody>
          <a:bodyPr wrap="square" rtlCol="0">
            <a:spAutoFit/>
          </a:bodyPr>
          <a:lstStyle/>
          <a:p>
            <a:pPr algn="ctr"/>
            <a:r>
              <a:rPr lang="es-MX" sz="800" i="1" dirty="0" smtClean="0"/>
              <a:t>Alfredo </a:t>
            </a:r>
            <a:r>
              <a:rPr lang="es-MX" sz="800" i="1" dirty="0"/>
              <a:t>M. Terrazas No. </a:t>
            </a:r>
            <a:r>
              <a:rPr lang="es-MX" sz="800" i="1" dirty="0" smtClean="0"/>
              <a:t>640, Barrio </a:t>
            </a:r>
            <a:r>
              <a:rPr lang="es-MX" sz="800" i="1" dirty="0"/>
              <a:t>de </a:t>
            </a:r>
            <a:r>
              <a:rPr lang="es-MX" sz="800" i="1" dirty="0" smtClean="0"/>
              <a:t>Tequisquiapan, San </a:t>
            </a:r>
            <a:r>
              <a:rPr lang="es-MX" sz="800" i="1" dirty="0"/>
              <a:t>Luis Potosí, S.L.P</a:t>
            </a:r>
            <a:r>
              <a:rPr lang="es-MX" sz="800" i="1" dirty="0" smtClean="0"/>
              <a:t>., C.P</a:t>
            </a:r>
            <a:r>
              <a:rPr lang="es-MX" sz="800" i="1" dirty="0"/>
              <a:t>. </a:t>
            </a:r>
            <a:r>
              <a:rPr lang="es-MX" sz="800" i="1" dirty="0" smtClean="0"/>
              <a:t>78250.        </a:t>
            </a:r>
          </a:p>
          <a:p>
            <a:pPr algn="ctr"/>
            <a:r>
              <a:rPr lang="es-MX" sz="800" i="1" dirty="0" smtClean="0"/>
              <a:t>Teléfono</a:t>
            </a:r>
            <a:r>
              <a:rPr lang="es-MX" sz="800" i="1" dirty="0"/>
              <a:t>: (444) 834-0152</a:t>
            </a:r>
            <a:r>
              <a:rPr lang="es-MX" sz="1000" dirty="0"/>
              <a:t/>
            </a:r>
            <a:br>
              <a:rPr lang="es-MX" sz="1000" dirty="0"/>
            </a:br>
            <a:endParaRPr lang="es-MX" sz="1000" dirty="0"/>
          </a:p>
          <a:p>
            <a:pPr algn="just"/>
            <a:endParaRPr lang="es-MX" sz="1000" dirty="0" smtClean="0"/>
          </a:p>
        </p:txBody>
      </p:sp>
      <p:sp>
        <p:nvSpPr>
          <p:cNvPr id="4" name="Subtítulo 3"/>
          <p:cNvSpPr>
            <a:spLocks noGrp="1"/>
          </p:cNvSpPr>
          <p:nvPr>
            <p:ph type="subTitle" idx="1"/>
          </p:nvPr>
        </p:nvSpPr>
        <p:spPr>
          <a:xfrm>
            <a:off x="836712" y="1259632"/>
            <a:ext cx="5328592" cy="6696744"/>
          </a:xfrm>
        </p:spPr>
        <p:txBody>
          <a:bodyPr/>
          <a:lstStyle/>
          <a:p>
            <a:pPr algn="just"/>
            <a:r>
              <a:rPr lang="es-MX" sz="1200" b="1" dirty="0" smtClean="0">
                <a:solidFill>
                  <a:schemeClr val="tx1"/>
                </a:solidFill>
              </a:rPr>
              <a:t>Artículo </a:t>
            </a:r>
            <a:r>
              <a:rPr lang="es-MX" sz="1200" b="1" dirty="0">
                <a:solidFill>
                  <a:schemeClr val="tx1"/>
                </a:solidFill>
              </a:rPr>
              <a:t>14</a:t>
            </a:r>
            <a:r>
              <a:rPr lang="es-MX" sz="1200" dirty="0">
                <a:solidFill>
                  <a:schemeClr val="tx1"/>
                </a:solidFill>
              </a:rPr>
              <a:t>.- El Secretario Ejecutivo, además de las atribuciones que le confiere el contenido del Artículo 46 de la</a:t>
            </a:r>
          </a:p>
          <a:p>
            <a:pPr algn="just"/>
            <a:r>
              <a:rPr lang="es-MX" sz="1200" dirty="0">
                <a:solidFill>
                  <a:schemeClr val="tx1"/>
                </a:solidFill>
              </a:rPr>
              <a:t>Ley, tendrá las siguientes:</a:t>
            </a:r>
          </a:p>
          <a:p>
            <a:pPr algn="just"/>
            <a:r>
              <a:rPr lang="es-MX" sz="1200" dirty="0">
                <a:solidFill>
                  <a:schemeClr val="tx1"/>
                </a:solidFill>
              </a:rPr>
              <a:t>I. Organizar por instrucción del Presidente del Consejo, las sesiones ordinarias cada 6 meses y en su caso extraordinarias del Consejo Estatal, integrando los asuntos a tratar;</a:t>
            </a:r>
          </a:p>
          <a:p>
            <a:pPr algn="just"/>
            <a:r>
              <a:rPr lang="es-MX" sz="1200" dirty="0">
                <a:solidFill>
                  <a:schemeClr val="tx1"/>
                </a:solidFill>
              </a:rPr>
              <a:t>II. Proponer al Presidente del Consejo, el orden del día y las convocatorias de las sesiones del Consejo Estatal;</a:t>
            </a:r>
          </a:p>
          <a:p>
            <a:pPr algn="just"/>
            <a:r>
              <a:rPr lang="es-MX" sz="1200" dirty="0">
                <a:solidFill>
                  <a:schemeClr val="tx1"/>
                </a:solidFill>
              </a:rPr>
              <a:t>III. Elaborar y administrar el archivo de minutas y acuerdos que se generen de las sesiones ordinarias y extraordinarias del Consejo Estatal;</a:t>
            </a:r>
          </a:p>
          <a:p>
            <a:pPr algn="just"/>
            <a:r>
              <a:rPr lang="es-MX" sz="1200" dirty="0">
                <a:solidFill>
                  <a:schemeClr val="tx1"/>
                </a:solidFill>
              </a:rPr>
              <a:t>IV. Dar seguimiento a los acuerdos tomados en las sesiones ordinarias y extraordinarias del Consejo Estatal e informar los avances al Presidente del Consejo Estatal;</a:t>
            </a:r>
          </a:p>
          <a:p>
            <a:pPr algn="just"/>
            <a:r>
              <a:rPr lang="es-MX" sz="1200" dirty="0">
                <a:solidFill>
                  <a:schemeClr val="tx1"/>
                </a:solidFill>
              </a:rPr>
              <a:t>V. En la segunda sesión ordinaria del Consejo o en las sesiones extraordinarias que determine el Presidente del Consejo, se evaluarán las metas y objetivos de las instancias que integran el Sistema Estatal de Seguridad Pública y las áreas preventivas Municipales;</a:t>
            </a:r>
          </a:p>
          <a:p>
            <a:pPr algn="just"/>
            <a:r>
              <a:rPr lang="es-MX" sz="1200" dirty="0">
                <a:solidFill>
                  <a:schemeClr val="tx1"/>
                </a:solidFill>
              </a:rPr>
              <a:t>VI. Rendir los informes ante el Pleno del Consejo Estatal y su Presidente;</a:t>
            </a:r>
          </a:p>
          <a:p>
            <a:pPr algn="just"/>
            <a:r>
              <a:rPr lang="es-MX" sz="1200" dirty="0">
                <a:solidFill>
                  <a:schemeClr val="tx1"/>
                </a:solidFill>
              </a:rPr>
              <a:t>VII. Emitir  disposiciones  de  coordinación  que  permitan  la formulación  y  ejecución  de  políticas,  programas  y  acciones necesarias  para  el  cumplimiento  de  sus  funciones, asegurando una efectiva y eficaz coordinación, informando al Consejo Estatal de estas actividades;</a:t>
            </a:r>
          </a:p>
          <a:p>
            <a:pPr algn="just"/>
            <a:r>
              <a:rPr lang="es-MX" sz="1200" dirty="0">
                <a:solidFill>
                  <a:schemeClr val="tx1"/>
                </a:solidFill>
              </a:rPr>
              <a:t>VIII. Solicitar de manera periódica a los Titulares de las Áreas del  Secretariado  Ejecutivo,  los  informes  de sus  actividades, programas y acciones que les sean de su competencia;</a:t>
            </a:r>
          </a:p>
          <a:p>
            <a:pPr algn="just"/>
            <a:r>
              <a:rPr lang="es-MX" sz="1200" dirty="0">
                <a:solidFill>
                  <a:schemeClr val="tx1"/>
                </a:solidFill>
              </a:rPr>
              <a:t>IX. Aprobar los proyectos de acuerdos, lineamientos, circulares y  demás  disposiciones  normativas  que  se  elaboren  en  el Secretariado Ejecutivo;</a:t>
            </a:r>
          </a:p>
          <a:p>
            <a:pPr algn="just"/>
            <a:r>
              <a:rPr lang="es-MX" sz="1200" dirty="0">
                <a:solidFill>
                  <a:schemeClr val="tx1"/>
                </a:solidFill>
              </a:rPr>
              <a:t>X. Emitir, previa aprobación de la Oficialía Mayor, los Manuales de Organización y de Procedimientos que realicen las Áreas del Secretariado Ejecutivo</a:t>
            </a:r>
            <a:r>
              <a:rPr lang="es-MX" sz="1200" dirty="0" smtClean="0">
                <a:solidFill>
                  <a:schemeClr val="tx1"/>
                </a:solidFill>
              </a:rPr>
              <a:t>;</a:t>
            </a:r>
          </a:p>
          <a:p>
            <a:pPr algn="just"/>
            <a:r>
              <a:rPr lang="es-MX" sz="1200" dirty="0">
                <a:solidFill>
                  <a:schemeClr val="tx1"/>
                </a:solidFill>
              </a:rPr>
              <a:t>XI. Supervisar y evaluar el cumplimiento de metas, que estén contemplados en la Ley de Egresos de la Federación, el Convenio de Coordinación en materia de Seguridad Pública, Anexo Técnico de los Fondos de Aportaciones de Seguridad Pública, Anexo Técnico de los Subsidios Federales de Seguridad Pública, e informar al Consejo Estatal de Seguridad Pública respecto de los avances;</a:t>
            </a:r>
            <a:endParaRPr lang="es-MX" sz="1200" dirty="0" smtClean="0">
              <a:solidFill>
                <a:schemeClr val="tx1"/>
              </a:solidFill>
            </a:endParaRPr>
          </a:p>
          <a:p>
            <a:pPr algn="just"/>
            <a:endParaRPr lang="es-MX" sz="1200" dirty="0" smtClean="0">
              <a:solidFill>
                <a:schemeClr val="tx1"/>
              </a:solidFill>
            </a:endParaRPr>
          </a:p>
          <a:p>
            <a:pPr algn="just"/>
            <a:endParaRPr lang="es-MX" sz="1200" b="1" dirty="0">
              <a:solidFill>
                <a:schemeClr val="tx1"/>
              </a:solidFill>
            </a:endParaRPr>
          </a:p>
          <a:p>
            <a:pPr algn="just"/>
            <a:endParaRPr lang="es-MX" sz="1200" b="1" dirty="0">
              <a:solidFill>
                <a:schemeClr val="tx1"/>
              </a:solidFill>
            </a:endParaRPr>
          </a:p>
          <a:p>
            <a:endParaRPr lang="es-MX" sz="1800" dirty="0">
              <a:solidFill>
                <a:schemeClr val="tx1"/>
              </a:solidFill>
            </a:endParaRPr>
          </a:p>
        </p:txBody>
      </p:sp>
    </p:spTree>
    <p:extLst>
      <p:ext uri="{BB962C8B-B14F-4D97-AF65-F5344CB8AC3E}">
        <p14:creationId xmlns:p14="http://schemas.microsoft.com/office/powerpoint/2010/main" val="40167680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836712" y="1331640"/>
            <a:ext cx="5328592" cy="6912768"/>
          </a:xfrm>
        </p:spPr>
        <p:txBody>
          <a:bodyPr/>
          <a:lstStyle/>
          <a:p>
            <a:pPr algn="just"/>
            <a:r>
              <a:rPr lang="es-MX" sz="1200" dirty="0">
                <a:solidFill>
                  <a:schemeClr val="tx1"/>
                </a:solidFill>
              </a:rPr>
              <a:t>XII. Aplicar y ejecutar conforme a las disposiciones aplicables, los montos que estén contemplados en la Ley de Egresos de la Federación, el Convenio de Coordinación en materia de Seguridad Pública, Anexo Técnico de los Fondos de Aportaciones de Seguridad Pública y Anexo Técnico de los Subsidios Federales de Seguridad Pública, e informar al Consejo Estatal de Seguridad Pública respecto de los avances;</a:t>
            </a:r>
          </a:p>
          <a:p>
            <a:pPr algn="just"/>
            <a:r>
              <a:rPr lang="es-MX" sz="1200" dirty="0">
                <a:solidFill>
                  <a:schemeClr val="tx1"/>
                </a:solidFill>
              </a:rPr>
              <a:t>XIII. Supervisar y evaluar el cumplimiento de los registros federales y estatales de Seguridad Pública;</a:t>
            </a:r>
          </a:p>
          <a:p>
            <a:pPr algn="just"/>
            <a:r>
              <a:rPr lang="es-MX" sz="1200" dirty="0">
                <a:solidFill>
                  <a:schemeClr val="tx1"/>
                </a:solidFill>
              </a:rPr>
              <a:t>XIV. Reportar al Secretariado Ejecutivo del Sistema Nacional la información físico-financiera generada mensual y trimestralmente por los fondos y subsidios de aportaciones federales y la información estadística convenida;</a:t>
            </a:r>
          </a:p>
          <a:p>
            <a:pPr algn="just"/>
            <a:r>
              <a:rPr lang="es-MX" sz="1200" dirty="0">
                <a:solidFill>
                  <a:schemeClr val="tx1"/>
                </a:solidFill>
              </a:rPr>
              <a:t>XV. Vincular al Secretariado Ejecutivo con los Consejos Estatal, Municipales, Delegacionales e Instancias regionales o distritales de coordinación en materia de Seguridad Pública, a fin de mantener actualizada la información relacionada con los programas que en materia de evaluación, seguridad pública, prevención del delito y participación ciudadana que se estén implementando;</a:t>
            </a:r>
          </a:p>
          <a:p>
            <a:pPr algn="just"/>
            <a:r>
              <a:rPr lang="es-MX" sz="1200" dirty="0">
                <a:solidFill>
                  <a:schemeClr val="tx1"/>
                </a:solidFill>
              </a:rPr>
              <a:t>XVI. Promover e impulsar campañas y programas tendientes a disuadir las actividades y actitudes que hagan apología del delito y de otras conductas antisociales;</a:t>
            </a:r>
          </a:p>
          <a:p>
            <a:pPr algn="just"/>
            <a:r>
              <a:rPr lang="es-MX" sz="1200" dirty="0">
                <a:solidFill>
                  <a:schemeClr val="tx1"/>
                </a:solidFill>
              </a:rPr>
              <a:t>XVII. Diseñar e impulsar programas que incentiven la participación de la comunidad en la evaluación de las políticas y programas de seguridad pública y prevención del delito;</a:t>
            </a:r>
          </a:p>
          <a:p>
            <a:pPr algn="just"/>
            <a:r>
              <a:rPr lang="es-MX" sz="1200" dirty="0">
                <a:solidFill>
                  <a:schemeClr val="tx1"/>
                </a:solidFill>
              </a:rPr>
              <a:t>XVIII. Coordinar y distribuir entre el personal bajo su mando las funciones inherentes al cumplimiento de sus atribuciones;</a:t>
            </a:r>
          </a:p>
          <a:p>
            <a:pPr algn="just"/>
            <a:r>
              <a:rPr lang="es-MX" sz="1200" dirty="0">
                <a:solidFill>
                  <a:schemeClr val="tx1"/>
                </a:solidFill>
              </a:rPr>
              <a:t>XIX. Fomentar la participación de las  autoridades  federales, estatales y municipales en los programas preventivos con la participación  de  la  comunidad,  así  como  involucrar  a  los organismos  públicos  y  privados,  asociaciones  civiles  en  las acciones enfocadas a la prevención de conductas antisociales y delictivas;</a:t>
            </a:r>
          </a:p>
          <a:p>
            <a:pPr algn="just"/>
            <a:r>
              <a:rPr lang="es-MX" sz="1200" dirty="0">
                <a:solidFill>
                  <a:schemeClr val="tx1"/>
                </a:solidFill>
              </a:rPr>
              <a:t>XX. Acordar con el Ejecutivo del Estado los asuntos de su competencia e informarle del avance y resultado de los mismos;</a:t>
            </a:r>
          </a:p>
          <a:p>
            <a:pPr algn="just"/>
            <a:r>
              <a:rPr lang="es-MX" sz="1200" dirty="0">
                <a:solidFill>
                  <a:schemeClr val="tx1"/>
                </a:solidFill>
              </a:rPr>
              <a:t>XXI. Acordar  con  el  Ejecutivo  del  Estado,  así  como  con  la Oficialía Mayor y la Secretaría de Finanzas de Gobierno del Estado,  la  estructura  orgánica  y  funcional  del  Secretariado Ejecutivo;</a:t>
            </a:r>
          </a:p>
          <a:p>
            <a:pPr algn="just"/>
            <a:r>
              <a:rPr lang="es-MX" sz="1200" dirty="0">
                <a:solidFill>
                  <a:schemeClr val="tx1"/>
                </a:solidFill>
              </a:rPr>
              <a:t>XXII. Proponer al Ejecutivo del Estado, el anteproyecto de presupuesto y su correspondiente Programa Operativo </a:t>
            </a:r>
            <a:r>
              <a:rPr lang="es-MX" sz="1200" dirty="0" smtClean="0">
                <a:solidFill>
                  <a:schemeClr val="tx1"/>
                </a:solidFill>
              </a:rPr>
              <a:t>Anual</a:t>
            </a:r>
            <a:endParaRPr lang="es-MX" sz="1200" dirty="0">
              <a:solidFill>
                <a:schemeClr val="tx1"/>
              </a:solidFill>
            </a:endParaRPr>
          </a:p>
        </p:txBody>
      </p:sp>
    </p:spTree>
    <p:extLst>
      <p:ext uri="{BB962C8B-B14F-4D97-AF65-F5344CB8AC3E}">
        <p14:creationId xmlns:p14="http://schemas.microsoft.com/office/powerpoint/2010/main" val="2674658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764704" y="1763688"/>
            <a:ext cx="5256584" cy="5394672"/>
          </a:xfrm>
        </p:spPr>
        <p:txBody>
          <a:bodyPr/>
          <a:lstStyle/>
          <a:p>
            <a:pPr algn="just"/>
            <a:r>
              <a:rPr lang="es-MX" sz="1200" dirty="0">
                <a:solidFill>
                  <a:schemeClr val="tx1"/>
                </a:solidFill>
              </a:rPr>
              <a:t>XXVIII. Proponer a las Instituciones de Seguridad Pública las políticas, instrumentos, lineamientos y acciones que permitan fortalecer y hacer eficientes los mecanismos de coordinación entre éstas y las instancias del Sistema;</a:t>
            </a:r>
          </a:p>
          <a:p>
            <a:pPr algn="just"/>
            <a:r>
              <a:rPr lang="es-MX" sz="1200" dirty="0">
                <a:solidFill>
                  <a:schemeClr val="tx1"/>
                </a:solidFill>
              </a:rPr>
              <a:t>XXIX. Certificar los documentos que obren en las instalaciones del Secretariado Ejecutivo, cuando sean solicitados por las autoridades competentes;</a:t>
            </a:r>
          </a:p>
          <a:p>
            <a:pPr algn="just"/>
            <a:r>
              <a:rPr lang="es-MX" sz="1200" dirty="0">
                <a:solidFill>
                  <a:schemeClr val="tx1"/>
                </a:solidFill>
              </a:rPr>
              <a:t>XXX. Actuar  como  representante  legal  del  Secretariado Ejecutivo en los asuntos jurídicos de su competencia;</a:t>
            </a:r>
          </a:p>
          <a:p>
            <a:pPr algn="just"/>
            <a:r>
              <a:rPr lang="es-MX" sz="1200" dirty="0">
                <a:solidFill>
                  <a:schemeClr val="tx1"/>
                </a:solidFill>
              </a:rPr>
              <a:t>XXXI. Actuar como enlace operativo del Ejecutivo del Estado e instancia  tripartita  coordinadora  para  la  consolidación  del Sistema  de  Justicia  Penal  en  el  Estado,  de  acuerdo  a  los lineamientos  que  determine  el  Secretariado  Ejecutivo  del Sistema  Nacional  de Seguridad  Pública;</a:t>
            </a:r>
          </a:p>
          <a:p>
            <a:pPr algn="just"/>
            <a:r>
              <a:rPr lang="es-MX" sz="1200" dirty="0">
                <a:solidFill>
                  <a:schemeClr val="tx1"/>
                </a:solidFill>
              </a:rPr>
              <a:t>XXXII. Participar  en las  Comisiones  instaladas en el  Estado en las que sea invitado a formar parte dentro del ámbito de su competencia;</a:t>
            </a:r>
          </a:p>
          <a:p>
            <a:pPr algn="just"/>
            <a:r>
              <a:rPr lang="es-MX" sz="1200" dirty="0">
                <a:solidFill>
                  <a:schemeClr val="tx1"/>
                </a:solidFill>
              </a:rPr>
              <a:t>XXXIII. Constituir el Comité y la Unidad de Transparencia del Secretariado Ejecutivo y vigilar su correcto funcionamiento;</a:t>
            </a:r>
          </a:p>
          <a:p>
            <a:pPr algn="just"/>
            <a:r>
              <a:rPr lang="es-MX" sz="1200" dirty="0">
                <a:solidFill>
                  <a:schemeClr val="tx1"/>
                </a:solidFill>
              </a:rPr>
              <a:t>XXXIV. Designar al Titular de la Unidad de Transparencia así como  proveerla  de  personal,  apoyo  técnico  y  recursos materiales necesarios para realizar las funciones establecidas en la Ley de Transparencia y Acceso a la Información Pública, y</a:t>
            </a:r>
          </a:p>
          <a:p>
            <a:pPr algn="just"/>
            <a:r>
              <a:rPr lang="es-MX" sz="1200" dirty="0">
                <a:solidFill>
                  <a:schemeClr val="tx1"/>
                </a:solidFill>
              </a:rPr>
              <a:t>XXXV. Todas  aquellas  que  le  atribuyan  otras  disposiciones aplicables y el Presidente del Consejo</a:t>
            </a:r>
          </a:p>
          <a:p>
            <a:pPr algn="just"/>
            <a:endParaRPr lang="es-MX" sz="1200" dirty="0">
              <a:solidFill>
                <a:schemeClr val="tx1"/>
              </a:solidFill>
            </a:endParaRPr>
          </a:p>
          <a:p>
            <a:pPr algn="just"/>
            <a:endParaRPr lang="es-MX" sz="1200" dirty="0">
              <a:solidFill>
                <a:schemeClr val="tx1"/>
              </a:solidFill>
            </a:endParaRPr>
          </a:p>
        </p:txBody>
      </p:sp>
    </p:spTree>
    <p:extLst>
      <p:ext uri="{BB962C8B-B14F-4D97-AF65-F5344CB8AC3E}">
        <p14:creationId xmlns:p14="http://schemas.microsoft.com/office/powerpoint/2010/main" val="376136705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TotalTime>
  <Words>991</Words>
  <Application>Microsoft Office PowerPoint</Application>
  <PresentationFormat>Presentación en pantalla (4:3)</PresentationFormat>
  <Paragraphs>36</Paragraphs>
  <Slides>3</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3</vt:i4>
      </vt:variant>
    </vt:vector>
  </HeadingPairs>
  <TitlesOfParts>
    <vt:vector size="6" baseType="lpstr">
      <vt:lpstr>Arial</vt:lpstr>
      <vt:lpstr>Calibri</vt:lpstr>
      <vt:lpstr>Tema de Office</vt:lpstr>
      <vt:lpstr>Presentación de PowerPoint</vt:lpstr>
      <vt:lpstr>Presentación de PowerPoint</vt:lpstr>
      <vt:lpstr>Presentación de PowerPoint</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Angelica Armadillo</dc:creator>
  <cp:lastModifiedBy>Aracely del Carmen Cano Gomez</cp:lastModifiedBy>
  <cp:revision>9</cp:revision>
  <dcterms:created xsi:type="dcterms:W3CDTF">2018-10-26T21:26:18Z</dcterms:created>
  <dcterms:modified xsi:type="dcterms:W3CDTF">2018-10-31T17:09:49Z</dcterms:modified>
</cp:coreProperties>
</file>