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6" r:id="rId11"/>
  </p:sldIdLst>
  <p:sldSz cx="6858000" cy="9144000" type="screen4x3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2100" y="-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9942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837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3960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9496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977448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7301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6222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7800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74093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7684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7708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A87ED-DA8E-43E3-A48D-C5220C6B58BD}" type="datetimeFigureOut">
              <a:rPr lang="es-MX" smtClean="0"/>
              <a:pPr/>
              <a:t>01/12/2020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3F531-1CB3-464A-8CFD-72A85C86CF4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9331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4"/>
          <p:cNvSpPr>
            <a:spLocks noChangeArrowheads="1"/>
          </p:cNvSpPr>
          <p:nvPr/>
        </p:nvSpPr>
        <p:spPr bwMode="auto">
          <a:xfrm>
            <a:off x="3519488" y="0"/>
            <a:ext cx="3352800" cy="9144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99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4099" name="Line 28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00" name="Text Box 31"/>
          <p:cNvSpPr txBox="1">
            <a:spLocks noChangeArrowheads="1"/>
          </p:cNvSpPr>
          <p:nvPr/>
        </p:nvSpPr>
        <p:spPr bwMode="auto">
          <a:xfrm>
            <a:off x="1996896" y="7848602"/>
            <a:ext cx="295946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>
                <a:latin typeface="Arial" panose="020B0604020202020204" pitchFamily="34" charset="0"/>
              </a:rPr>
              <a:t>SAN LUIS POTOSI, S.L.P., AGOSTO DEL 2016</a:t>
            </a:r>
          </a:p>
        </p:txBody>
      </p:sp>
      <p:grpSp>
        <p:nvGrpSpPr>
          <p:cNvPr id="4101" name="Group 6"/>
          <p:cNvGrpSpPr>
            <a:grpSpLocks/>
          </p:cNvGrpSpPr>
          <p:nvPr/>
        </p:nvGrpSpPr>
        <p:grpSpPr bwMode="auto">
          <a:xfrm>
            <a:off x="1290201" y="3278945"/>
            <a:ext cx="4684713" cy="1198562"/>
            <a:chOff x="1219" y="2513"/>
            <a:chExt cx="2951" cy="755"/>
          </a:xfrm>
        </p:grpSpPr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219" y="2513"/>
              <a:ext cx="151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4105" name="Text Box 8"/>
            <p:cNvSpPr txBox="1">
              <a:spLocks noChangeArrowheads="1"/>
            </p:cNvSpPr>
            <p:nvPr/>
          </p:nvSpPr>
          <p:spPr bwMode="auto">
            <a:xfrm>
              <a:off x="1700" y="2822"/>
              <a:ext cx="247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>
                  <a:latin typeface="Arial" panose="020B0604020202020204" pitchFamily="34" charset="0"/>
                </a:rPr>
                <a:t>de Organización</a:t>
              </a:r>
              <a:endParaRPr lang="es-ES_tradnl" altLang="es-MX" sz="4000" b="1">
                <a:latin typeface="Arial" panose="020B0604020202020204" pitchFamily="34" charset="0"/>
              </a:endParaRPr>
            </a:p>
          </p:txBody>
        </p:sp>
      </p:grpSp>
      <p:pic>
        <p:nvPicPr>
          <p:cNvPr id="4103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8" y="209553"/>
            <a:ext cx="29067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096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4"/>
          <p:cNvSpPr>
            <a:spLocks noChangeArrowheads="1"/>
          </p:cNvSpPr>
          <p:nvPr/>
        </p:nvSpPr>
        <p:spPr bwMode="auto">
          <a:xfrm>
            <a:off x="3519488" y="0"/>
            <a:ext cx="3352800" cy="9144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99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4099" name="Line 28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00" name="Text Box 31"/>
          <p:cNvSpPr txBox="1">
            <a:spLocks noChangeArrowheads="1"/>
          </p:cNvSpPr>
          <p:nvPr/>
        </p:nvSpPr>
        <p:spPr bwMode="auto">
          <a:xfrm>
            <a:off x="1996896" y="7848602"/>
            <a:ext cx="295946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>
                <a:latin typeface="Arial" panose="020B0604020202020204" pitchFamily="34" charset="0"/>
              </a:rPr>
              <a:t>SAN LUIS POTOSI, S.L.P., AGOSTO DEL 2016</a:t>
            </a:r>
          </a:p>
        </p:txBody>
      </p:sp>
      <p:grpSp>
        <p:nvGrpSpPr>
          <p:cNvPr id="4101" name="Group 6"/>
          <p:cNvGrpSpPr>
            <a:grpSpLocks/>
          </p:cNvGrpSpPr>
          <p:nvPr/>
        </p:nvGrpSpPr>
        <p:grpSpPr bwMode="auto">
          <a:xfrm>
            <a:off x="1375046" y="3081436"/>
            <a:ext cx="4656138" cy="1438274"/>
            <a:chOff x="1237" y="2362"/>
            <a:chExt cx="2933" cy="906"/>
          </a:xfrm>
        </p:grpSpPr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237" y="2362"/>
              <a:ext cx="151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>
                  <a:latin typeface="Arial" panose="020B0604020202020204" pitchFamily="34" charset="0"/>
                </a:rPr>
                <a:t>MANUAL</a:t>
              </a:r>
              <a:endParaRPr lang="es-ES_tradnl" altLang="es-MX" sz="3600" b="1">
                <a:latin typeface="Arial" panose="020B0604020202020204" pitchFamily="34" charset="0"/>
              </a:endParaRPr>
            </a:p>
          </p:txBody>
        </p:sp>
        <p:sp>
          <p:nvSpPr>
            <p:cNvPr id="4105" name="Text Box 8"/>
            <p:cNvSpPr txBox="1">
              <a:spLocks noChangeArrowheads="1"/>
            </p:cNvSpPr>
            <p:nvPr/>
          </p:nvSpPr>
          <p:spPr bwMode="auto">
            <a:xfrm>
              <a:off x="1700" y="2822"/>
              <a:ext cx="247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dirty="0">
                  <a:latin typeface="Arial" panose="020B0604020202020204" pitchFamily="34" charset="0"/>
                </a:rPr>
                <a:t>de 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4103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8" y="209553"/>
            <a:ext cx="29067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79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30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5123" name="Text Box 1027"/>
          <p:cNvSpPr txBox="1">
            <a:spLocks noChangeArrowheads="1"/>
          </p:cNvSpPr>
          <p:nvPr/>
        </p:nvSpPr>
        <p:spPr bwMode="auto">
          <a:xfrm>
            <a:off x="76201" y="190501"/>
            <a:ext cx="13372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>
                <a:latin typeface="Arial" panose="020B0604020202020204" pitchFamily="34" charset="0"/>
              </a:rPr>
              <a:t>ÍN D I C E</a:t>
            </a:r>
          </a:p>
        </p:txBody>
      </p:sp>
      <p:sp>
        <p:nvSpPr>
          <p:cNvPr id="5124" name="Line 1029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25" name="Text Box 1031"/>
          <p:cNvSpPr txBox="1">
            <a:spLocks noChangeArrowheads="1"/>
          </p:cNvSpPr>
          <p:nvPr/>
        </p:nvSpPr>
        <p:spPr bwMode="auto">
          <a:xfrm>
            <a:off x="1413427" y="1777054"/>
            <a:ext cx="519271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Introducción				 	1</a:t>
            </a: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Directorio					2</a:t>
            </a: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Organigrama				3</a:t>
            </a: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Descripción de </a:t>
            </a: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puestos</a:t>
            </a:r>
            <a:r>
              <a:rPr lang="es-ES_tradnl" altLang="es-MX" sz="1200" dirty="0">
                <a:latin typeface="Arial" panose="020B0604020202020204" pitchFamily="34" charset="0"/>
              </a:rPr>
              <a:t>				7	             </a:t>
            </a: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Autorización				                     8</a:t>
            </a:r>
          </a:p>
          <a:p>
            <a:pPr>
              <a:buFontTx/>
              <a:buChar char="•"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s-MX" sz="1200" dirty="0">
                <a:latin typeface="Arial" panose="020B0604020202020204" pitchFamily="34" charset="0"/>
              </a:rPr>
              <a:t>Control de Revisiones y Actualizaciones		9</a:t>
            </a:r>
          </a:p>
          <a:p>
            <a:endParaRPr lang="es-ES_tradnl" altLang="es-MX" sz="1200" dirty="0">
              <a:latin typeface="Arial" panose="020B0604020202020204" pitchFamily="34" charset="0"/>
            </a:endParaRPr>
          </a:p>
        </p:txBody>
      </p:sp>
      <p:sp>
        <p:nvSpPr>
          <p:cNvPr id="5126" name="Text Box 1032"/>
          <p:cNvSpPr txBox="1">
            <a:spLocks noChangeArrowheads="1"/>
          </p:cNvSpPr>
          <p:nvPr/>
        </p:nvSpPr>
        <p:spPr bwMode="auto">
          <a:xfrm>
            <a:off x="5788286" y="1329410"/>
            <a:ext cx="8178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 i="1" dirty="0">
                <a:latin typeface="Arial" panose="020B0604020202020204" pitchFamily="34" charset="0"/>
              </a:rPr>
              <a:t>Sección </a:t>
            </a:r>
            <a:endParaRPr lang="es-ES_tradnl" altLang="es-MX" sz="1200" i="1" dirty="0">
              <a:latin typeface="Arial" panose="020B0604020202020204" pitchFamily="34" charset="0"/>
            </a:endParaRPr>
          </a:p>
        </p:txBody>
      </p:sp>
      <p:pic>
        <p:nvPicPr>
          <p:cNvPr id="5127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8088" y="57149"/>
            <a:ext cx="1711325" cy="66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7993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3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7788" y="190501"/>
            <a:ext cx="22525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>
                <a:latin typeface="Arial" panose="020B0604020202020204" pitchFamily="34" charset="0"/>
              </a:rPr>
              <a:t>INTRODUCCIÓN </a:t>
            </a:r>
          </a:p>
        </p:txBody>
      </p:sp>
      <p:sp>
        <p:nvSpPr>
          <p:cNvPr id="6148" name="Text Box 41"/>
          <p:cNvSpPr txBox="1">
            <a:spLocks noChangeArrowheads="1"/>
          </p:cNvSpPr>
          <p:nvPr/>
        </p:nvSpPr>
        <p:spPr bwMode="auto">
          <a:xfrm>
            <a:off x="1443041" y="1491090"/>
            <a:ext cx="50419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40000"/>
              </a:lnSpc>
            </a:pPr>
            <a:r>
              <a:rPr lang="es-ES_tradnl" altLang="es-MX" sz="1200" dirty="0">
                <a:latin typeface="Arial" panose="020B0604020202020204" pitchFamily="34" charset="0"/>
              </a:rPr>
              <a:t>El presente manual se elaboro con el objeto de que los servidores públicos del INTERAPAS cuenten con una fuente de información que les permita conocer la organización de la </a:t>
            </a:r>
            <a:r>
              <a:rPr lang="es-ES_tradnl" altLang="es-MX" sz="1200" b="1" i="1" dirty="0">
                <a:latin typeface="Arial" panose="020B0604020202020204" pitchFamily="34" charset="0"/>
              </a:rPr>
              <a:t>Dirección Operación y Mantenimiento del INTERAPAS,</a:t>
            </a:r>
            <a:r>
              <a:rPr lang="es-ES_tradnl" altLang="es-MX" sz="1200" dirty="0">
                <a:latin typeface="Arial" panose="020B0604020202020204" pitchFamily="34" charset="0"/>
              </a:rPr>
              <a:t> así como las funciones a su cargo.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r>
              <a:rPr lang="es-ES_tradnl" altLang="es-MX" sz="1200" dirty="0">
                <a:latin typeface="Arial" panose="020B0604020202020204" pitchFamily="34" charset="0"/>
              </a:rPr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r>
              <a:rPr lang="es-ES_tradnl" altLang="es-MX" sz="1200" dirty="0">
                <a:latin typeface="Arial" panose="020B0604020202020204" pitchFamily="34" charset="0"/>
              </a:rPr>
              <a:t>Además el manual de organización facilita a los empleados y funcionarios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r>
              <a:rPr lang="es-ES_tradnl" altLang="es-MX" sz="1200" dirty="0">
                <a:latin typeface="Arial" panose="020B0604020202020204" pitchFamily="34" charset="0"/>
              </a:rPr>
              <a:t>La aplicación del presente manual es únicamente para el personal que integra la </a:t>
            </a:r>
            <a:r>
              <a:rPr lang="es-ES_tradnl" altLang="es-MX" sz="1200" b="1" i="1" dirty="0">
                <a:latin typeface="Arial" panose="020B0604020202020204" pitchFamily="34" charset="0"/>
              </a:rPr>
              <a:t>Dirección Comercialización </a:t>
            </a:r>
            <a:r>
              <a:rPr lang="es-ES_tradnl" altLang="es-MX" sz="1200" dirty="0">
                <a:latin typeface="Arial" panose="020B0604020202020204" pitchFamily="34" charset="0"/>
              </a:rPr>
              <a:t>será la misma la responsable de actualizar o modificar su contenido, con la autorización del Director General del INTERAPAS.   </a:t>
            </a:r>
          </a:p>
          <a:p>
            <a:pPr algn="just">
              <a:lnSpc>
                <a:spcPct val="140000"/>
              </a:lnSpc>
            </a:pPr>
            <a:r>
              <a:rPr lang="es-ES_tradnl" altLang="es-MX" sz="1200" dirty="0">
                <a:latin typeface="Arial" panose="020B0604020202020204" pitchFamily="34" charset="0"/>
              </a:rPr>
              <a:t>  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panose="020B0604020202020204" pitchFamily="34" charset="0"/>
            </a:endParaRPr>
          </a:p>
        </p:txBody>
      </p:sp>
      <p:sp>
        <p:nvSpPr>
          <p:cNvPr id="6149" name="Line 44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6150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8739"/>
            <a:ext cx="17113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880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4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61927" y="193677"/>
            <a:ext cx="25010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>
                <a:latin typeface="Arial" panose="020B0604020202020204" pitchFamily="34" charset="0"/>
              </a:rPr>
              <a:t>D I R E C T O R I O </a:t>
            </a:r>
          </a:p>
        </p:txBody>
      </p:sp>
      <p:sp>
        <p:nvSpPr>
          <p:cNvPr id="7172" name="Line 45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3" name="Text Box 47"/>
          <p:cNvSpPr txBox="1">
            <a:spLocks noChangeArrowheads="1"/>
          </p:cNvSpPr>
          <p:nvPr/>
        </p:nvSpPr>
        <p:spPr bwMode="auto">
          <a:xfrm>
            <a:off x="1562103" y="1460501"/>
            <a:ext cx="3086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 altLang="es-MX" sz="1200" b="1">
              <a:latin typeface="Arial" panose="020B0604020202020204" pitchFamily="34" charset="0"/>
            </a:endParaRPr>
          </a:p>
        </p:txBody>
      </p:sp>
      <p:sp>
        <p:nvSpPr>
          <p:cNvPr id="7174" name="Text Box 48"/>
          <p:cNvSpPr txBox="1">
            <a:spLocks noChangeArrowheads="1"/>
          </p:cNvSpPr>
          <p:nvPr/>
        </p:nvSpPr>
        <p:spPr bwMode="auto">
          <a:xfrm>
            <a:off x="1562103" y="1381187"/>
            <a:ext cx="4368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MX" altLang="es-MX" sz="1200" b="1" dirty="0">
                <a:latin typeface="Arial" panose="020B0604020202020204" pitchFamily="34" charset="0"/>
              </a:rPr>
              <a:t>Director General de INTERAPAS</a:t>
            </a:r>
          </a:p>
          <a:p>
            <a:pPr>
              <a:spcBef>
                <a:spcPct val="50000"/>
              </a:spcBef>
            </a:pPr>
            <a:r>
              <a:rPr lang="es-MX" altLang="es-MX" sz="1200" dirty="0">
                <a:latin typeface="Arial" panose="020B0604020202020204" pitchFamily="34" charset="0"/>
              </a:rPr>
              <a:t>Ing. Alfredo Zúñiga </a:t>
            </a:r>
            <a:r>
              <a:rPr lang="es-MX" altLang="es-MX" sz="1200" dirty="0" err="1">
                <a:latin typeface="Arial" panose="020B0604020202020204" pitchFamily="34" charset="0"/>
              </a:rPr>
              <a:t>Herverth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s-MX" altLang="es-MX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s-MX" altLang="es-MX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s-MX" altLang="es-MX" sz="1200" b="1" dirty="0">
                <a:latin typeface="Arial" panose="020B0604020202020204" pitchFamily="34" charset="0"/>
              </a:rPr>
              <a:t>Encargado de la Unidad de Contraloría Interna</a:t>
            </a:r>
          </a:p>
          <a:p>
            <a:pPr>
              <a:spcBef>
                <a:spcPct val="50000"/>
              </a:spcBef>
            </a:pPr>
            <a:r>
              <a:rPr lang="es-ES" altLang="es-MX" sz="1200" dirty="0">
                <a:latin typeface="Arial" panose="020B0604020202020204" pitchFamily="34" charset="0"/>
              </a:rPr>
              <a:t>Ing. Pascual Martínez Sánchez</a:t>
            </a:r>
          </a:p>
          <a:p>
            <a:pPr>
              <a:spcBef>
                <a:spcPct val="50000"/>
              </a:spcBef>
            </a:pPr>
            <a:endParaRPr lang="es-ES" altLang="es-MX" sz="1200" b="1" dirty="0">
              <a:latin typeface="Arial" panose="020B0604020202020204" pitchFamily="34" charset="0"/>
            </a:endParaRPr>
          </a:p>
        </p:txBody>
      </p:sp>
      <p:pic>
        <p:nvPicPr>
          <p:cNvPr id="7175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8088" y="57149"/>
            <a:ext cx="1711325" cy="66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59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4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57163" y="206377"/>
            <a:ext cx="421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8196" name="Rectangle 43"/>
          <p:cNvSpPr>
            <a:spLocks noChangeArrowheads="1"/>
          </p:cNvSpPr>
          <p:nvPr/>
        </p:nvSpPr>
        <p:spPr bwMode="auto">
          <a:xfrm>
            <a:off x="1439419" y="1214702"/>
            <a:ext cx="5129212" cy="7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es-ES_tradnl" altLang="es-MX" sz="1200" b="1" dirty="0">
                <a:latin typeface="Arial" panose="020B0604020202020204" pitchFamily="34" charset="0"/>
              </a:rPr>
              <a:t>Los ordenamientos o normas jurídicas que rigen la operación de la Unidad de Contraloría Interna son las siguientes;</a:t>
            </a:r>
          </a:p>
        </p:txBody>
      </p:sp>
      <p:sp>
        <p:nvSpPr>
          <p:cNvPr id="8197" name="Line 45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8" name="Text Box 47"/>
          <p:cNvSpPr txBox="1">
            <a:spLocks noChangeArrowheads="1"/>
          </p:cNvSpPr>
          <p:nvPr/>
        </p:nvSpPr>
        <p:spPr bwMode="auto">
          <a:xfrm>
            <a:off x="1443041" y="2362200"/>
            <a:ext cx="48641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Constitución Política de los Estados Unidos Mexicanos.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Constitución Política del Estado Libre y Soberano de San Luis Potosí.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del Impuesto sobre la Renta, 31 de Diciembre de 2003.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del Impuesto al Valor Agregado, 31 de Diciembre de 2003.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Orgánica de la Administración Pública para el Estado de San Luis Potosí, 16 Junio de 1999.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Orgánica de la Contaduría Mayor de Hacienda del Estado de San Luis Potosí, 16 de Diciembre de 1993.                      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Obras Públicas y Servicios para el Estado y Municipios, 31 de Mayo de 2003.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Obras Públicas y Servicios Relacionados con las mismas, 04 de Enero de 2000.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Adquisiciones, Arrendamientos y Servicios del Estado de San Luis Potosí, 29 de Enero de 1997.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Adquisiciones, Arrendamiento y Servicios del Sector Publico, 29 de Diciembre de 1999.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Agua Potable, </a:t>
            </a:r>
            <a:r>
              <a:rPr lang="es-MX" altLang="es-MX" sz="1200" dirty="0" err="1">
                <a:latin typeface="Arial" panose="020B0604020202020204" pitchFamily="34" charset="0"/>
              </a:rPr>
              <a:t>Alcantarillado,Tratamiento</a:t>
            </a:r>
            <a:r>
              <a:rPr lang="es-MX" altLang="es-MX" sz="1200" dirty="0">
                <a:latin typeface="Arial" panose="020B0604020202020204" pitchFamily="34" charset="0"/>
              </a:rPr>
              <a:t> y Disposición de Aguas Residuales para el Estado y Municipios de San Luis Potosí, 29 de Diciembre de 2001.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Responsabilidades de los Servidores Públicos al Servicio del Estado de San Luis Potosí, 22 de Mayo de 1989. 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Ley de Entrega Recepción de los Recursos </a:t>
            </a:r>
            <a:r>
              <a:rPr lang="es-MX" altLang="es-MX" sz="1200" dirty="0" err="1">
                <a:latin typeface="Arial" panose="020B0604020202020204" pitchFamily="34" charset="0"/>
              </a:rPr>
              <a:t>Publicos</a:t>
            </a:r>
            <a:r>
              <a:rPr lang="es-MX" altLang="es-MX" sz="1200" dirty="0">
                <a:latin typeface="Arial" panose="020B0604020202020204" pitchFamily="34" charset="0"/>
              </a:rPr>
              <a:t> del Estado de San Luis Potosí, 23 de Noviembre de 1994.</a:t>
            </a:r>
            <a:endParaRPr lang="es-ES" altLang="es-MX" sz="1200" dirty="0">
              <a:latin typeface="Arial" panose="020B0604020202020204" pitchFamily="34" charset="0"/>
            </a:endParaRPr>
          </a:p>
        </p:txBody>
      </p:sp>
      <p:pic>
        <p:nvPicPr>
          <p:cNvPr id="8199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8088" y="69851"/>
            <a:ext cx="17113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639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57163" y="206377"/>
            <a:ext cx="421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443041" y="1393887"/>
            <a:ext cx="51292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ES_tradnl" altLang="es-MX" sz="1200" b="1" dirty="0">
                <a:latin typeface="Arial" panose="020B0604020202020204" pitchFamily="34" charset="0"/>
              </a:rPr>
              <a:t>Los ordenamientos o normas jurídicas que rigen la operación de la Unidad de Contraloría Interna son las siguientes;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1443041" y="2222810"/>
            <a:ext cx="48641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Código Fiscal de la </a:t>
            </a:r>
            <a:r>
              <a:rPr lang="es-MX" altLang="es-MX" sz="1200" dirty="0" smtClean="0">
                <a:latin typeface="Arial" panose="020B0604020202020204" pitchFamily="34" charset="0"/>
              </a:rPr>
              <a:t>Federación, </a:t>
            </a:r>
            <a:r>
              <a:rPr lang="es-MX" altLang="es-MX" sz="1200" dirty="0">
                <a:latin typeface="Arial" panose="020B0604020202020204" pitchFamily="34" charset="0"/>
              </a:rPr>
              <a:t>05 de enero de 2004. 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Decreto por el que se crea el Organismo Intermunicipal Metropolitano de Agua Potable, Alcantarillado, Saneamiento y Servicios Conexos de los    Municipios de   Cerro de San Pedro, San Luis Potosí    y    Soledad  de   Graciano    Sánchez ( INTERAPAS), 12 de Agosto de 1996.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Decreto por el que se establecen los montos para Obra Pública, 17 de Diciembre de 2002.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Decreto por el que se establece los montos para Adquisiciones del Estado, 30 de Agosto de 2003.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Convenio con la Comisión Nacional del Agua, sobre el Programa de Agua Potable, Alcantarillado y Saneamiento en Zonas Urbanas. (APAZU ).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Convenio con la </a:t>
            </a:r>
            <a:r>
              <a:rPr lang="es-MX" altLang="es-MX" sz="1200" dirty="0" smtClean="0">
                <a:latin typeface="Arial" panose="020B0604020202020204" pitchFamily="34" charset="0"/>
              </a:rPr>
              <a:t>Comisión </a:t>
            </a:r>
            <a:r>
              <a:rPr lang="es-MX" altLang="es-MX" sz="1200" dirty="0">
                <a:latin typeface="Arial" panose="020B0604020202020204" pitchFamily="34" charset="0"/>
              </a:rPr>
              <a:t>Nacional del Agua, sobre el Programa para la Modernización de los Prestadores del Servicio de Agua y Saneamiento. ( PROMAGUA ).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Convenio con la Comisión Nacional del Agua, sobre el Programa de Devolución de Derechos ( PRODDER ).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Reglamento del Código Fiscal de La </a:t>
            </a:r>
            <a:r>
              <a:rPr lang="es-MX" altLang="es-MX" sz="1200" dirty="0" smtClean="0">
                <a:latin typeface="Arial" panose="020B0604020202020204" pitchFamily="34" charset="0"/>
              </a:rPr>
              <a:t>Federación, </a:t>
            </a:r>
            <a:r>
              <a:rPr lang="es-MX" altLang="es-MX" sz="1200" dirty="0">
                <a:latin typeface="Arial" panose="020B0604020202020204" pitchFamily="34" charset="0"/>
              </a:rPr>
              <a:t>29 de Febrero de 1984.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Reglamento de la Ley del Impuesto Sobre la Renta, 29 de Febrero de 1984.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Reglamento del Ley del Impuesto al Valor Agregado, 29 de Febrero de 1984. 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 Artículo 47 del Reglamento Interior del Organismo Intermunicipal Metropolitano de Agua Potable, Alcantarillado, Saneamiento y Servicios Conexos de los Municipios de Cerro de San Pedro, San Luis Potosí y Soledad de Graciano Sánchez, (INTERAPAS), 22 de Mayo de 2002.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altLang="es-MX" sz="1200" dirty="0">
                <a:latin typeface="Arial" panose="020B0604020202020204" pitchFamily="34" charset="0"/>
              </a:rPr>
              <a:t>   </a:t>
            </a:r>
            <a:endParaRPr lang="es-ES" altLang="es-MX" sz="1200" dirty="0">
              <a:latin typeface="Arial" panose="020B0604020202020204" pitchFamily="34" charset="0"/>
            </a:endParaRPr>
          </a:p>
        </p:txBody>
      </p:sp>
      <p:pic>
        <p:nvPicPr>
          <p:cNvPr id="9223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7" y="69851"/>
            <a:ext cx="17113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19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57163" y="206377"/>
            <a:ext cx="421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443041" y="1393887"/>
            <a:ext cx="51292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s-ES_tradnl" altLang="es-MX" sz="1200" b="1" dirty="0">
                <a:latin typeface="Arial" panose="020B0604020202020204" pitchFamily="34" charset="0"/>
              </a:rPr>
              <a:t>Los ordenamientos o normas jurídicas que rigen la operación de la Unidad de Contraloría Interna son las siguientes;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412124" y="2291797"/>
            <a:ext cx="48641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 Reglamento de la Administración Pública para el Estado de San Luis Potosí, 20 de Agosto de 2001.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 Reglamento de Obras Públicas y Servicios Relacionados con las mismas, 20 de Agosto de 2001.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altLang="es-MX" sz="1200" dirty="0">
                <a:latin typeface="Arial" panose="020B0604020202020204" pitchFamily="34" charset="0"/>
              </a:rPr>
              <a:t>Reglamento Interior de INTERAPAS, Artículo 47 Periódico Oficial con fecha del 22 de mayo del 2002.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pic>
        <p:nvPicPr>
          <p:cNvPr id="10247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9526" y="69851"/>
            <a:ext cx="17113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42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0"/>
          <p:cNvSpPr>
            <a:spLocks noChangeArrowheads="1"/>
          </p:cNvSpPr>
          <p:nvPr/>
        </p:nvSpPr>
        <p:spPr bwMode="auto">
          <a:xfrm>
            <a:off x="3" y="3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2401"/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782641" y="1384301"/>
            <a:ext cx="5292727" cy="277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600" b="1" i="1" dirty="0">
                <a:latin typeface="Arial" panose="020B0604020202020204" pitchFamily="34" charset="0"/>
              </a:rPr>
              <a:t>RESPONSABLE DE  LA FORMULACIÓN DEL MANUAL DE ORGANIZACIÓN</a:t>
            </a:r>
          </a:p>
          <a:p>
            <a:pPr algn="ctr"/>
            <a:endParaRPr lang="es-ES_tradnl" altLang="es-MX" sz="1600" b="1" i="1" dirty="0">
              <a:latin typeface="Arial" panose="020B0604020202020204" pitchFamily="34" charset="0"/>
            </a:endParaRPr>
          </a:p>
          <a:p>
            <a:pPr algn="ctr"/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/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/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/>
            <a:endParaRPr lang="es-ES_tradnl" altLang="es-MX" sz="801" dirty="0">
              <a:latin typeface="Arial" panose="020B0604020202020204" pitchFamily="34" charset="0"/>
            </a:endParaRPr>
          </a:p>
          <a:p>
            <a:pPr algn="ctr"/>
            <a:endParaRPr lang="es-ES_tradnl" altLang="es-MX" sz="1200" dirty="0">
              <a:latin typeface="Arial" panose="020B0604020202020204" pitchFamily="34" charset="0"/>
            </a:endParaRPr>
          </a:p>
          <a:p>
            <a:pPr algn="ctr"/>
            <a:r>
              <a:rPr lang="es-ES" altLang="es-MX" sz="1200" dirty="0" smtClean="0">
                <a:latin typeface="Arial" panose="020B0604020202020204" pitchFamily="34" charset="0"/>
              </a:rPr>
              <a:t>Ing. Pascual Martínez Sánchez</a:t>
            </a:r>
          </a:p>
          <a:p>
            <a:pPr algn="ctr"/>
            <a:endParaRPr lang="es-ES_tradnl" altLang="es-MX" sz="1200" dirty="0">
              <a:latin typeface="Arial" panose="020B0604020202020204" pitchFamily="34" charset="0"/>
            </a:endParaRPr>
          </a:p>
          <a:p>
            <a:pPr algn="ctr"/>
            <a:endParaRPr lang="es-ES_tradnl" altLang="es-MX" sz="1200" dirty="0">
              <a:latin typeface="Arial" panose="020B0604020202020204" pitchFamily="34" charset="0"/>
            </a:endParaRPr>
          </a:p>
          <a:p>
            <a:pPr algn="ctr"/>
            <a:endParaRPr lang="es-ES_tradnl" altLang="es-MX" sz="1200" dirty="0">
              <a:latin typeface="Arial" panose="020B0604020202020204" pitchFamily="34" charset="0"/>
            </a:endParaRPr>
          </a:p>
          <a:p>
            <a:pPr algn="ctr"/>
            <a:endParaRPr lang="es-ES_tradnl" altLang="es-MX" sz="1600" b="1" i="1" dirty="0">
              <a:latin typeface="Arial" panose="020B0604020202020204" pitchFamily="34" charset="0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2750092" y="5507040"/>
            <a:ext cx="13864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600" b="1" i="1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116322" y="6122989"/>
            <a:ext cx="31804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ENCARGADO DE </a:t>
            </a:r>
          </a:p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LA UNIDAD DE CONTRALORÍA INTERNA</a:t>
            </a:r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4281232" y="6122992"/>
            <a:ext cx="17801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DIRECTOR GENERAL</a:t>
            </a:r>
          </a:p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DEL INTERAPAS</a:t>
            </a:r>
          </a:p>
        </p:txBody>
      </p:sp>
      <p:sp>
        <p:nvSpPr>
          <p:cNvPr id="11271" name="Line 12"/>
          <p:cNvSpPr>
            <a:spLocks noChangeShapeType="1"/>
          </p:cNvSpPr>
          <p:nvPr/>
        </p:nvSpPr>
        <p:spPr bwMode="auto">
          <a:xfrm>
            <a:off x="1452564" y="2919413"/>
            <a:ext cx="40068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sz="1799"/>
          </a:p>
        </p:txBody>
      </p:sp>
      <p:sp>
        <p:nvSpPr>
          <p:cNvPr id="11272" name="Line 13"/>
          <p:cNvSpPr>
            <a:spLocks noChangeShapeType="1"/>
          </p:cNvSpPr>
          <p:nvPr/>
        </p:nvSpPr>
        <p:spPr bwMode="auto">
          <a:xfrm>
            <a:off x="338138" y="7786689"/>
            <a:ext cx="268605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sz="1799"/>
          </a:p>
        </p:txBody>
      </p:sp>
      <p:sp>
        <p:nvSpPr>
          <p:cNvPr id="11273" name="Line 14"/>
          <p:cNvSpPr>
            <a:spLocks noChangeShapeType="1"/>
          </p:cNvSpPr>
          <p:nvPr/>
        </p:nvSpPr>
        <p:spPr bwMode="auto">
          <a:xfrm>
            <a:off x="3865568" y="7786689"/>
            <a:ext cx="2497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sz="1799"/>
          </a:p>
        </p:txBody>
      </p:sp>
      <p:sp>
        <p:nvSpPr>
          <p:cNvPr id="11274" name="Text Box 19"/>
          <p:cNvSpPr txBox="1">
            <a:spLocks noChangeArrowheads="1"/>
          </p:cNvSpPr>
          <p:nvPr/>
        </p:nvSpPr>
        <p:spPr bwMode="auto">
          <a:xfrm>
            <a:off x="161928" y="193679"/>
            <a:ext cx="39624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</a:rPr>
              <a:t>AUTORIZACIÓN</a:t>
            </a:r>
          </a:p>
        </p:txBody>
      </p:sp>
      <p:sp>
        <p:nvSpPr>
          <p:cNvPr id="11275" name="Line 21"/>
          <p:cNvSpPr>
            <a:spLocks noChangeShapeType="1"/>
          </p:cNvSpPr>
          <p:nvPr/>
        </p:nvSpPr>
        <p:spPr bwMode="auto">
          <a:xfrm>
            <a:off x="3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799"/>
          </a:p>
        </p:txBody>
      </p:sp>
      <p:pic>
        <p:nvPicPr>
          <p:cNvPr id="11277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7457" y="58740"/>
            <a:ext cx="1711324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362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5"/>
          <p:cNvSpPr>
            <a:spLocks noChangeArrowheads="1"/>
          </p:cNvSpPr>
          <p:nvPr/>
        </p:nvSpPr>
        <p:spPr bwMode="auto">
          <a:xfrm>
            <a:off x="2" y="57149"/>
            <a:ext cx="1443039" cy="9086851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12291" name="Rectangle 56"/>
          <p:cNvSpPr>
            <a:spLocks noChangeArrowheads="1"/>
          </p:cNvSpPr>
          <p:nvPr/>
        </p:nvSpPr>
        <p:spPr bwMode="auto">
          <a:xfrm>
            <a:off x="2" y="0"/>
            <a:ext cx="1443039" cy="9144000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sp>
        <p:nvSpPr>
          <p:cNvPr id="12292" name="Text Box 57"/>
          <p:cNvSpPr txBox="1">
            <a:spLocks noChangeArrowheads="1"/>
          </p:cNvSpPr>
          <p:nvPr/>
        </p:nvSpPr>
        <p:spPr bwMode="auto">
          <a:xfrm>
            <a:off x="120654" y="142878"/>
            <a:ext cx="6845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s-ES_tradnl" altLang="es-MX" sz="2000" b="1" i="1">
                <a:latin typeface="Arial" panose="020B0604020202020204" pitchFamily="34" charset="0"/>
              </a:rPr>
              <a:t>CONTROL DE REVISIONES Y </a:t>
            </a:r>
          </a:p>
          <a:p>
            <a:pPr>
              <a:lnSpc>
                <a:spcPct val="80000"/>
              </a:lnSpc>
            </a:pPr>
            <a:r>
              <a:rPr lang="es-ES_tradnl" altLang="es-MX" sz="2000" b="1" i="1">
                <a:latin typeface="Arial" panose="020B0604020202020204" pitchFamily="34" charset="0"/>
              </a:rPr>
              <a:t>ACTUALIZACIONES</a:t>
            </a:r>
          </a:p>
        </p:txBody>
      </p:sp>
      <p:sp>
        <p:nvSpPr>
          <p:cNvPr id="12293" name="Text Box 59"/>
          <p:cNvSpPr txBox="1">
            <a:spLocks noChangeArrowheads="1"/>
          </p:cNvSpPr>
          <p:nvPr/>
        </p:nvSpPr>
        <p:spPr bwMode="auto">
          <a:xfrm>
            <a:off x="2071691" y="965203"/>
            <a:ext cx="11641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600" b="1" i="1">
                <a:latin typeface="Arial" panose="020B0604020202020204" pitchFamily="34" charset="0"/>
              </a:rPr>
              <a:t>REVISION</a:t>
            </a:r>
          </a:p>
        </p:txBody>
      </p:sp>
      <p:sp>
        <p:nvSpPr>
          <p:cNvPr id="12294" name="Text Box 60"/>
          <p:cNvSpPr txBox="1">
            <a:spLocks noChangeArrowheads="1"/>
          </p:cNvSpPr>
          <p:nvPr/>
        </p:nvSpPr>
        <p:spPr bwMode="auto">
          <a:xfrm>
            <a:off x="3308354" y="1587501"/>
            <a:ext cx="7136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2295" name="Text Box 61"/>
          <p:cNvSpPr txBox="1">
            <a:spLocks noChangeArrowheads="1"/>
          </p:cNvSpPr>
          <p:nvPr/>
        </p:nvSpPr>
        <p:spPr bwMode="auto">
          <a:xfrm>
            <a:off x="403227" y="2286001"/>
            <a:ext cx="8675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NOMBRE</a:t>
            </a:r>
          </a:p>
        </p:txBody>
      </p:sp>
      <p:sp>
        <p:nvSpPr>
          <p:cNvPr id="12296" name="Text Box 62"/>
          <p:cNvSpPr txBox="1">
            <a:spLocks noChangeArrowheads="1"/>
          </p:cNvSpPr>
          <p:nvPr/>
        </p:nvSpPr>
        <p:spPr bwMode="auto">
          <a:xfrm>
            <a:off x="3978279" y="2286001"/>
            <a:ext cx="6719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FIRMA</a:t>
            </a:r>
          </a:p>
        </p:txBody>
      </p:sp>
      <p:sp>
        <p:nvSpPr>
          <p:cNvPr id="12297" name="Line 63"/>
          <p:cNvSpPr>
            <a:spLocks noChangeShapeType="1"/>
          </p:cNvSpPr>
          <p:nvPr/>
        </p:nvSpPr>
        <p:spPr bwMode="auto">
          <a:xfrm>
            <a:off x="501651" y="2324100"/>
            <a:ext cx="28003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8" name="Line 64"/>
          <p:cNvSpPr>
            <a:spLocks noChangeShapeType="1"/>
          </p:cNvSpPr>
          <p:nvPr/>
        </p:nvSpPr>
        <p:spPr bwMode="auto">
          <a:xfrm>
            <a:off x="4064001" y="2324100"/>
            <a:ext cx="13144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9" name="Text Box 65"/>
          <p:cNvSpPr txBox="1">
            <a:spLocks noChangeArrowheads="1"/>
          </p:cNvSpPr>
          <p:nvPr/>
        </p:nvSpPr>
        <p:spPr bwMode="auto">
          <a:xfrm>
            <a:off x="403227" y="2905126"/>
            <a:ext cx="7569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CARGO</a:t>
            </a:r>
          </a:p>
        </p:txBody>
      </p:sp>
      <p:sp>
        <p:nvSpPr>
          <p:cNvPr id="12300" name="Line 66"/>
          <p:cNvSpPr>
            <a:spLocks noChangeShapeType="1"/>
          </p:cNvSpPr>
          <p:nvPr/>
        </p:nvSpPr>
        <p:spPr bwMode="auto">
          <a:xfrm>
            <a:off x="501651" y="2943225"/>
            <a:ext cx="28003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01" name="Line 67"/>
          <p:cNvSpPr>
            <a:spLocks noChangeShapeType="1"/>
          </p:cNvSpPr>
          <p:nvPr/>
        </p:nvSpPr>
        <p:spPr bwMode="auto">
          <a:xfrm>
            <a:off x="3416303" y="1609725"/>
            <a:ext cx="19621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02" name="Text Box 68"/>
          <p:cNvSpPr txBox="1">
            <a:spLocks noChangeArrowheads="1"/>
          </p:cNvSpPr>
          <p:nvPr/>
        </p:nvSpPr>
        <p:spPr bwMode="auto">
          <a:xfrm>
            <a:off x="2171701" y="3530604"/>
            <a:ext cx="18678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6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12303" name="Text Box 69"/>
          <p:cNvSpPr txBox="1">
            <a:spLocks noChangeArrowheads="1"/>
          </p:cNvSpPr>
          <p:nvPr/>
        </p:nvSpPr>
        <p:spPr bwMode="auto">
          <a:xfrm>
            <a:off x="3314705" y="4152902"/>
            <a:ext cx="7136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2304" name="Text Box 70"/>
          <p:cNvSpPr txBox="1">
            <a:spLocks noChangeArrowheads="1"/>
          </p:cNvSpPr>
          <p:nvPr/>
        </p:nvSpPr>
        <p:spPr bwMode="auto">
          <a:xfrm>
            <a:off x="263526" y="5448301"/>
            <a:ext cx="32910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12305" name="Line 71"/>
          <p:cNvSpPr>
            <a:spLocks noChangeShapeType="1"/>
          </p:cNvSpPr>
          <p:nvPr/>
        </p:nvSpPr>
        <p:spPr bwMode="auto">
          <a:xfrm>
            <a:off x="361954" y="54864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06" name="Text Box 72"/>
          <p:cNvSpPr txBox="1">
            <a:spLocks noChangeArrowheads="1"/>
          </p:cNvSpPr>
          <p:nvPr/>
        </p:nvSpPr>
        <p:spPr bwMode="auto">
          <a:xfrm>
            <a:off x="263527" y="6067426"/>
            <a:ext cx="273344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12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12307" name="Line 73"/>
          <p:cNvSpPr>
            <a:spLocks noChangeShapeType="1"/>
          </p:cNvSpPr>
          <p:nvPr/>
        </p:nvSpPr>
        <p:spPr bwMode="auto">
          <a:xfrm>
            <a:off x="361949" y="6105525"/>
            <a:ext cx="61150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08" name="Text Box 75"/>
          <p:cNvSpPr txBox="1">
            <a:spLocks noChangeArrowheads="1"/>
          </p:cNvSpPr>
          <p:nvPr/>
        </p:nvSpPr>
        <p:spPr bwMode="auto">
          <a:xfrm>
            <a:off x="861165" y="7005639"/>
            <a:ext cx="9637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FORMULO</a:t>
            </a:r>
          </a:p>
        </p:txBody>
      </p:sp>
      <p:sp>
        <p:nvSpPr>
          <p:cNvPr id="12309" name="Text Box 76"/>
          <p:cNvSpPr txBox="1">
            <a:spLocks noChangeArrowheads="1"/>
          </p:cNvSpPr>
          <p:nvPr/>
        </p:nvSpPr>
        <p:spPr bwMode="auto">
          <a:xfrm>
            <a:off x="3024294" y="7005639"/>
            <a:ext cx="7665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12310" name="Text Box 77"/>
          <p:cNvSpPr txBox="1">
            <a:spLocks noChangeArrowheads="1"/>
          </p:cNvSpPr>
          <p:nvPr/>
        </p:nvSpPr>
        <p:spPr bwMode="auto">
          <a:xfrm>
            <a:off x="5040722" y="7005639"/>
            <a:ext cx="9866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200" b="1">
                <a:latin typeface="Arial" panose="020B0604020202020204" pitchFamily="34" charset="0"/>
              </a:rPr>
              <a:t>AUTORIZO</a:t>
            </a:r>
          </a:p>
        </p:txBody>
      </p:sp>
      <p:sp>
        <p:nvSpPr>
          <p:cNvPr id="12311" name="Line 78"/>
          <p:cNvSpPr>
            <a:spLocks noChangeShapeType="1"/>
          </p:cNvSpPr>
          <p:nvPr/>
        </p:nvSpPr>
        <p:spPr bwMode="auto">
          <a:xfrm>
            <a:off x="295277" y="7983539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12" name="Line 79"/>
          <p:cNvSpPr>
            <a:spLocks noChangeShapeType="1"/>
          </p:cNvSpPr>
          <p:nvPr/>
        </p:nvSpPr>
        <p:spPr bwMode="auto">
          <a:xfrm>
            <a:off x="2460627" y="7983539"/>
            <a:ext cx="193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13" name="Line 80"/>
          <p:cNvSpPr>
            <a:spLocks noChangeShapeType="1"/>
          </p:cNvSpPr>
          <p:nvPr/>
        </p:nvSpPr>
        <p:spPr bwMode="auto">
          <a:xfrm>
            <a:off x="4603751" y="7983539"/>
            <a:ext cx="200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14" name="Line 87"/>
          <p:cNvSpPr>
            <a:spLocks noChangeShapeType="1"/>
          </p:cNvSpPr>
          <p:nvPr/>
        </p:nvSpPr>
        <p:spPr bwMode="auto">
          <a:xfrm>
            <a:off x="3416305" y="4137025"/>
            <a:ext cx="19621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15" name="Line 88"/>
          <p:cNvSpPr>
            <a:spLocks noChangeShapeType="1"/>
          </p:cNvSpPr>
          <p:nvPr/>
        </p:nvSpPr>
        <p:spPr bwMode="auto">
          <a:xfrm>
            <a:off x="0" y="7874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16" name="Text Box 92"/>
          <p:cNvSpPr txBox="1">
            <a:spLocks noChangeArrowheads="1"/>
          </p:cNvSpPr>
          <p:nvPr/>
        </p:nvSpPr>
        <p:spPr bwMode="auto">
          <a:xfrm>
            <a:off x="3848100" y="8013701"/>
            <a:ext cx="3479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MX" sz="1200" b="1">
                <a:latin typeface="Arial" panose="020B0604020202020204" pitchFamily="34" charset="0"/>
              </a:rPr>
              <a:t>Ing. Alfredo Zúñiga Herverth</a:t>
            </a:r>
          </a:p>
        </p:txBody>
      </p:sp>
      <p:pic>
        <p:nvPicPr>
          <p:cNvPr id="12317" name="Imagen 2" descr="C:\Users\Interapas\Downloads\LOGOT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0640" y="55566"/>
            <a:ext cx="17113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84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929</Words>
  <Application>Microsoft Office PowerPoint</Application>
  <PresentationFormat>Presentación en pantalla (4:3)</PresentationFormat>
  <Paragraphs>112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Sofia Saucedo M.</dc:creator>
  <cp:lastModifiedBy>transparencia4</cp:lastModifiedBy>
  <cp:revision>4</cp:revision>
  <cp:lastPrinted>2016-10-18T18:07:38Z</cp:lastPrinted>
  <dcterms:created xsi:type="dcterms:W3CDTF">2016-10-18T17:28:23Z</dcterms:created>
  <dcterms:modified xsi:type="dcterms:W3CDTF">2020-12-01T20:20:02Z</dcterms:modified>
</cp:coreProperties>
</file>