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6" r:id="rId9"/>
    <p:sldId id="267" r:id="rId10"/>
    <p:sldId id="263" r:id="rId11"/>
    <p:sldId id="264" r:id="rId12"/>
    <p:sldId id="268" r:id="rId13"/>
    <p:sldId id="265" r:id="rId1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20881D-F34B-44CB-8563-E7CF60AB4FB8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58C3F19A-07F9-4772-A376-116F844C1C07}">
      <dgm:prSet phldrT="[Texto]"/>
      <dgm:spPr/>
      <dgm:t>
        <a:bodyPr/>
        <a:lstStyle/>
        <a:p>
          <a:r>
            <a:rPr lang="es-ES" dirty="0"/>
            <a:t>Fase diagnóstica </a:t>
          </a:r>
        </a:p>
        <a:p>
          <a:r>
            <a:rPr lang="es-ES" dirty="0"/>
            <a:t>(Enero - Marzo)</a:t>
          </a:r>
          <a:endParaRPr lang="es-MX" dirty="0"/>
        </a:p>
      </dgm:t>
    </dgm:pt>
    <dgm:pt modelId="{7DC391AF-1A2C-40BA-83EA-F4D657FC6322}" type="parTrans" cxnId="{BA1E4A38-A165-44D1-A40C-469F79BDE245}">
      <dgm:prSet/>
      <dgm:spPr/>
      <dgm:t>
        <a:bodyPr/>
        <a:lstStyle/>
        <a:p>
          <a:endParaRPr lang="es-MX"/>
        </a:p>
      </dgm:t>
    </dgm:pt>
    <dgm:pt modelId="{389753DE-1303-4BB3-9E9B-957226A278AA}" type="sibTrans" cxnId="{BA1E4A38-A165-44D1-A40C-469F79BDE245}">
      <dgm:prSet/>
      <dgm:spPr/>
      <dgm:t>
        <a:bodyPr/>
        <a:lstStyle/>
        <a:p>
          <a:endParaRPr lang="es-MX"/>
        </a:p>
      </dgm:t>
    </dgm:pt>
    <dgm:pt modelId="{0491885B-E9DF-40F8-9EE7-6531A5524872}">
      <dgm:prSet phldrT="[Texto]"/>
      <dgm:spPr/>
      <dgm:t>
        <a:bodyPr/>
        <a:lstStyle/>
        <a:p>
          <a:r>
            <a:rPr lang="es-ES" dirty="0"/>
            <a:t>Fase de capacitación (Abril)</a:t>
          </a:r>
          <a:endParaRPr lang="es-MX" dirty="0"/>
        </a:p>
      </dgm:t>
    </dgm:pt>
    <dgm:pt modelId="{EA5940AB-2303-47CD-906A-FB08AD406D30}" type="parTrans" cxnId="{98D24700-2FBD-49A7-A485-6F5DD2B61C11}">
      <dgm:prSet/>
      <dgm:spPr/>
      <dgm:t>
        <a:bodyPr/>
        <a:lstStyle/>
        <a:p>
          <a:endParaRPr lang="es-MX"/>
        </a:p>
      </dgm:t>
    </dgm:pt>
    <dgm:pt modelId="{69474B6F-3741-4EC6-9A1C-F766653BAEF0}" type="sibTrans" cxnId="{98D24700-2FBD-49A7-A485-6F5DD2B61C11}">
      <dgm:prSet/>
      <dgm:spPr/>
      <dgm:t>
        <a:bodyPr/>
        <a:lstStyle/>
        <a:p>
          <a:endParaRPr lang="es-MX"/>
        </a:p>
      </dgm:t>
    </dgm:pt>
    <dgm:pt modelId="{F0CFB48D-B366-4B2B-8905-99DE79FB67B6}">
      <dgm:prSet phldrT="[Texto]"/>
      <dgm:spPr/>
      <dgm:t>
        <a:bodyPr/>
        <a:lstStyle/>
        <a:p>
          <a:r>
            <a:rPr lang="es-ES" dirty="0"/>
            <a:t>Fase de presentación de resultados y productos.</a:t>
          </a:r>
        </a:p>
        <a:p>
          <a:r>
            <a:rPr lang="es-ES" dirty="0"/>
            <a:t>(Mayo - Junio)</a:t>
          </a:r>
          <a:endParaRPr lang="es-MX" dirty="0"/>
        </a:p>
      </dgm:t>
    </dgm:pt>
    <dgm:pt modelId="{6E426FF5-1935-4D7C-88DD-D9E45D3BD9E5}" type="parTrans" cxnId="{959117B8-A8C4-4757-8A60-5854362D4CEB}">
      <dgm:prSet/>
      <dgm:spPr/>
      <dgm:t>
        <a:bodyPr/>
        <a:lstStyle/>
        <a:p>
          <a:endParaRPr lang="es-MX"/>
        </a:p>
      </dgm:t>
    </dgm:pt>
    <dgm:pt modelId="{B141A658-8155-47D1-82F3-280AE26DCFD1}" type="sibTrans" cxnId="{959117B8-A8C4-4757-8A60-5854362D4CEB}">
      <dgm:prSet/>
      <dgm:spPr/>
      <dgm:t>
        <a:bodyPr/>
        <a:lstStyle/>
        <a:p>
          <a:endParaRPr lang="es-MX"/>
        </a:p>
      </dgm:t>
    </dgm:pt>
    <dgm:pt modelId="{85788568-A847-4352-8643-5A4B47E0E2AC}" type="pres">
      <dgm:prSet presAssocID="{1720881D-F34B-44CB-8563-E7CF60AB4FB8}" presName="CompostProcess" presStyleCnt="0">
        <dgm:presLayoutVars>
          <dgm:dir/>
          <dgm:resizeHandles val="exact"/>
        </dgm:presLayoutVars>
      </dgm:prSet>
      <dgm:spPr/>
    </dgm:pt>
    <dgm:pt modelId="{233C4C57-7C7E-4663-A9BF-2E9131BFA19A}" type="pres">
      <dgm:prSet presAssocID="{1720881D-F34B-44CB-8563-E7CF60AB4FB8}" presName="arrow" presStyleLbl="bgShp" presStyleIdx="0" presStyleCnt="1"/>
      <dgm:spPr/>
    </dgm:pt>
    <dgm:pt modelId="{16906E2D-5698-45BD-8CD6-E3D546601F3C}" type="pres">
      <dgm:prSet presAssocID="{1720881D-F34B-44CB-8563-E7CF60AB4FB8}" presName="linearProcess" presStyleCnt="0"/>
      <dgm:spPr/>
    </dgm:pt>
    <dgm:pt modelId="{AF15CA43-44F4-4F17-806A-32010D33E44D}" type="pres">
      <dgm:prSet presAssocID="{58C3F19A-07F9-4772-A376-116F844C1C07}" presName="textNode" presStyleLbl="node1" presStyleIdx="0" presStyleCnt="3">
        <dgm:presLayoutVars>
          <dgm:bulletEnabled val="1"/>
        </dgm:presLayoutVars>
      </dgm:prSet>
      <dgm:spPr/>
    </dgm:pt>
    <dgm:pt modelId="{84C64D1E-44BC-4EF9-9F74-D8250523F33A}" type="pres">
      <dgm:prSet presAssocID="{389753DE-1303-4BB3-9E9B-957226A278AA}" presName="sibTrans" presStyleCnt="0"/>
      <dgm:spPr/>
    </dgm:pt>
    <dgm:pt modelId="{7240550E-8E2F-4EE3-BC47-3D9A91192C89}" type="pres">
      <dgm:prSet presAssocID="{0491885B-E9DF-40F8-9EE7-6531A5524872}" presName="textNode" presStyleLbl="node1" presStyleIdx="1" presStyleCnt="3">
        <dgm:presLayoutVars>
          <dgm:bulletEnabled val="1"/>
        </dgm:presLayoutVars>
      </dgm:prSet>
      <dgm:spPr/>
    </dgm:pt>
    <dgm:pt modelId="{3FDA128D-6244-43BE-A2DE-E7D7C2DF4F42}" type="pres">
      <dgm:prSet presAssocID="{69474B6F-3741-4EC6-9A1C-F766653BAEF0}" presName="sibTrans" presStyleCnt="0"/>
      <dgm:spPr/>
    </dgm:pt>
    <dgm:pt modelId="{06C72595-3273-498D-8D26-ABFC9E4AF775}" type="pres">
      <dgm:prSet presAssocID="{F0CFB48D-B366-4B2B-8905-99DE79FB67B6}" presName="textNode" presStyleLbl="node1" presStyleIdx="2" presStyleCnt="3" custLinFactNeighborX="6667">
        <dgm:presLayoutVars>
          <dgm:bulletEnabled val="1"/>
        </dgm:presLayoutVars>
      </dgm:prSet>
      <dgm:spPr/>
    </dgm:pt>
  </dgm:ptLst>
  <dgm:cxnLst>
    <dgm:cxn modelId="{98D24700-2FBD-49A7-A485-6F5DD2B61C11}" srcId="{1720881D-F34B-44CB-8563-E7CF60AB4FB8}" destId="{0491885B-E9DF-40F8-9EE7-6531A5524872}" srcOrd="1" destOrd="0" parTransId="{EA5940AB-2303-47CD-906A-FB08AD406D30}" sibTransId="{69474B6F-3741-4EC6-9A1C-F766653BAEF0}"/>
    <dgm:cxn modelId="{75946017-6181-41E3-A9B7-67ABE797030E}" type="presOf" srcId="{1720881D-F34B-44CB-8563-E7CF60AB4FB8}" destId="{85788568-A847-4352-8643-5A4B47E0E2AC}" srcOrd="0" destOrd="0" presId="urn:microsoft.com/office/officeart/2005/8/layout/hProcess9"/>
    <dgm:cxn modelId="{BA1E4A38-A165-44D1-A40C-469F79BDE245}" srcId="{1720881D-F34B-44CB-8563-E7CF60AB4FB8}" destId="{58C3F19A-07F9-4772-A376-116F844C1C07}" srcOrd="0" destOrd="0" parTransId="{7DC391AF-1A2C-40BA-83EA-F4D657FC6322}" sibTransId="{389753DE-1303-4BB3-9E9B-957226A278AA}"/>
    <dgm:cxn modelId="{42FE2AB0-6873-4AB6-9355-A3C731459AFB}" type="presOf" srcId="{58C3F19A-07F9-4772-A376-116F844C1C07}" destId="{AF15CA43-44F4-4F17-806A-32010D33E44D}" srcOrd="0" destOrd="0" presId="urn:microsoft.com/office/officeart/2005/8/layout/hProcess9"/>
    <dgm:cxn modelId="{959117B8-A8C4-4757-8A60-5854362D4CEB}" srcId="{1720881D-F34B-44CB-8563-E7CF60AB4FB8}" destId="{F0CFB48D-B366-4B2B-8905-99DE79FB67B6}" srcOrd="2" destOrd="0" parTransId="{6E426FF5-1935-4D7C-88DD-D9E45D3BD9E5}" sibTransId="{B141A658-8155-47D1-82F3-280AE26DCFD1}"/>
    <dgm:cxn modelId="{EC700FBA-848A-47DC-BA3B-0319D54D2337}" type="presOf" srcId="{0491885B-E9DF-40F8-9EE7-6531A5524872}" destId="{7240550E-8E2F-4EE3-BC47-3D9A91192C89}" srcOrd="0" destOrd="0" presId="urn:microsoft.com/office/officeart/2005/8/layout/hProcess9"/>
    <dgm:cxn modelId="{9572F5D9-91E5-445F-A3DB-6903A40E2034}" type="presOf" srcId="{F0CFB48D-B366-4B2B-8905-99DE79FB67B6}" destId="{06C72595-3273-498D-8D26-ABFC9E4AF775}" srcOrd="0" destOrd="0" presId="urn:microsoft.com/office/officeart/2005/8/layout/hProcess9"/>
    <dgm:cxn modelId="{B3F6974A-FEAD-42C3-BC93-6D54B43728B1}" type="presParOf" srcId="{85788568-A847-4352-8643-5A4B47E0E2AC}" destId="{233C4C57-7C7E-4663-A9BF-2E9131BFA19A}" srcOrd="0" destOrd="0" presId="urn:microsoft.com/office/officeart/2005/8/layout/hProcess9"/>
    <dgm:cxn modelId="{E6845310-1191-4B4A-B9F9-A3C0A1CF4152}" type="presParOf" srcId="{85788568-A847-4352-8643-5A4B47E0E2AC}" destId="{16906E2D-5698-45BD-8CD6-E3D546601F3C}" srcOrd="1" destOrd="0" presId="urn:microsoft.com/office/officeart/2005/8/layout/hProcess9"/>
    <dgm:cxn modelId="{11080B20-4426-4F82-BD15-58C8667930B1}" type="presParOf" srcId="{16906E2D-5698-45BD-8CD6-E3D546601F3C}" destId="{AF15CA43-44F4-4F17-806A-32010D33E44D}" srcOrd="0" destOrd="0" presId="urn:microsoft.com/office/officeart/2005/8/layout/hProcess9"/>
    <dgm:cxn modelId="{8E6133DD-AC72-4C8D-90F6-190B7B4771BF}" type="presParOf" srcId="{16906E2D-5698-45BD-8CD6-E3D546601F3C}" destId="{84C64D1E-44BC-4EF9-9F74-D8250523F33A}" srcOrd="1" destOrd="0" presId="urn:microsoft.com/office/officeart/2005/8/layout/hProcess9"/>
    <dgm:cxn modelId="{710367F8-7985-497C-B8C8-E68A6379DBE2}" type="presParOf" srcId="{16906E2D-5698-45BD-8CD6-E3D546601F3C}" destId="{7240550E-8E2F-4EE3-BC47-3D9A91192C89}" srcOrd="2" destOrd="0" presId="urn:microsoft.com/office/officeart/2005/8/layout/hProcess9"/>
    <dgm:cxn modelId="{B47D22DC-DDD3-4EF5-A6E1-EB642ED362AB}" type="presParOf" srcId="{16906E2D-5698-45BD-8CD6-E3D546601F3C}" destId="{3FDA128D-6244-43BE-A2DE-E7D7C2DF4F42}" srcOrd="3" destOrd="0" presId="urn:microsoft.com/office/officeart/2005/8/layout/hProcess9"/>
    <dgm:cxn modelId="{B19E6221-DAD4-4859-AC6B-947436466106}" type="presParOf" srcId="{16906E2D-5698-45BD-8CD6-E3D546601F3C}" destId="{06C72595-3273-498D-8D26-ABFC9E4AF775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3C4C57-7C7E-4663-A9BF-2E9131BFA19A}">
      <dsp:nvSpPr>
        <dsp:cNvPr id="0" name=""/>
        <dsp:cNvSpPr/>
      </dsp:nvSpPr>
      <dsp:spPr>
        <a:xfrm>
          <a:off x="754379" y="0"/>
          <a:ext cx="8549640" cy="402272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15CA43-44F4-4F17-806A-32010D33E44D}">
      <dsp:nvSpPr>
        <dsp:cNvPr id="0" name=""/>
        <dsp:cNvSpPr/>
      </dsp:nvSpPr>
      <dsp:spPr>
        <a:xfrm>
          <a:off x="6647" y="1206817"/>
          <a:ext cx="3229677" cy="16090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dirty="0"/>
            <a:t>Fase diagnóstica 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dirty="0"/>
            <a:t>(Enero - Marzo)</a:t>
          </a:r>
          <a:endParaRPr lang="es-MX" sz="2300" kern="1200" dirty="0"/>
        </a:p>
      </dsp:txBody>
      <dsp:txXfrm>
        <a:off x="85196" y="1285366"/>
        <a:ext cx="3072579" cy="1451992"/>
      </dsp:txXfrm>
    </dsp:sp>
    <dsp:sp modelId="{7240550E-8E2F-4EE3-BC47-3D9A91192C89}">
      <dsp:nvSpPr>
        <dsp:cNvPr id="0" name=""/>
        <dsp:cNvSpPr/>
      </dsp:nvSpPr>
      <dsp:spPr>
        <a:xfrm>
          <a:off x="3414361" y="1206817"/>
          <a:ext cx="3229677" cy="16090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dirty="0"/>
            <a:t>Fase de capacitación (Abril)</a:t>
          </a:r>
          <a:endParaRPr lang="es-MX" sz="2300" kern="1200" dirty="0"/>
        </a:p>
      </dsp:txBody>
      <dsp:txXfrm>
        <a:off x="3492910" y="1285366"/>
        <a:ext cx="3072579" cy="1451992"/>
      </dsp:txXfrm>
    </dsp:sp>
    <dsp:sp modelId="{06C72595-3273-498D-8D26-ABFC9E4AF775}">
      <dsp:nvSpPr>
        <dsp:cNvPr id="0" name=""/>
        <dsp:cNvSpPr/>
      </dsp:nvSpPr>
      <dsp:spPr>
        <a:xfrm>
          <a:off x="6828722" y="1206817"/>
          <a:ext cx="3229677" cy="16090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dirty="0"/>
            <a:t>Fase de presentación de resultados y productos.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dirty="0"/>
            <a:t>(Mayo - Junio)</a:t>
          </a:r>
          <a:endParaRPr lang="es-MX" sz="2300" kern="1200" dirty="0"/>
        </a:p>
      </dsp:txBody>
      <dsp:txXfrm>
        <a:off x="6907271" y="1285366"/>
        <a:ext cx="3072579" cy="14519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898CA-D634-466B-B12A-BA3F6742D33F}" type="datetimeFigureOut">
              <a:rPr lang="es-MX" smtClean="0"/>
              <a:t>03/03/2021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C8CED-1FA7-40D6-A5E6-2DACD990D574}" type="slidenum">
              <a:rPr lang="es-MX" smtClean="0"/>
              <a:t>‹Nº›</a:t>
            </a:fld>
            <a:endParaRPr lang="es-MX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5892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898CA-D634-466B-B12A-BA3F6742D33F}" type="datetimeFigureOut">
              <a:rPr lang="es-MX" smtClean="0"/>
              <a:t>03/03/2021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C8CED-1FA7-40D6-A5E6-2DACD990D5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28178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898CA-D634-466B-B12A-BA3F6742D33F}" type="datetimeFigureOut">
              <a:rPr lang="es-MX" smtClean="0"/>
              <a:t>03/03/2021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C8CED-1FA7-40D6-A5E6-2DACD990D574}" type="slidenum">
              <a:rPr lang="es-MX" smtClean="0"/>
              <a:t>‹Nº›</a:t>
            </a:fld>
            <a:endParaRPr lang="es-MX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312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898CA-D634-466B-B12A-BA3F6742D33F}" type="datetimeFigureOut">
              <a:rPr lang="es-MX" smtClean="0"/>
              <a:t>03/03/2021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C8CED-1FA7-40D6-A5E6-2DACD990D5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6943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898CA-D634-466B-B12A-BA3F6742D33F}" type="datetimeFigureOut">
              <a:rPr lang="es-MX" smtClean="0"/>
              <a:t>03/03/2021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C8CED-1FA7-40D6-A5E6-2DACD990D5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41384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898CA-D634-466B-B12A-BA3F6742D33F}" type="datetimeFigureOut">
              <a:rPr lang="es-MX" smtClean="0"/>
              <a:t>03/03/2021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C8CED-1FA7-40D6-A5E6-2DACD990D5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5407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898CA-D634-466B-B12A-BA3F6742D33F}" type="datetimeFigureOut">
              <a:rPr lang="es-MX" smtClean="0"/>
              <a:t>03/03/2021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C8CED-1FA7-40D6-A5E6-2DACD990D5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650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B3898CA-D634-466B-B12A-BA3F6742D33F}" type="datetimeFigureOut">
              <a:rPr lang="es-MX" smtClean="0"/>
              <a:t>03/03/2021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E1C8CED-1FA7-40D6-A5E6-2DACD990D5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3734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898CA-D634-466B-B12A-BA3F6742D33F}" type="datetimeFigureOut">
              <a:rPr lang="es-MX" smtClean="0"/>
              <a:t>03/03/2021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C8CED-1FA7-40D6-A5E6-2DACD990D5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05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898CA-D634-466B-B12A-BA3F6742D33F}" type="datetimeFigureOut">
              <a:rPr lang="es-MX" smtClean="0"/>
              <a:t>03/03/2021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C8CED-1FA7-40D6-A5E6-2DACD990D5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153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898CA-D634-466B-B12A-BA3F6742D33F}" type="datetimeFigureOut">
              <a:rPr lang="es-MX" smtClean="0"/>
              <a:t>03/03/2021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C8CED-1FA7-40D6-A5E6-2DACD990D5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763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B3898CA-D634-466B-B12A-BA3F6742D33F}" type="datetimeFigureOut">
              <a:rPr lang="es-MX" smtClean="0"/>
              <a:t>03/03/2021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E1C8CED-1FA7-40D6-A5E6-2DACD990D574}" type="slidenum">
              <a:rPr lang="es-MX" smtClean="0"/>
              <a:t>‹Nº›</a:t>
            </a:fld>
            <a:endParaRPr lang="es-MX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6106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EF1AB6-0294-4847-B8F1-4EE5C6FBF6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br>
              <a:rPr lang="es-MX" dirty="0"/>
            </a:br>
            <a:r>
              <a:rPr lang="es-MX" dirty="0"/>
              <a:t>GESTIONA-DH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B07B483-6DFA-4423-888A-50539C77DE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s-ES" dirty="0"/>
              <a:t>2021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16627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AEF35B37-8197-4509-927A-2890E75FB3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FBD8090-52FC-4235-BDBD-F7E80F2B7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8657" y="4574136"/>
            <a:ext cx="6561240" cy="1450757"/>
          </a:xfrm>
        </p:spPr>
        <p:txBody>
          <a:bodyPr anchor="ctr">
            <a:normAutofit/>
          </a:bodyPr>
          <a:lstStyle/>
          <a:p>
            <a:r>
              <a:rPr lang="es-ES"/>
              <a:t>PRESENTACIÓN EJECUTIVA 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2D9FC7-9A16-49EA-8989-28F97F3C06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7725" y="793701"/>
            <a:ext cx="3806571" cy="5075393"/>
          </a:xfrm>
        </p:spPr>
        <p:txBody>
          <a:bodyPr anchor="t">
            <a:normAutofit/>
          </a:bodyPr>
          <a:lstStyle/>
          <a:p>
            <a:endParaRPr lang="es-ES" sz="1800" dirty="0"/>
          </a:p>
          <a:p>
            <a:pPr algn="just"/>
            <a:r>
              <a:rPr lang="es-ES" dirty="0"/>
              <a:t>Maestría en Administración con Énfasis en Gestión Pública </a:t>
            </a:r>
          </a:p>
          <a:p>
            <a:pPr algn="just"/>
            <a:r>
              <a:rPr lang="es-ES" dirty="0"/>
              <a:t>Universidad Autónoma de San Luis Potosí</a:t>
            </a:r>
          </a:p>
          <a:p>
            <a:pPr algn="just"/>
            <a:r>
              <a:rPr lang="es-ES" dirty="0"/>
              <a:t>H. Ayuntamiento de San Luis Potosí</a:t>
            </a:r>
          </a:p>
          <a:p>
            <a:pPr algn="just"/>
            <a:endParaRPr lang="es-ES" dirty="0"/>
          </a:p>
          <a:p>
            <a:pPr algn="just"/>
            <a:endParaRPr lang="es-ES" dirty="0"/>
          </a:p>
          <a:p>
            <a:pPr algn="just"/>
            <a:r>
              <a:rPr lang="es-ES" dirty="0"/>
              <a:t>MDH. Alejandra Juárez Rodríguez</a:t>
            </a:r>
          </a:p>
          <a:p>
            <a:pPr algn="just"/>
            <a:r>
              <a:rPr lang="es-ES" dirty="0"/>
              <a:t>Lic. Jorge Diego Ortega Montaño </a:t>
            </a:r>
            <a:endParaRPr lang="es-MX" dirty="0"/>
          </a:p>
        </p:txBody>
      </p:sp>
      <p:pic>
        <p:nvPicPr>
          <p:cNvPr id="7" name="Picture 6" descr="Plaza: Profesor-Investigador de Tiempo Completo en antropología en UASLP –  Red Mexicana de Instituciones de Formación en Antropología">
            <a:extLst>
              <a:ext uri="{FF2B5EF4-FFF2-40B4-BE49-F238E27FC236}">
                <a16:creationId xmlns:a16="http://schemas.microsoft.com/office/drawing/2014/main" id="{B2D54C92-61AB-4606-96B8-8AF23AF02E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48656" y="1769904"/>
            <a:ext cx="1992545" cy="1518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068" y="2145143"/>
            <a:ext cx="1995139" cy="768128"/>
          </a:xfrm>
          <a:prstGeom prst="rect">
            <a:avLst/>
          </a:prstGeom>
        </p:spPr>
      </p:pic>
      <p:pic>
        <p:nvPicPr>
          <p:cNvPr id="6" name="Picture 4" descr="Sector Gubernamental – CIIDZA">
            <a:extLst>
              <a:ext uri="{FF2B5EF4-FFF2-40B4-BE49-F238E27FC236}">
                <a16:creationId xmlns:a16="http://schemas.microsoft.com/office/drawing/2014/main" id="{B52DFFAD-49B0-4B12-BEAD-EA50C68691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58075" y="1776530"/>
            <a:ext cx="1993845" cy="1505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986D8934-279C-478E-9988-71EA03246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rgbClr val="D1B0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D1D30DA-ABBB-4A55-88D9-44086395F5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93F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35837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0" name="Rectangle 79">
            <a:extLst>
              <a:ext uri="{FF2B5EF4-FFF2-40B4-BE49-F238E27FC236}">
                <a16:creationId xmlns:a16="http://schemas.microsoft.com/office/drawing/2014/main" id="{08CB54FC-0B2A-4107-9A70-958B90B765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D8C6E2F-B4DF-43C6-ADF8-774BB26FA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1685" y="634946"/>
            <a:ext cx="5127171" cy="1450757"/>
          </a:xfrm>
        </p:spPr>
        <p:txBody>
          <a:bodyPr>
            <a:normAutofit/>
          </a:bodyPr>
          <a:lstStyle/>
          <a:p>
            <a:r>
              <a:rPr lang="es-ES"/>
              <a:t>Contenido de la presentación </a:t>
            </a:r>
            <a:endParaRPr lang="es-MX"/>
          </a:p>
        </p:txBody>
      </p:sp>
      <p:pic>
        <p:nvPicPr>
          <p:cNvPr id="4" name="Picture 4" descr="Ingeniero de software, estadístico, visualizador y analista trabajando en un proyecto. conferencia de big data, presentación de big data, concepto de ciencia de datos. ilustración aislada violeta vibrante brillante vector gratuito">
            <a:extLst>
              <a:ext uri="{FF2B5EF4-FFF2-40B4-BE49-F238E27FC236}">
                <a16:creationId xmlns:a16="http://schemas.microsoft.com/office/drawing/2014/main" id="{3D613FE0-8C31-4E03-BC53-4C2D096D9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192" y="1456314"/>
            <a:ext cx="5451627" cy="3625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7855A9B5-1710-4B19-B0F1-CDFDD4ED5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11684" y="2086188"/>
            <a:ext cx="474880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EDC009-152B-4B59-9B5A-03C23BE346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1684" y="2198914"/>
            <a:ext cx="5127172" cy="3670180"/>
          </a:xfrm>
        </p:spPr>
        <p:txBody>
          <a:bodyPr>
            <a:normAutofit/>
          </a:bodyPr>
          <a:lstStyle/>
          <a:p>
            <a:r>
              <a:rPr lang="es-ES"/>
              <a:t> </a:t>
            </a:r>
          </a:p>
          <a:p>
            <a:r>
              <a:rPr lang="es-ES"/>
              <a:t>Presentación del proyecto </a:t>
            </a:r>
          </a:p>
          <a:p>
            <a:pPr marL="544068" lvl="1" indent="-342900">
              <a:buFont typeface="+mj-lt"/>
              <a:buAutoNum type="alphaLcParenR"/>
            </a:pPr>
            <a:r>
              <a:rPr lang="es-ES"/>
              <a:t>Objetivo </a:t>
            </a:r>
          </a:p>
          <a:p>
            <a:pPr marL="544068" lvl="1" indent="-342900">
              <a:buFont typeface="+mj-lt"/>
              <a:buAutoNum type="alphaLcParenR"/>
            </a:pPr>
            <a:r>
              <a:rPr lang="es-ES"/>
              <a:t>Justificación y planteamiento del problema</a:t>
            </a:r>
          </a:p>
          <a:p>
            <a:pPr marL="544068" lvl="1" indent="-342900">
              <a:buFont typeface="+mj-lt"/>
              <a:buAutoNum type="alphaLcParenR"/>
            </a:pPr>
            <a:r>
              <a:rPr lang="es-MX"/>
              <a:t>Metodología</a:t>
            </a:r>
          </a:p>
          <a:p>
            <a:pPr marL="544068" lvl="1" indent="-342900">
              <a:buFont typeface="+mj-lt"/>
              <a:buAutoNum type="alphaLcParenR"/>
            </a:pPr>
            <a:r>
              <a:rPr lang="es-MX"/>
              <a:t>Cronograma</a:t>
            </a:r>
          </a:p>
          <a:p>
            <a:pPr marL="544068" lvl="1" indent="-342900">
              <a:buFont typeface="+mj-lt"/>
              <a:buAutoNum type="alphaLcParenR"/>
            </a:pPr>
            <a:r>
              <a:rPr lang="es-MX"/>
              <a:t>Resultados 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6587DBF8-5C50-4034-8B79-FE54A01A8E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rgbClr val="F7F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14720853-E885-4BE5-BFE2-24004CEF69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E33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64791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9FCCD0-EE4D-4E4B-BE23-6B2E0777A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Objetivo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F4F0A79-9D4D-4609-81AD-00D25C2303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496457"/>
            <a:ext cx="10058400" cy="3372637"/>
          </a:xfrm>
        </p:spPr>
        <p:txBody>
          <a:bodyPr>
            <a:normAutofit/>
          </a:bodyPr>
          <a:lstStyle/>
          <a:p>
            <a:pPr algn="just"/>
            <a:r>
              <a:rPr lang="es-ES" dirty="0"/>
              <a:t>Fortalecer las prácticas de la gestión pública municipal en diferentes áreas del Ayuntamiento, a través de un Programa Anual de Capacitación de buenas prácticas con enfoque en derechos humanos. Con ello, propiciar un servicio de calidad y la promoción de un ambiente de ética.</a:t>
            </a:r>
          </a:p>
          <a:p>
            <a:pPr algn="just"/>
            <a:endParaRPr lang="es-ES" dirty="0"/>
          </a:p>
          <a:p>
            <a:pPr algn="just"/>
            <a:r>
              <a:rPr lang="es-ES" b="1" dirty="0"/>
              <a:t>Población objetivo: </a:t>
            </a:r>
            <a:r>
              <a:rPr lang="es-ES" dirty="0"/>
              <a:t>Personal del servicio público municipal adscrito a la Dirección de Desarrollo Social, Comercio, Ventanilla Única y Coordinación Municipal de Derechos Humanos. </a:t>
            </a:r>
          </a:p>
          <a:p>
            <a:pPr algn="just"/>
            <a:endParaRPr lang="es-ES" dirty="0"/>
          </a:p>
          <a:p>
            <a:pPr algn="just"/>
            <a:r>
              <a:rPr lang="es-ES" b="1" dirty="0"/>
              <a:t>Antecedente: </a:t>
            </a:r>
            <a:r>
              <a:rPr lang="es-ES" dirty="0"/>
              <a:t>Reforma constitucional en materia de derechos humanos, 2011.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26264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48" name="Rectangle 70">
            <a:extLst>
              <a:ext uri="{FF2B5EF4-FFF2-40B4-BE49-F238E27FC236}">
                <a16:creationId xmlns:a16="http://schemas.microsoft.com/office/drawing/2014/main" id="{F64BBAA4-C62B-4146-B49F-FE4CC4655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C04D7AD-4CA4-47AD-8BE4-1C24AFF81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2961800" cy="903568"/>
          </a:xfrm>
        </p:spPr>
        <p:txBody>
          <a:bodyPr>
            <a:normAutofit/>
          </a:bodyPr>
          <a:lstStyle/>
          <a:p>
            <a:r>
              <a:rPr lang="es-ES" sz="4000" dirty="0"/>
              <a:t>Justificación</a:t>
            </a:r>
            <a:endParaRPr lang="es-MX" sz="4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3D880A-D8F6-4CE2-8FD9-9F7DDDB78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68" y="1807411"/>
            <a:ext cx="5457372" cy="3909665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s-ES" sz="1600" dirty="0"/>
              <a:t>Son áreas de primer contacto.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sz="1600" dirty="0"/>
              <a:t>Desarrollo Social  tiene </a:t>
            </a:r>
            <a:r>
              <a:rPr lang="es-ES" sz="1600" b="1" dirty="0"/>
              <a:t>programas de apoyo </a:t>
            </a:r>
            <a:r>
              <a:rPr lang="es-ES" sz="1600" dirty="0"/>
              <a:t>a grupos de atención prioritaria.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sz="1600" dirty="0"/>
              <a:t>Comercio garantiza el </a:t>
            </a:r>
            <a:r>
              <a:rPr lang="es-ES" sz="1600" b="1" dirty="0"/>
              <a:t>derecho al trabajo.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sz="1600" dirty="0"/>
              <a:t>Ventanilla Única conglomera </a:t>
            </a:r>
            <a:r>
              <a:rPr lang="es-ES" sz="1600" b="1" dirty="0"/>
              <a:t>alta cantidad de personas</a:t>
            </a:r>
            <a:r>
              <a:rPr lang="es-ES" sz="1600" dirty="0"/>
              <a:t> y trámites en un mismo espacio.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sz="1600" dirty="0"/>
              <a:t>CMDH es el órgano interno del Ayuntamiento encargado de vigilar la observancia de </a:t>
            </a:r>
            <a:r>
              <a:rPr lang="es-ES" sz="1600" b="1" dirty="0"/>
              <a:t>Derechos Humanos.</a:t>
            </a:r>
          </a:p>
          <a:p>
            <a:pPr>
              <a:buFont typeface="Wingdings" panose="05000000000000000000" pitchFamily="2" charset="2"/>
              <a:buChar char="Ø"/>
            </a:pPr>
            <a:endParaRPr lang="es-ES" sz="1600" dirty="0"/>
          </a:p>
          <a:p>
            <a:pPr marL="0" indent="0">
              <a:buNone/>
            </a:pPr>
            <a:r>
              <a:rPr lang="es-ES" sz="1600" dirty="0">
                <a:sym typeface="Wingdings" panose="05000000000000000000" pitchFamily="2" charset="2"/>
              </a:rPr>
              <a:t> Número de llamadas en Atención Ciudadana canalizadas al área. </a:t>
            </a:r>
            <a:endParaRPr lang="es-MX" sz="1600" dirty="0"/>
          </a:p>
        </p:txBody>
      </p:sp>
      <p:pic>
        <p:nvPicPr>
          <p:cNvPr id="6146" name="Picture 2" descr="Gente multicultural de pie juntos vector gratuito">
            <a:extLst>
              <a:ext uri="{FF2B5EF4-FFF2-40B4-BE49-F238E27FC236}">
                <a16:creationId xmlns:a16="http://schemas.microsoft.com/office/drawing/2014/main" id="{6A5DE6FC-E2C6-435E-A648-91077CBDE8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1" t="11883" r="10800" b="8847"/>
          <a:stretch/>
        </p:blipFill>
        <p:spPr bwMode="auto">
          <a:xfrm>
            <a:off x="6487884" y="1790962"/>
            <a:ext cx="5457373" cy="2873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9" name="Rectangle 72">
            <a:extLst>
              <a:ext uri="{FF2B5EF4-FFF2-40B4-BE49-F238E27FC236}">
                <a16:creationId xmlns:a16="http://schemas.microsoft.com/office/drawing/2014/main" id="{77C34054-98F8-4229-885E-04C52596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rgbClr val="FF99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50" name="Rectangle 74">
            <a:extLst>
              <a:ext uri="{FF2B5EF4-FFF2-40B4-BE49-F238E27FC236}">
                <a16:creationId xmlns:a16="http://schemas.microsoft.com/office/drawing/2014/main" id="{22AAB964-B835-4B93-A1F3-4A30D1F38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4D63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07376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3BCCAE5-A35B-4B66-A4A7-E23C34A40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0796FDE-4005-479F-91B5-08647169B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s-ES"/>
              <a:t>Pertinencia del proyecto</a:t>
            </a:r>
            <a:endParaRPr lang="es-MX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987BDFB-DE64-4B56-B44F-45FAE19FA9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D7B5C33-8537-4EBB-B923-EE67D6A99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2084268"/>
            <a:ext cx="6454987" cy="378482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s-ES" sz="1700" dirty="0"/>
              <a:t> Se promueve la empatía.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sz="1700" dirty="0"/>
              <a:t> Se promueve el involucramiento entre áreas municipales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sz="1700" dirty="0"/>
              <a:t> Se promueve el sentido de corresponsabilidad del equipo de trabajo de las áreas.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MX" sz="1700" dirty="0"/>
              <a:t> Se promueve la atención a personas usuarias de forma integral.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MX" sz="1700" dirty="0"/>
              <a:t> Se abona a la efectividad de los servicios que ofrece el Municipio.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MX" sz="1700" dirty="0"/>
              <a:t> Se garantiza la profesionalización del personal del servicio público en Derechos Humanos.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MX" sz="1700" dirty="0"/>
              <a:t> Se promueve el diseño de proyectos con un enfoque en derechos humanos.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7A74B5-8367-4A83-ABEC-0FCDDE97B1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C184B0-C2C6-4BF0-B078-816C7AF959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098" name="Picture 2" descr="Nuevo concepto normal en la oficina vector gratuito">
            <a:extLst>
              <a:ext uri="{FF2B5EF4-FFF2-40B4-BE49-F238E27FC236}">
                <a16:creationId xmlns:a16="http://schemas.microsoft.com/office/drawing/2014/main" id="{4DB73D0E-31F9-473E-8E67-1EBE4AA447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2513" y="2771430"/>
            <a:ext cx="3618639" cy="2410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2559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A57533-2442-49F7-AE15-0D3C163E4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0681"/>
            <a:ext cx="10515600" cy="602284"/>
          </a:xfrm>
        </p:spPr>
        <p:txBody>
          <a:bodyPr>
            <a:normAutofit fontScale="90000"/>
          </a:bodyPr>
          <a:lstStyle/>
          <a:p>
            <a:r>
              <a:rPr lang="es-ES" dirty="0"/>
              <a:t>Metodología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68A6C8C-EA28-42AB-8ADB-20BA02A0AA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0647"/>
            <a:ext cx="10515600" cy="42141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dirty="0"/>
              <a:t>Tipo de estudio: Mixto en tres fases.</a:t>
            </a:r>
          </a:p>
          <a:p>
            <a:pPr algn="ctr"/>
            <a:endParaRPr lang="es-ES" dirty="0"/>
          </a:p>
          <a:p>
            <a:pPr marL="0" indent="0" algn="ctr">
              <a:buNone/>
            </a:pPr>
            <a:r>
              <a:rPr lang="es-ES" b="1" dirty="0"/>
              <a:t>Fase 1</a:t>
            </a:r>
            <a:r>
              <a:rPr lang="es-ES" dirty="0"/>
              <a:t>. Fase diagnóstica: Alcance exploratorio de la investigación (Información documental, 			observación no participante, grupos focales y encuestas.) </a:t>
            </a:r>
          </a:p>
          <a:p>
            <a:pPr marL="0" indent="0" algn="ctr">
              <a:buNone/>
            </a:pPr>
            <a:endParaRPr lang="es-ES" dirty="0"/>
          </a:p>
          <a:p>
            <a:pPr algn="ctr">
              <a:buFont typeface="Wingdings" panose="05000000000000000000" pitchFamily="2" charset="2"/>
              <a:buChar char="§"/>
            </a:pPr>
            <a:r>
              <a:rPr lang="es-ES" dirty="0"/>
              <a:t>Población: </a:t>
            </a:r>
          </a:p>
          <a:p>
            <a:pPr marL="201168" lvl="1" indent="0" algn="ctr">
              <a:buNone/>
            </a:pPr>
            <a:r>
              <a:rPr lang="es-ES" dirty="0"/>
              <a:t>Personal de las cuatro áreas</a:t>
            </a:r>
          </a:p>
          <a:p>
            <a:pPr marL="201168" lvl="1" indent="0" algn="ctr">
              <a:buNone/>
            </a:pPr>
            <a:r>
              <a:rPr lang="es-ES" dirty="0"/>
              <a:t>Personas usuarias </a:t>
            </a:r>
          </a:p>
          <a:p>
            <a:pPr marL="201168" lvl="1" indent="0" algn="ctr">
              <a:buNone/>
            </a:pPr>
            <a:r>
              <a:rPr lang="es-ES" dirty="0"/>
              <a:t>Sector privado </a:t>
            </a:r>
          </a:p>
          <a:p>
            <a:pPr marL="0" indent="0" algn="ctr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3871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1D998A0-FBA9-456B-A2DA-59D45C273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837" y="1963562"/>
            <a:ext cx="10515600" cy="505052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b="1" dirty="0"/>
              <a:t>Fase 2</a:t>
            </a:r>
            <a:r>
              <a:rPr lang="es-ES" dirty="0"/>
              <a:t>: Fase de capacitación: Diseño e implementación de un curso de capacitación en derechos humanos. (Modelo educativo, contenidos temáticos, Mecanismo de evaluación: Proyecto y evaluación de entrada y de salida)</a:t>
            </a:r>
          </a:p>
          <a:p>
            <a:pPr marL="0" indent="0" algn="ctr">
              <a:buNone/>
            </a:pPr>
            <a:endParaRPr lang="es-ES" dirty="0"/>
          </a:p>
          <a:p>
            <a:pPr marL="0" indent="0" algn="ctr">
              <a:buNone/>
            </a:pPr>
            <a:r>
              <a:rPr lang="es-ES" dirty="0"/>
              <a:t>Población: Personal de las cuatro áreas.</a:t>
            </a:r>
          </a:p>
          <a:p>
            <a:pPr marL="0" indent="0" algn="ctr">
              <a:buNone/>
            </a:pPr>
            <a:r>
              <a:rPr lang="es-ES" dirty="0"/>
              <a:t>UASLP, CNDH</a:t>
            </a:r>
          </a:p>
          <a:p>
            <a:pPr marL="0" indent="0" algn="ctr">
              <a:buNone/>
            </a:pPr>
            <a:r>
              <a:rPr lang="es-ES" dirty="0"/>
              <a:t> Producto: Carta de Derechos de las Personas Usuarias en la Atención Municipal </a:t>
            </a:r>
          </a:p>
          <a:p>
            <a:pPr marL="0" indent="0">
              <a:buNone/>
            </a:pPr>
            <a:endParaRPr lang="es-ES" sz="2300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69350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A25C423-601F-4631-9A5A-2FE4121FB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ES" b="1" dirty="0"/>
              <a:t>Fase 3: </a:t>
            </a:r>
            <a:r>
              <a:rPr lang="es-ES" dirty="0"/>
              <a:t>Fase de evaluación: Presentación de resultados y productos. </a:t>
            </a:r>
          </a:p>
          <a:p>
            <a:pPr marL="0" indent="0" algn="ctr">
              <a:buNone/>
            </a:pPr>
            <a:endParaRPr lang="es-ES" sz="2000" dirty="0"/>
          </a:p>
          <a:p>
            <a:pPr marL="0" indent="0" algn="ctr">
              <a:buNone/>
            </a:pPr>
            <a:r>
              <a:rPr lang="es-ES" sz="2000" dirty="0"/>
              <a:t>Población: Personal de las cuatro áreas y personas usuarias. </a:t>
            </a:r>
          </a:p>
          <a:p>
            <a:pPr marL="0" indent="0" algn="ctr">
              <a:buNone/>
            </a:pPr>
            <a:r>
              <a:rPr lang="es-ES" sz="2000" dirty="0"/>
              <a:t>Productos: Buzones, Reforma al Reglamento CMDH, Ventanillas accesibles.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8617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9180C4-8548-4615-BEB6-107616589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Cronograma</a:t>
            </a:r>
            <a:endParaRPr lang="es-MX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3640D3FC-DB15-4750-AD8F-22EF895B93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0613258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79536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6A5FF2-B7FF-4854-A21E-60D2D97DD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s-ES" dirty="0"/>
              <a:t>Resultados y productos  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BF178A-FBAF-4828-BB4A-B22349EB0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19086"/>
            <a:ext cx="7303080" cy="4016671"/>
          </a:xfrm>
        </p:spPr>
        <p:txBody>
          <a:bodyPr>
            <a:normAutofit/>
          </a:bodyPr>
          <a:lstStyle/>
          <a:p>
            <a:r>
              <a:rPr lang="es-ES" b="1" dirty="0"/>
              <a:t>Resultados:</a:t>
            </a:r>
          </a:p>
          <a:p>
            <a:pPr lvl="1"/>
            <a:r>
              <a:rPr lang="es-ES" dirty="0"/>
              <a:t>Disminución de quejas sobre el servicio.</a:t>
            </a:r>
          </a:p>
          <a:p>
            <a:pPr lvl="1"/>
            <a:r>
              <a:rPr lang="es-MX" dirty="0"/>
              <a:t>Incremento en la información de las personas usuarias. </a:t>
            </a:r>
          </a:p>
          <a:p>
            <a:pPr lvl="1"/>
            <a:r>
              <a:rPr lang="es-MX" dirty="0"/>
              <a:t>Existencia de un mecanismo para la retroalimentación del servicio (Quejas, comentarios, etcétera)</a:t>
            </a:r>
          </a:p>
          <a:p>
            <a:pPr lvl="1"/>
            <a:r>
              <a:rPr lang="es-MX" dirty="0"/>
              <a:t>Incremento en la participación e capacitaciones de derechos humanos. </a:t>
            </a:r>
          </a:p>
          <a:p>
            <a:pPr lvl="1"/>
            <a:r>
              <a:rPr lang="es-MX" dirty="0"/>
              <a:t>Existencia de un catálogo de buenas prácticas al interior de las áreas municipales.</a:t>
            </a:r>
          </a:p>
          <a:p>
            <a:endParaRPr lang="es-ES" dirty="0"/>
          </a:p>
          <a:p>
            <a:r>
              <a:rPr lang="es-ES" b="1" dirty="0"/>
              <a:t>Productos: </a:t>
            </a:r>
          </a:p>
          <a:p>
            <a:pPr lvl="1"/>
            <a:r>
              <a:rPr lang="es-ES" dirty="0"/>
              <a:t>Carta de Derechos de Personas Usuarias, </a:t>
            </a:r>
            <a:r>
              <a:rPr lang="es-ES" sz="1800" dirty="0"/>
              <a:t>Buzones de quejas, Reforma al Reglamento CMDH, Ventanillas accesibles.</a:t>
            </a:r>
          </a:p>
          <a:p>
            <a:pPr lvl="1"/>
            <a:endParaRPr lang="es-ES" dirty="0"/>
          </a:p>
          <a:p>
            <a:pPr lvl="1"/>
            <a:endParaRPr lang="es-MX" dirty="0"/>
          </a:p>
          <a:p>
            <a:pPr lvl="1"/>
            <a:endParaRPr lang="es-MX" dirty="0"/>
          </a:p>
          <a:p>
            <a:pPr lvl="1"/>
            <a:endParaRPr lang="es-MX" dirty="0"/>
          </a:p>
        </p:txBody>
      </p:sp>
      <p:pic>
        <p:nvPicPr>
          <p:cNvPr id="4" name="Picture 2" descr="Ilustración del concepto de persona con mascarilla médica vector gratuito">
            <a:extLst>
              <a:ext uri="{FF2B5EF4-FFF2-40B4-BE49-F238E27FC236}">
                <a16:creationId xmlns:a16="http://schemas.microsoft.com/office/drawing/2014/main" id="{367AC9B0-E836-4E81-9F20-4F7FF69D87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82" b="5"/>
          <a:stretch/>
        </p:blipFill>
        <p:spPr bwMode="auto">
          <a:xfrm>
            <a:off x="8400360" y="2336800"/>
            <a:ext cx="2755319" cy="3050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0205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CA5020-C083-426E-BC2A-B489BA5B1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535859"/>
            <a:ext cx="10058400" cy="906093"/>
          </a:xfrm>
        </p:spPr>
        <p:txBody>
          <a:bodyPr>
            <a:normAutofit/>
          </a:bodyPr>
          <a:lstStyle/>
          <a:p>
            <a:r>
              <a:rPr lang="es-ES" sz="4400" b="1" dirty="0"/>
              <a:t>Necesidades para la ejecución del proyecto</a:t>
            </a:r>
            <a:endParaRPr lang="es-MX" sz="44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F3B72F-E359-49F6-9DE3-AFA8639D2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570922"/>
            <a:ext cx="10058400" cy="3298172"/>
          </a:xfrm>
        </p:spPr>
        <p:txBody>
          <a:bodyPr/>
          <a:lstStyle/>
          <a:p>
            <a:r>
              <a:rPr lang="es-ES" sz="2800" dirty="0"/>
              <a:t>1. Enlace por áreas </a:t>
            </a:r>
          </a:p>
          <a:p>
            <a:pPr lvl="2"/>
            <a:r>
              <a:rPr lang="es-ES" sz="1800" dirty="0"/>
              <a:t>Acceso a información (No. De personal, facilidad de horarios, recursos técnicos y materiales)</a:t>
            </a:r>
          </a:p>
          <a:p>
            <a:pPr lvl="2"/>
            <a:r>
              <a:rPr lang="es-ES" sz="1800" dirty="0"/>
              <a:t>Cercano a la toma de decisiones</a:t>
            </a:r>
          </a:p>
          <a:p>
            <a:pPr lvl="2"/>
            <a:r>
              <a:rPr lang="es-ES" sz="1800" dirty="0"/>
              <a:t>Comunicación eficiente</a:t>
            </a:r>
          </a:p>
          <a:p>
            <a:pPr lvl="2"/>
            <a:endParaRPr lang="es-ES" sz="1800" dirty="0"/>
          </a:p>
          <a:p>
            <a:pPr lvl="2"/>
            <a:r>
              <a:rPr lang="es-ES" sz="1800" dirty="0"/>
              <a:t>Acceso a áreas de atención (Observación no participante)</a:t>
            </a:r>
          </a:p>
          <a:p>
            <a:pPr lvl="2"/>
            <a:r>
              <a:rPr lang="es-MX" sz="1800" dirty="0"/>
              <a:t>Acceso a juntas vecinales (Grupo focal)</a:t>
            </a:r>
          </a:p>
          <a:p>
            <a:pPr marL="914400" lvl="2" indent="0">
              <a:buNone/>
            </a:pPr>
            <a:endParaRPr lang="es-ES" dirty="0"/>
          </a:p>
          <a:p>
            <a:pPr marL="914400" lvl="2" indent="0">
              <a:buNone/>
            </a:pPr>
            <a:endParaRPr lang="es-ES" dirty="0"/>
          </a:p>
          <a:p>
            <a:pPr marL="914400" lvl="2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628182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08CB54FC-0B2A-4107-9A70-958B90B765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F03764A-DC7D-4FFD-B77C-A67CA133B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1685" y="634946"/>
            <a:ext cx="5127171" cy="1450757"/>
          </a:xfrm>
        </p:spPr>
        <p:txBody>
          <a:bodyPr>
            <a:normAutofit/>
          </a:bodyPr>
          <a:lstStyle/>
          <a:p>
            <a:r>
              <a:rPr lang="es-ES" dirty="0"/>
              <a:t>En conclusión:</a:t>
            </a:r>
            <a:endParaRPr lang="es-MX" dirty="0"/>
          </a:p>
        </p:txBody>
      </p:sp>
      <p:pic>
        <p:nvPicPr>
          <p:cNvPr id="1028" name="Picture 4" descr="Análisis del rendimiento empresarial con gráficos. vector gratuito">
            <a:extLst>
              <a:ext uri="{FF2B5EF4-FFF2-40B4-BE49-F238E27FC236}">
                <a16:creationId xmlns:a16="http://schemas.microsoft.com/office/drawing/2014/main" id="{3FF052E9-B781-4C66-82AC-F1037124B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192" y="1456314"/>
            <a:ext cx="5451627" cy="3625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7855A9B5-1710-4B19-B0F1-CDFDD4ED5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11684" y="2086188"/>
            <a:ext cx="474880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0A1AF2-7FAD-453F-920E-3997ABB41E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1684" y="2198914"/>
            <a:ext cx="5127172" cy="3670180"/>
          </a:xfrm>
        </p:spPr>
        <p:txBody>
          <a:bodyPr>
            <a:normAutofit lnSpcReduction="10000"/>
          </a:bodyPr>
          <a:lstStyle/>
          <a:p>
            <a:r>
              <a:rPr lang="es-ES" dirty="0"/>
              <a:t>El proyecto ofrece:</a:t>
            </a:r>
          </a:p>
          <a:p>
            <a:endParaRPr lang="es-ES" dirty="0"/>
          </a:p>
          <a:p>
            <a:pPr>
              <a:buFont typeface="Wingdings" panose="05000000000000000000" pitchFamily="2" charset="2"/>
              <a:buChar char="ü"/>
            </a:pPr>
            <a:r>
              <a:rPr lang="es-ES" dirty="0"/>
              <a:t>Competitividad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MX" dirty="0"/>
              <a:t>Profesionalización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MX" dirty="0"/>
              <a:t>Participación ciudadana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MX" dirty="0"/>
              <a:t>Calidad en el servicio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MX" dirty="0"/>
              <a:t>Gobernanza</a:t>
            </a:r>
          </a:p>
          <a:p>
            <a:pPr marL="0" indent="0">
              <a:buNone/>
            </a:pPr>
            <a:r>
              <a:rPr lang="es-MX" dirty="0"/>
              <a:t>									¡GRACIAS!</a:t>
            </a:r>
          </a:p>
          <a:p>
            <a:pPr lvl="8"/>
            <a:endParaRPr lang="es-MX" sz="1500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6587DBF8-5C50-4034-8B79-FE54A01A8E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rgbClr val="FFA9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4720853-E885-4BE5-BFE2-24004CEF69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A78B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6912029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ción">
  <a:themeElements>
    <a:clrScheme name="Azul cáli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2775</TotalTime>
  <Words>635</Words>
  <Application>Microsoft Office PowerPoint</Application>
  <PresentationFormat>Panorámica</PresentationFormat>
  <Paragraphs>95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Calibri</vt:lpstr>
      <vt:lpstr>Calibri Light</vt:lpstr>
      <vt:lpstr>Wingdings</vt:lpstr>
      <vt:lpstr>Retrospección</vt:lpstr>
      <vt:lpstr> GESTIONA-DH</vt:lpstr>
      <vt:lpstr>PRESENTACIÓN EJECUTIVA </vt:lpstr>
      <vt:lpstr>Contenido de la presentación </vt:lpstr>
      <vt:lpstr>Objetivo</vt:lpstr>
      <vt:lpstr>Justificación</vt:lpstr>
      <vt:lpstr>Pertinencia del proyecto</vt:lpstr>
      <vt:lpstr>Metodología</vt:lpstr>
      <vt:lpstr>Presentación de PowerPoint</vt:lpstr>
      <vt:lpstr>Presentación de PowerPoint</vt:lpstr>
      <vt:lpstr>Cronograma</vt:lpstr>
      <vt:lpstr>Resultados y productos  </vt:lpstr>
      <vt:lpstr>Necesidades para la ejecución del proyecto</vt:lpstr>
      <vt:lpstr>En conclusión: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GESTIONA-DH</dc:title>
  <dc:creator>Olga Liliana Palacios Perez</dc:creator>
  <cp:lastModifiedBy>Secretaria General</cp:lastModifiedBy>
  <cp:revision>5</cp:revision>
  <dcterms:created xsi:type="dcterms:W3CDTF">2020-12-01T15:36:43Z</dcterms:created>
  <dcterms:modified xsi:type="dcterms:W3CDTF">2021-03-03T15:45:52Z</dcterms:modified>
</cp:coreProperties>
</file>