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367" r:id="rId2"/>
    <p:sldId id="390" r:id="rId3"/>
    <p:sldId id="389" r:id="rId4"/>
    <p:sldId id="388" r:id="rId5"/>
    <p:sldId id="391" r:id="rId6"/>
    <p:sldId id="392" r:id="rId7"/>
    <p:sldId id="393" r:id="rId8"/>
    <p:sldId id="394" r:id="rId9"/>
    <p:sldId id="395" r:id="rId10"/>
    <p:sldId id="396" r:id="rId11"/>
    <p:sldId id="397" r:id="rId12"/>
    <p:sldId id="398" r:id="rId13"/>
    <p:sldId id="399" r:id="rId14"/>
    <p:sldId id="400" r:id="rId15"/>
    <p:sldId id="401" r:id="rId16"/>
    <p:sldId id="402" r:id="rId17"/>
    <p:sldId id="403" r:id="rId18"/>
    <p:sldId id="404" r:id="rId19"/>
    <p:sldId id="405" r:id="rId20"/>
    <p:sldId id="406" r:id="rId21"/>
    <p:sldId id="407" r:id="rId22"/>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guide id="3" orient="horz" pos="2160">
          <p15:clr>
            <a:srgbClr val="A4A3A4"/>
          </p15:clr>
        </p15:guide>
        <p15:guide id="4"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13" autoAdjust="0"/>
    <p:restoredTop sz="94660"/>
  </p:normalViewPr>
  <p:slideViewPr>
    <p:cSldViewPr>
      <p:cViewPr varScale="1">
        <p:scale>
          <a:sx n="73" d="100"/>
          <a:sy n="73" d="100"/>
        </p:scale>
        <p:origin x="1194" y="78"/>
      </p:cViewPr>
      <p:guideLst>
        <p:guide orient="horz" pos="2880"/>
        <p:guide pos="2160"/>
        <p:guide orient="horz" pos="2160"/>
        <p:guide pos="2880"/>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559739-29CE-4B55-960B-69DC385DA664}" type="datetimeFigureOut">
              <a:rPr lang="es-MX" smtClean="0"/>
              <a:t>03/12/2019</a:t>
            </a:fld>
            <a:endParaRPr lang="es-MX"/>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C515F6-BF71-4D9F-9455-B9531D04099F}" type="slidenum">
              <a:rPr lang="es-MX" smtClean="0"/>
              <a:t>‹Nº›</a:t>
            </a:fld>
            <a:endParaRPr lang="es-MX"/>
          </a:p>
        </p:txBody>
      </p:sp>
    </p:spTree>
    <p:extLst>
      <p:ext uri="{BB962C8B-B14F-4D97-AF65-F5344CB8AC3E}">
        <p14:creationId xmlns:p14="http://schemas.microsoft.com/office/powerpoint/2010/main" val="16658888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6"/>
            <a:ext cx="7772400" cy="1470025"/>
          </a:xfrm>
          <a:prstGeom prst="rect">
            <a:avLst/>
          </a:prstGeo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a:xfrm>
            <a:off x="457200" y="6356351"/>
            <a:ext cx="2133600" cy="365125"/>
          </a:xfrm>
          <a:prstGeom prst="rect">
            <a:avLst/>
          </a:prstGeom>
        </p:spPr>
        <p:txBody>
          <a:bodyPr/>
          <a:lstStyle/>
          <a:p>
            <a:fld id="{DBB5AEE6-4026-4ECB-A824-DA533AA42C06}" type="datetimeFigureOut">
              <a:rPr lang="es-MX" smtClean="0"/>
              <a:pPr/>
              <a:t>03/12/2019</a:t>
            </a:fld>
            <a:endParaRPr lang="es-MX"/>
          </a:p>
        </p:txBody>
      </p:sp>
      <p:sp>
        <p:nvSpPr>
          <p:cNvPr id="5" name="4 Marcador de pie de página"/>
          <p:cNvSpPr>
            <a:spLocks noGrp="1"/>
          </p:cNvSpPr>
          <p:nvPr>
            <p:ph type="ftr" sz="quarter" idx="11"/>
          </p:nvPr>
        </p:nvSpPr>
        <p:spPr>
          <a:xfrm>
            <a:off x="3124200" y="6356351"/>
            <a:ext cx="2895600" cy="365125"/>
          </a:xfrm>
          <a:prstGeom prst="rect">
            <a:avLst/>
          </a:prstGeom>
        </p:spPr>
        <p:txBody>
          <a:bodyPr/>
          <a:lstStyle/>
          <a:p>
            <a:endParaRPr lang="es-MX"/>
          </a:p>
        </p:txBody>
      </p:sp>
      <p:sp>
        <p:nvSpPr>
          <p:cNvPr id="6" name="5 Marcador de número de diapositiva"/>
          <p:cNvSpPr>
            <a:spLocks noGrp="1"/>
          </p:cNvSpPr>
          <p:nvPr>
            <p:ph type="sldNum" sz="quarter" idx="12"/>
          </p:nvPr>
        </p:nvSpPr>
        <p:spPr>
          <a:xfrm>
            <a:off x="6553200" y="6356351"/>
            <a:ext cx="2133600" cy="365125"/>
          </a:xfrm>
          <a:prstGeom prst="rect">
            <a:avLst/>
          </a:prstGeom>
        </p:spPr>
        <p:txBody>
          <a:bodyPr/>
          <a:lstStyle/>
          <a:p>
            <a:fld id="{C43D4DDE-D639-4598-9608-E1960C94A28B}" type="slidenum">
              <a:rPr lang="es-MX" smtClean="0"/>
              <a:pPr/>
              <a:t>‹Nº›</a:t>
            </a:fld>
            <a:endParaRPr lang="es-MX"/>
          </a:p>
        </p:txBody>
      </p:sp>
    </p:spTree>
    <p:extLst>
      <p:ext uri="{BB962C8B-B14F-4D97-AF65-F5344CB8AC3E}">
        <p14:creationId xmlns:p14="http://schemas.microsoft.com/office/powerpoint/2010/main" val="16021956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7"/>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352" y="-15863"/>
            <a:ext cx="9137648" cy="7985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Imagen 2"/>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353" y="6393396"/>
            <a:ext cx="9137652" cy="464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6205302"/>
      </p:ext>
    </p:extLst>
  </p:cSld>
  <p:clrMap bg1="lt1" tx1="dk1" bg2="lt2" tx2="dk2" accent1="accent1" accent2="accent2" accent3="accent3" accent4="accent4" accent5="accent5" accent6="accent6" hlink="hlink" folHlink="folHlink"/>
  <p:sldLayoutIdLst>
    <p:sldLayoutId id="214748364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a 6"/>
          <p:cNvGraphicFramePr>
            <a:graphicFrameLocks noGrp="1"/>
          </p:cNvGraphicFramePr>
          <p:nvPr>
            <p:extLst>
              <p:ext uri="{D42A27DB-BD31-4B8C-83A1-F6EECF244321}">
                <p14:modId xmlns:p14="http://schemas.microsoft.com/office/powerpoint/2010/main" val="2029371267"/>
              </p:ext>
            </p:extLst>
          </p:nvPr>
        </p:nvGraphicFramePr>
        <p:xfrm>
          <a:off x="899592" y="836710"/>
          <a:ext cx="7848873" cy="5693833"/>
        </p:xfrm>
        <a:graphic>
          <a:graphicData uri="http://schemas.openxmlformats.org/drawingml/2006/table">
            <a:tbl>
              <a:tblPr firstRow="1" firstCol="1" bandRow="1"/>
              <a:tblGrid>
                <a:gridCol w="1199805">
                  <a:extLst>
                    <a:ext uri="{9D8B030D-6E8A-4147-A177-3AD203B41FA5}">
                      <a16:colId xmlns:a16="http://schemas.microsoft.com/office/drawing/2014/main" val="1992942091"/>
                    </a:ext>
                  </a:extLst>
                </a:gridCol>
                <a:gridCol w="1069080">
                  <a:extLst>
                    <a:ext uri="{9D8B030D-6E8A-4147-A177-3AD203B41FA5}">
                      <a16:colId xmlns:a16="http://schemas.microsoft.com/office/drawing/2014/main" val="3087872395"/>
                    </a:ext>
                  </a:extLst>
                </a:gridCol>
                <a:gridCol w="1149663">
                  <a:extLst>
                    <a:ext uri="{9D8B030D-6E8A-4147-A177-3AD203B41FA5}">
                      <a16:colId xmlns:a16="http://schemas.microsoft.com/office/drawing/2014/main" val="3960313159"/>
                    </a:ext>
                  </a:extLst>
                </a:gridCol>
                <a:gridCol w="4430325">
                  <a:extLst>
                    <a:ext uri="{9D8B030D-6E8A-4147-A177-3AD203B41FA5}">
                      <a16:colId xmlns:a16="http://schemas.microsoft.com/office/drawing/2014/main" val="1446335341"/>
                    </a:ext>
                  </a:extLst>
                </a:gridCol>
              </a:tblGrid>
              <a:tr h="144018">
                <a:tc gridSpan="4">
                  <a:txBody>
                    <a:bodyPr/>
                    <a:lstStyle/>
                    <a:p>
                      <a:pPr algn="ctr">
                        <a:lnSpc>
                          <a:spcPct val="115000"/>
                        </a:lnSpc>
                        <a:spcAft>
                          <a:spcPts val="0"/>
                        </a:spcAft>
                      </a:pPr>
                      <a:r>
                        <a:rPr lang="es-MX" sz="900" b="1">
                          <a:effectLst/>
                          <a:latin typeface="Calibri" panose="020F0502020204030204" pitchFamily="34" charset="0"/>
                          <a:ea typeface="Calibri" panose="020F0502020204030204" pitchFamily="34" charset="0"/>
                          <a:cs typeface="Times New Roman" panose="02020603050405020304" pitchFamily="18" charset="0"/>
                        </a:rPr>
                        <a:t>NOVIEMBRE 2019</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685978585"/>
                  </a:ext>
                </a:extLst>
              </a:tr>
              <a:tr h="145863">
                <a:tc>
                  <a:txBody>
                    <a:bodyPr/>
                    <a:lstStyle/>
                    <a:p>
                      <a:pPr algn="ctr">
                        <a:lnSpc>
                          <a:spcPct val="115000"/>
                        </a:lnSpc>
                        <a:spcAft>
                          <a:spcPts val="0"/>
                        </a:spcAft>
                      </a:pPr>
                      <a:r>
                        <a:rPr lang="es-MX" sz="900" b="1">
                          <a:effectLst/>
                          <a:latin typeface="Calibri" panose="020F0502020204030204" pitchFamily="34" charset="0"/>
                          <a:ea typeface="Calibri" panose="020F0502020204030204" pitchFamily="34" charset="0"/>
                          <a:cs typeface="Times New Roman" panose="02020603050405020304" pitchFamily="18" charset="0"/>
                        </a:rPr>
                        <a:t>Municipio</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0"/>
                        </a:spcAft>
                      </a:pPr>
                      <a:r>
                        <a:rPr lang="es-MX" sz="900" b="1">
                          <a:effectLst/>
                          <a:latin typeface="Calibri" panose="020F0502020204030204" pitchFamily="34" charset="0"/>
                          <a:ea typeface="Calibri" panose="020F0502020204030204" pitchFamily="34" charset="0"/>
                          <a:cs typeface="Times New Roman" panose="02020603050405020304" pitchFamily="18" charset="0"/>
                        </a:rPr>
                        <a:t>Fecha</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0"/>
                        </a:spcAft>
                      </a:pPr>
                      <a:r>
                        <a:rPr lang="es-MX" sz="900" b="1">
                          <a:effectLst/>
                          <a:latin typeface="Calibri" panose="020F0502020204030204" pitchFamily="34" charset="0"/>
                          <a:ea typeface="Calibri" panose="020F0502020204030204" pitchFamily="34" charset="0"/>
                          <a:cs typeface="Times New Roman" panose="02020603050405020304" pitchFamily="18" charset="0"/>
                        </a:rPr>
                        <a:t>No. De Acuerdo</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0"/>
                        </a:spcAft>
                      </a:pPr>
                      <a:r>
                        <a:rPr lang="es-MX" sz="900" b="1">
                          <a:effectLst/>
                          <a:latin typeface="Calibri" panose="020F0502020204030204" pitchFamily="34" charset="0"/>
                          <a:ea typeface="Calibri" panose="020F0502020204030204" pitchFamily="34" charset="0"/>
                          <a:cs typeface="Times New Roman" panose="02020603050405020304" pitchFamily="18" charset="0"/>
                        </a:rPr>
                        <a:t>Acuerdos</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3992885462"/>
                  </a:ext>
                </a:extLst>
              </a:tr>
              <a:tr h="1750348">
                <a:tc>
                  <a:txBody>
                    <a:bodyPr/>
                    <a:lstStyle/>
                    <a:p>
                      <a:pPr algn="just">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CERRO DE SAN PEDRO</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26/11/2019</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CM/09/32.- El compromiso de Seguridad Pública Municipal, Seguridad Pública del Estado, de presentar en la próxima sesión el Plan Operativo Decembrino 2019.</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CM/09/33.- El compromiso de Seguridad Pública Municipal, Seguridad Pública del Estado, de realizar recorridos de seguridad y vigilancia los días viernes y sábado por la madrugada en la carretera Rioverde, Los Gómez, Portezuelo y Camino a San Pedro. </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CM/09/34.- El compromiso de las autoridades de difundir las campañas de prevención del delito del SECESP haciendo la entrega de 3,000 trípticos y 300 carteles con los temas de prevención de conductas violentas, prevención de adicciones, prevención de embarazo en adolescentes, prevención del grooming, sexting, violencia de género y cultura de la denuncia.</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11170455"/>
                  </a:ext>
                </a:extLst>
              </a:tr>
              <a:tr h="3646559">
                <a:tc>
                  <a:txBody>
                    <a:bodyPr/>
                    <a:lstStyle/>
                    <a:p>
                      <a:pPr algn="just">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MOCTEZUMA</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11/11/2019</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8</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CM/22/27.- El compromiso de Seguridad Pública Municipal, Seguridad Pública del Estado, de implementar en la próxima sesión el Plan Operativo 20 de noviembre. </a:t>
                      </a:r>
                      <a:endParaRPr lang="es-MX" sz="9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9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CM/22/28.- El compromiso de las autoridades municipales para difundir en sitios web y redes sociales del H. Ayuntamiento la campaña de prevención en materia de secuestro y extorsión que promueve el centro nacional de Prevención del Delito y participación ciudadana, cuyo objetivo es articular y coordinar los esfuerzos y acciones de los tres órdenes de gobierno encaminados a combatir y prevenir estos ilícitos. CM/22/28.- El compromiso de Seguridad Pública Municipal, Seguridad Pública del Estado, de realizar recorridos de seguridad y vigilancia los días 14, 15, 16 y 17 de noviembre 2019, venta del buen fin. </a:t>
                      </a:r>
                      <a:endParaRPr lang="es-MX" sz="9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9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CM/22/29.-  El compromiso de Seguridad Pública Municipal, Seguridad Pública del Estado, de presentar en la próxima sesión el Plan Operativo Decembrino 2019. </a:t>
                      </a:r>
                      <a:endParaRPr lang="es-MX" sz="9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9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CM/22/30.- El compromiso de Seguridad Pública Municipal, Seguridad Pública del Estado, policía ministerial de trabajar en coordinación con la ganadera local para evitar el delito de abigeato.</a:t>
                      </a:r>
                      <a:endParaRPr lang="es-MX" sz="9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9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CM/22/31.- El compromiso del Secretario General del Ayuntamiento de someter en cabildo un acuerdo para realizar un decreto y actuar en prevención de accidentes de la carretera federal 63.</a:t>
                      </a:r>
                      <a:endParaRPr lang="es-MX" sz="9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9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CM/22/32.- El compromiso de la Asociación ganadera de solicitar al municipio apoyo ante la SEDARH para gestionar apoyos a los ganaderos.</a:t>
                      </a:r>
                      <a:endParaRPr lang="es-MX" sz="9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9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CM/22/33.-  El compromiso de las corporaciones de realizar recorridos de seguridad y vigilancia para la fiesta patronal el Niño de la salud en la comunidad de Charco de Lobo.  </a:t>
                      </a:r>
                      <a:endParaRPr lang="es-MX"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72539827"/>
                  </a:ext>
                </a:extLst>
              </a:tr>
            </a:tbl>
          </a:graphicData>
        </a:graphic>
      </p:graphicFrame>
    </p:spTree>
    <p:extLst>
      <p:ext uri="{BB962C8B-B14F-4D97-AF65-F5344CB8AC3E}">
        <p14:creationId xmlns:p14="http://schemas.microsoft.com/office/powerpoint/2010/main" val="13626529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4235425611"/>
              </p:ext>
            </p:extLst>
          </p:nvPr>
        </p:nvGraphicFramePr>
        <p:xfrm>
          <a:off x="683568" y="908719"/>
          <a:ext cx="7416824" cy="5577459"/>
        </p:xfrm>
        <a:graphic>
          <a:graphicData uri="http://schemas.openxmlformats.org/drawingml/2006/table">
            <a:tbl>
              <a:tblPr firstRow="1" firstCol="1" bandRow="1"/>
              <a:tblGrid>
                <a:gridCol w="1133761">
                  <a:extLst>
                    <a:ext uri="{9D8B030D-6E8A-4147-A177-3AD203B41FA5}">
                      <a16:colId xmlns:a16="http://schemas.microsoft.com/office/drawing/2014/main" val="3565325953"/>
                    </a:ext>
                  </a:extLst>
                </a:gridCol>
                <a:gridCol w="1010231">
                  <a:extLst>
                    <a:ext uri="{9D8B030D-6E8A-4147-A177-3AD203B41FA5}">
                      <a16:colId xmlns:a16="http://schemas.microsoft.com/office/drawing/2014/main" val="4250571592"/>
                    </a:ext>
                  </a:extLst>
                </a:gridCol>
                <a:gridCol w="1086379">
                  <a:extLst>
                    <a:ext uri="{9D8B030D-6E8A-4147-A177-3AD203B41FA5}">
                      <a16:colId xmlns:a16="http://schemas.microsoft.com/office/drawing/2014/main" val="3979161478"/>
                    </a:ext>
                  </a:extLst>
                </a:gridCol>
                <a:gridCol w="4186453">
                  <a:extLst>
                    <a:ext uri="{9D8B030D-6E8A-4147-A177-3AD203B41FA5}">
                      <a16:colId xmlns:a16="http://schemas.microsoft.com/office/drawing/2014/main" val="1717046423"/>
                    </a:ext>
                  </a:extLst>
                </a:gridCol>
              </a:tblGrid>
              <a:tr h="1368153">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SALINAS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8372" marR="483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29/11/2019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8372" marR="483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8372" marR="483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CM/25/38.-El compromiso de Seguridad Pública Municipal, Seguridad Pública del Estado, de implementar en la próxima sesión el Plan Operativo Decembrino 2019.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CM/25/39.- El compromiso de las autoridades de difundir las campañas de prevención del delito del SECESP haciendo la entrega de 3,000 trípticos y 300 carteles con los temas de prevención de conductas violentas, prevención de adicciones, prevención de embarazo en adolescentes, prevención del grooming, sexting, violencia de género y cultura de la denuncia.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8372" marR="483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74380620"/>
                  </a:ext>
                </a:extLst>
              </a:tr>
              <a:tr h="1197133">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SANTA MARIA DEL RIO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8372" marR="483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28/11/2019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8372" marR="483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8372" marR="483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 CM/32/47.- El compromiso de Seguridad Pública Municipal, Seguridad Pública del Estado, de implementar el Plan Operativo Decembrino 2019. CM/32/48.- El compromiso de las autoridades de difundir las campañas de prevención del delito del SECESP haciendo la entrega de 3,000 trípticos y 300 carteles con los temas de prevención de conductas violentas, prevención de adicciones, prevención de embarazo en adolescentes, prevención del grooming, sexting, violencia de género y cultura de la denuncia.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8372" marR="4837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92269215"/>
                  </a:ext>
                </a:extLst>
              </a:tr>
              <a:tr h="2907323">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TIERRA NUEVA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8372" marR="483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05/11/2019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8372" marR="483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5</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8372" marR="483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CM/43/38.- El compromiso de Seguridad Pública Municipal, Seguridad Pública del Estado, de implementar en la próxima sesión el Plan Operativo 20 de noviembre.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CM/43/39.- El compromiso de las autoridades municipales para difundir en sitios web y redes sociales del H. Ayuntamiento la campaña de prevención en materia de secuestro y extorsión que promueve el centro nacional de Prevención del Delito y participación ciudadana, cuyo objetivo es articular y coordinar los esfuerzos y acciones de los tres órdenes de gobierno encaminados a combatir y prevenir estos ilícitos.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CM/43/40.- El compromiso de Seguridad Pública Municipal, Seguridad Pública del Estado, de realizar recorridos de seguridad y vigilancia los días 14, 15, 16 y 17 de noviembre 2019, venta del buen fin. CM/43/41.- El compromiso de Seguridad Pública Municipal, Seguridad Pública del Estado, de presentar en la próxima sesión el Plan Operativo Decembrino 2019.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CM/43/42.- El compromiso de Seguridad Pública Municipal, Seguridad Pública del Estado, de realizar recorridos de seguridad y vigilancia en la fiesta de la comunidad de el Piquín.</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8372" marR="483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04547733"/>
                  </a:ext>
                </a:extLst>
              </a:tr>
            </a:tbl>
          </a:graphicData>
        </a:graphic>
      </p:graphicFrame>
    </p:spTree>
    <p:extLst>
      <p:ext uri="{BB962C8B-B14F-4D97-AF65-F5344CB8AC3E}">
        <p14:creationId xmlns:p14="http://schemas.microsoft.com/office/powerpoint/2010/main" val="14290200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3303975004"/>
              </p:ext>
            </p:extLst>
          </p:nvPr>
        </p:nvGraphicFramePr>
        <p:xfrm>
          <a:off x="683569" y="836712"/>
          <a:ext cx="8136904" cy="5544616"/>
        </p:xfrm>
        <a:graphic>
          <a:graphicData uri="http://schemas.openxmlformats.org/drawingml/2006/table">
            <a:tbl>
              <a:tblPr firstRow="1" firstCol="1" bandRow="1"/>
              <a:tblGrid>
                <a:gridCol w="1243834">
                  <a:extLst>
                    <a:ext uri="{9D8B030D-6E8A-4147-A177-3AD203B41FA5}">
                      <a16:colId xmlns:a16="http://schemas.microsoft.com/office/drawing/2014/main" val="2418239706"/>
                    </a:ext>
                  </a:extLst>
                </a:gridCol>
                <a:gridCol w="1108312">
                  <a:extLst>
                    <a:ext uri="{9D8B030D-6E8A-4147-A177-3AD203B41FA5}">
                      <a16:colId xmlns:a16="http://schemas.microsoft.com/office/drawing/2014/main" val="3214027171"/>
                    </a:ext>
                  </a:extLst>
                </a:gridCol>
                <a:gridCol w="1191853">
                  <a:extLst>
                    <a:ext uri="{9D8B030D-6E8A-4147-A177-3AD203B41FA5}">
                      <a16:colId xmlns:a16="http://schemas.microsoft.com/office/drawing/2014/main" val="3919987689"/>
                    </a:ext>
                  </a:extLst>
                </a:gridCol>
                <a:gridCol w="4592905">
                  <a:extLst>
                    <a:ext uri="{9D8B030D-6E8A-4147-A177-3AD203B41FA5}">
                      <a16:colId xmlns:a16="http://schemas.microsoft.com/office/drawing/2014/main" val="1501414171"/>
                    </a:ext>
                  </a:extLst>
                </a:gridCol>
              </a:tblGrid>
              <a:tr h="2851517">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VENADO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13/11/2019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5</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 CM/45/30.-  El compromiso de Seguridad Pública Municipal, Seguridad Pública del Estado, de implementar en la próxima sesión el Plan Operativo 20 de noviembre.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CM/45/31.-  El compromiso de las autoridades municipales para difundir en sitios web y redes sociales del H. Ayuntamiento la campaña de prevención en materia de secuestro y extorsión que promueve el centro nacional de Prevención del Delito y participación ciudadana, cuyo objetivo es articular y coordinar los esfuerzos y acciones de los tres órdenes de gobierno encaminados a combatir y prevenir estos ilícitos.  CM/45/32.- El compromiso de Seguridad Pública Municipal, Seguridad Pública del Estado, de realizar recorridos de seguridad y vigilancia los días 14, 15, 16 y 17 de noviembre 2019, venta del buen fin.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CM/45/33.- El compromiso de Seguridad Pública Municipal, Seguridad Pública del Estado, de presentar en la próxima sesión el Plan Operativo Decembrino 2019.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CM/45/34.- El compromiso del municipio de realizar campaña de prevención e información en el mes de diciembre coordinado con las Instituciones que integran el Consejo para la aplicación del nuevo reglamento de tránsito.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6658943"/>
                  </a:ext>
                </a:extLst>
              </a:tr>
              <a:tr h="2693099">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VILLA DE ARISTA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06/11/2019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5</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CM/56/36.- El compromiso de Seguridad Pública Municipal, Seguridad Pública del Estado, de implementar en la próxima sesión el Plan Operativo 20 de noviembre.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CM/56/37.- El compromiso de las autoridades municipales para difundir en sitios web y redes sociales del H. Ayuntamiento la campaña de prevención en materia de secuestro y extorsión que promueve el centro nacional de Prevención del Delito y participación ciudadana, cuyo objetivo es articular y coordinar los esfuerzos y acciones de los tres órdenes de gobierno encaminados a combatir y prevenir estos ilícitos. CM/56/38.-  El compromiso de Seguridad Pública Municipal, Seguridad Pública del Estado, de realizar recorridos de seguridad y vigilancia los días 14, 15, 16 y 17 de noviembre 2019, venta del buen fin.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CM/56/39.- El compromiso de Seguridad Pública Municipal, Seguridad Pública del Estado, de presentar en la próxima sesión el Plan Operativo Decembrino 2019.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CM/56/40.- El compromiso de Seguridad Pública Municipal, Seguridad Pública del Estado, policía Ministerial, de realizar seguridad y vigilancia en el evento deportivo la final de </a:t>
                      </a:r>
                      <a:r>
                        <a:rPr lang="es-MX" sz="10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fut</a:t>
                      </a: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bol en la Delegación de Bocas</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8144793"/>
                  </a:ext>
                </a:extLst>
              </a:tr>
            </a:tbl>
          </a:graphicData>
        </a:graphic>
      </p:graphicFrame>
    </p:spTree>
    <p:extLst>
      <p:ext uri="{BB962C8B-B14F-4D97-AF65-F5344CB8AC3E}">
        <p14:creationId xmlns:p14="http://schemas.microsoft.com/office/powerpoint/2010/main" val="13012180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4149049257"/>
              </p:ext>
            </p:extLst>
          </p:nvPr>
        </p:nvGraphicFramePr>
        <p:xfrm>
          <a:off x="539552" y="980728"/>
          <a:ext cx="8280920" cy="5205222"/>
        </p:xfrm>
        <a:graphic>
          <a:graphicData uri="http://schemas.openxmlformats.org/drawingml/2006/table">
            <a:tbl>
              <a:tblPr firstRow="1" firstCol="1" bandRow="1"/>
              <a:tblGrid>
                <a:gridCol w="1265850">
                  <a:extLst>
                    <a:ext uri="{9D8B030D-6E8A-4147-A177-3AD203B41FA5}">
                      <a16:colId xmlns:a16="http://schemas.microsoft.com/office/drawing/2014/main" val="3108622540"/>
                    </a:ext>
                  </a:extLst>
                </a:gridCol>
                <a:gridCol w="1127928">
                  <a:extLst>
                    <a:ext uri="{9D8B030D-6E8A-4147-A177-3AD203B41FA5}">
                      <a16:colId xmlns:a16="http://schemas.microsoft.com/office/drawing/2014/main" val="2867991098"/>
                    </a:ext>
                  </a:extLst>
                </a:gridCol>
                <a:gridCol w="1212949">
                  <a:extLst>
                    <a:ext uri="{9D8B030D-6E8A-4147-A177-3AD203B41FA5}">
                      <a16:colId xmlns:a16="http://schemas.microsoft.com/office/drawing/2014/main" val="3630043597"/>
                    </a:ext>
                  </a:extLst>
                </a:gridCol>
                <a:gridCol w="4674193">
                  <a:extLst>
                    <a:ext uri="{9D8B030D-6E8A-4147-A177-3AD203B41FA5}">
                      <a16:colId xmlns:a16="http://schemas.microsoft.com/office/drawing/2014/main" val="3608915879"/>
                    </a:ext>
                  </a:extLst>
                </a:gridCol>
              </a:tblGrid>
              <a:tr h="3656611">
                <a:tc>
                  <a:txBody>
                    <a:bodyPr/>
                    <a:lstStyle/>
                    <a:p>
                      <a:pPr algn="just">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VILLA DE REYES</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07/11/2019</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6</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CM/50/44.- El compromiso de Seguridad Pública Municipal, Seguridad Pública del Estado, de implementar en la próxima sesión el Plan Operativo 20 de noviembre. </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CM/50/45.- El compromiso de las autoridades municipales para difundir en sitios web y redes sociales del H. Ayuntamiento la campaña de prevención en materia de secuestro y extorsión que promueve el centro nacional de Prevención del Delito y participación ciudadana, cuyo objetivo es articular y coordinar los esfuerzos y acciones de los tres órdenes de gobierno encaminados a combatir y prevenir estos ilícitos.</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CM/50/46.-  El compromiso de Seguridad Pública Municipal, Seguridad Pública del Estado, de realizar recorridos de seguridad y vigilancia los días 14, 15, 16 y 17 de noviembre 2019, venta del buen fin. </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CM/50/47.- El compromiso de Seguridad Pública Municipal, Seguridad Pública del Estado, de presentar en la próxima sesión el Plan Operativo Decembrino 2019. </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CM/50/48.- El compromiso de Seguridad Pública Municipal y Seguridad Pública del Estado y </a:t>
                      </a:r>
                      <a:r>
                        <a:rPr lang="es-MX" sz="11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Sedena</a:t>
                      </a: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de realizar operativo para la feria Regional FEREV 2019. </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CM/50/49.- El compromiso del Municipio de invitar en la próxima sesión al área jurídica del DIF Municipal.</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1401991"/>
                  </a:ext>
                </a:extLst>
              </a:tr>
              <a:tr h="1539624">
                <a:tc>
                  <a:txBody>
                    <a:bodyPr/>
                    <a:lstStyle/>
                    <a:p>
                      <a:pPr algn="just">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AQUISMON</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19/11/2019</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CM/03/32.- Por conducto de la Dirección de Seguridad Pública Municipal y Seguridad Pública del Estado, elaboraran y presentaran en la próxima sesión de Consejo los planes operativos “Hogar Seguro, Paisano, Cohetón, Guadalupano, Aguinaldo, Blanca Navidad, Fin de Año y Reyes”.</a:t>
                      </a:r>
                      <a:b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CM/03/33.- Por conducto de la Dirección de Seguridad Pública Municipal, Seguridad Pública del Estado la Policía de métodos de investigación, implementaran operativos de SEGURIDADY Vigilancia en la comunidad </a:t>
                      </a:r>
                      <a:r>
                        <a:rPr lang="es-MX" sz="11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Tanute</a:t>
                      </a: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con la finalidad de disminuir la incidencia delictiva de robo.</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12974736"/>
                  </a:ext>
                </a:extLst>
              </a:tr>
            </a:tbl>
          </a:graphicData>
        </a:graphic>
      </p:graphicFrame>
    </p:spTree>
    <p:extLst>
      <p:ext uri="{BB962C8B-B14F-4D97-AF65-F5344CB8AC3E}">
        <p14:creationId xmlns:p14="http://schemas.microsoft.com/office/powerpoint/2010/main" val="24910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2126174472"/>
              </p:ext>
            </p:extLst>
          </p:nvPr>
        </p:nvGraphicFramePr>
        <p:xfrm>
          <a:off x="539552" y="764706"/>
          <a:ext cx="8280920" cy="5749671"/>
        </p:xfrm>
        <a:graphic>
          <a:graphicData uri="http://schemas.openxmlformats.org/drawingml/2006/table">
            <a:tbl>
              <a:tblPr firstRow="1" firstCol="1" bandRow="1"/>
              <a:tblGrid>
                <a:gridCol w="1265849">
                  <a:extLst>
                    <a:ext uri="{9D8B030D-6E8A-4147-A177-3AD203B41FA5}">
                      <a16:colId xmlns:a16="http://schemas.microsoft.com/office/drawing/2014/main" val="2802215406"/>
                    </a:ext>
                  </a:extLst>
                </a:gridCol>
                <a:gridCol w="1127928">
                  <a:extLst>
                    <a:ext uri="{9D8B030D-6E8A-4147-A177-3AD203B41FA5}">
                      <a16:colId xmlns:a16="http://schemas.microsoft.com/office/drawing/2014/main" val="1153773437"/>
                    </a:ext>
                  </a:extLst>
                </a:gridCol>
                <a:gridCol w="1212949">
                  <a:extLst>
                    <a:ext uri="{9D8B030D-6E8A-4147-A177-3AD203B41FA5}">
                      <a16:colId xmlns:a16="http://schemas.microsoft.com/office/drawing/2014/main" val="1446327500"/>
                    </a:ext>
                  </a:extLst>
                </a:gridCol>
                <a:gridCol w="4674194">
                  <a:extLst>
                    <a:ext uri="{9D8B030D-6E8A-4147-A177-3AD203B41FA5}">
                      <a16:colId xmlns:a16="http://schemas.microsoft.com/office/drawing/2014/main" val="2945060086"/>
                    </a:ext>
                  </a:extLst>
                </a:gridCol>
              </a:tblGrid>
              <a:tr h="2525720">
                <a:tc>
                  <a:txBody>
                    <a:bodyPr/>
                    <a:lstStyle/>
                    <a:p>
                      <a:pPr algn="just">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AXTLA DE TERRAZAS</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51597" marR="515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14/11/2019</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51597" marR="515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4</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51597" marR="515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CM/53/36.- Por conducto de la Dirección de Seguridad Pública Municipal presento el Plan de operaciones Preventivo “buen Fin”, mismo que se implementara de manera coordinada con las demás corporaciones mediante recorridos de vigilancia del 14 al 17 de noviembre. </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CM/53/37.- Por conducto de la Dirección de Seguridad Pública Municipal y Seguridad Pública del Estado, implementaran seguridad y vigilancia durante el desfile conmemorativo del “20 de noviembre” y demás actividades deportivas y culturales que se desarrollen.</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CM/53/38.- Por conducto de la Dirección de Seguridad Pública Municipal, Seguridad Pública del Estado, Policía Ministerial, SEDENA implementaran operatividad durante las “Fiestas de la Amistad Axtla 2019” a celebrarse del 21 al 25 de noviembre del presente. </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CM/53/39.- El compromiso de la Dirección de Seguridad Pública Municipal de diseñar el Plan operativo decembrino.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51597" marR="515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27303869"/>
                  </a:ext>
                </a:extLst>
              </a:tr>
              <a:tr h="1262860">
                <a:tc>
                  <a:txBody>
                    <a:bodyPr/>
                    <a:lstStyle/>
                    <a:p>
                      <a:pPr algn="just">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EBANO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51597" marR="515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05/11/2019</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51597" marR="515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51597" marR="515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CM/16/27.- Por conducto de la dirección de seguridad pública municipal policía municipal, seguridad pública del estado, se elaborará el plan operativo decembrino 2019.  </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CM/16/28.- El compromiso de las Autoridades Municipal de  Difundir en sitios web y redes sociales de los Ayuntamientos la Campaña de Prevención en Materia de Secuestro y Extorsión que promueve el Centro Nacional de Prevención del Delito y Participación Ciudadana.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51597" marR="515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58938882"/>
                  </a:ext>
                </a:extLst>
              </a:tr>
              <a:tr h="1623677">
                <a:tc>
                  <a:txBody>
                    <a:bodyPr/>
                    <a:lstStyle/>
                    <a:p>
                      <a:pPr algn="just">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HUEHUETLAN </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51597" marR="515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08/11/2019</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51597" marR="515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51597" marR="515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CM/18/26.- Por conducto de la Dirección de Seguridad Pública Municipal policía municipal, Seguridad Pública del Estado, se elaborará el plan operativo decembrino 2019. </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CM/18/27.- El compromiso de las Autoridades Municipales para Difundir en sitios web y redes sociales de los Ayuntamientos la Campaña de Prevención en Materia de Secuestro y Extorsión que promueve el Centro Nacional de Prevención del Delito y Participación Ciudadana, cuyo objetivo es articular y coordinar los esfuerzos y acciones de los tres órdenes de gobiernos encaminados a combatir y prevenir estos ilícitos.</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1597" marR="515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96515657"/>
                  </a:ext>
                </a:extLst>
              </a:tr>
            </a:tbl>
          </a:graphicData>
        </a:graphic>
      </p:graphicFrame>
    </p:spTree>
    <p:extLst>
      <p:ext uri="{BB962C8B-B14F-4D97-AF65-F5344CB8AC3E}">
        <p14:creationId xmlns:p14="http://schemas.microsoft.com/office/powerpoint/2010/main" val="35917874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2428644485"/>
              </p:ext>
            </p:extLst>
          </p:nvPr>
        </p:nvGraphicFramePr>
        <p:xfrm>
          <a:off x="395536" y="620688"/>
          <a:ext cx="8496944" cy="6099048"/>
        </p:xfrm>
        <a:graphic>
          <a:graphicData uri="http://schemas.openxmlformats.org/drawingml/2006/table">
            <a:tbl>
              <a:tblPr firstRow="1" firstCol="1" bandRow="1"/>
              <a:tblGrid>
                <a:gridCol w="1298871">
                  <a:extLst>
                    <a:ext uri="{9D8B030D-6E8A-4147-A177-3AD203B41FA5}">
                      <a16:colId xmlns:a16="http://schemas.microsoft.com/office/drawing/2014/main" val="1590567323"/>
                    </a:ext>
                  </a:extLst>
                </a:gridCol>
                <a:gridCol w="1157353">
                  <a:extLst>
                    <a:ext uri="{9D8B030D-6E8A-4147-A177-3AD203B41FA5}">
                      <a16:colId xmlns:a16="http://schemas.microsoft.com/office/drawing/2014/main" val="3758344097"/>
                    </a:ext>
                  </a:extLst>
                </a:gridCol>
                <a:gridCol w="1244590">
                  <a:extLst>
                    <a:ext uri="{9D8B030D-6E8A-4147-A177-3AD203B41FA5}">
                      <a16:colId xmlns:a16="http://schemas.microsoft.com/office/drawing/2014/main" val="4008395677"/>
                    </a:ext>
                  </a:extLst>
                </a:gridCol>
                <a:gridCol w="4796130">
                  <a:extLst>
                    <a:ext uri="{9D8B030D-6E8A-4147-A177-3AD203B41FA5}">
                      <a16:colId xmlns:a16="http://schemas.microsoft.com/office/drawing/2014/main" val="39226845"/>
                    </a:ext>
                  </a:extLst>
                </a:gridCol>
              </a:tblGrid>
              <a:tr h="3063039">
                <a:tc>
                  <a:txBody>
                    <a:bodyPr/>
                    <a:lstStyle/>
                    <a:p>
                      <a:pPr algn="just">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MATLAPA</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21/11/2019</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4</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CM/57/31.- Por conducto de la Dirección de Seguridad Pública Municipal policía municipal, Seguridad Pública del Estado, se elaborará el plan operativo decembrino 2019. </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CM/57/32.- El compromiso de las Autoridades Municipales para Difundir en sitios web y redes sociales de los Ayuntamientos la Campaña de Prevención en Materia de Secuestro y Extorsión que promueve el Centro Nacional de Prevención del Delito y Participación Ciudadana. </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CM/57/33.- Por conducto de la Autoridad Municipal, colaboraran con la difusión de las campañas de prevención del delito que promueve el SECESP, haciendo entrega de 3000 trípticos y 300 carteles con los temas, prevención de conductas violentas, prevención de adicciones, prevención de embarazo en adolescentes, prevención de grooming y sexting, violencia de género, y cultura de la denuncia. </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CM/57/34.- Por parte de la dirección de seguridad pública municipal, realice la creación de la unidad de prevención del delito.</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92397365"/>
                  </a:ext>
                </a:extLst>
              </a:tr>
              <a:tr h="2858837">
                <a:tc>
                  <a:txBody>
                    <a:bodyPr/>
                    <a:lstStyle/>
                    <a:p>
                      <a:pPr algn="just">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SAN ANTONIO</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28/11/2019</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CM/38/31.- Por conducto de la Dirección de Seguridad Pública Municipal, Seguridad Pública del Estado y Policía de Métodos de Investigación, implementaran operatividad de seguridad y vigilancia, durante las actividades decembrinas.</a:t>
                      </a:r>
                      <a:b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CM/38/32.- Por conducto del H. Ayuntamiento difundir campañas de prevención del delito que por parte del S.E.C.E.S.P se entregan 3000 trípticos y 300 carteles con los temas; Alerta de Género, Un </a:t>
                      </a:r>
                      <a:r>
                        <a:rPr lang="es-MX" sz="12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Like</a:t>
                      </a: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por la Prevención, Prevención de Adicciones, </a:t>
                      </a:r>
                      <a:r>
                        <a:rPr lang="es-MX" sz="12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Groming</a:t>
                      </a: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es-MX" sz="12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Sexting</a:t>
                      </a: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Violencia de Genero y Cultura de la Denuncia.</a:t>
                      </a:r>
                      <a:b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CM/38/33.- Por conducto del Inspector de Alcoholes, en coordinación con la Dirección de Seguridad Pública Municipal, Seguridad Pública del Estado, Policía de Métodos de investigación, se  implementaran operativos anti alcohol en la comunidad de “</a:t>
                      </a:r>
                      <a:r>
                        <a:rPr lang="es-MX" sz="12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Tocoy</a:t>
                      </a: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con la finalidad de hacer cumplir la normativa.  </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49904565"/>
                  </a:ext>
                </a:extLst>
              </a:tr>
            </a:tbl>
          </a:graphicData>
        </a:graphic>
      </p:graphicFrame>
    </p:spTree>
    <p:extLst>
      <p:ext uri="{BB962C8B-B14F-4D97-AF65-F5344CB8AC3E}">
        <p14:creationId xmlns:p14="http://schemas.microsoft.com/office/powerpoint/2010/main" val="16982032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22433654"/>
              </p:ext>
            </p:extLst>
          </p:nvPr>
        </p:nvGraphicFramePr>
        <p:xfrm>
          <a:off x="467544" y="692696"/>
          <a:ext cx="8280920" cy="6051169"/>
        </p:xfrm>
        <a:graphic>
          <a:graphicData uri="http://schemas.openxmlformats.org/drawingml/2006/table">
            <a:tbl>
              <a:tblPr firstRow="1" firstCol="1" bandRow="1"/>
              <a:tblGrid>
                <a:gridCol w="1265849">
                  <a:extLst>
                    <a:ext uri="{9D8B030D-6E8A-4147-A177-3AD203B41FA5}">
                      <a16:colId xmlns:a16="http://schemas.microsoft.com/office/drawing/2014/main" val="1986669326"/>
                    </a:ext>
                  </a:extLst>
                </a:gridCol>
                <a:gridCol w="1127928">
                  <a:extLst>
                    <a:ext uri="{9D8B030D-6E8A-4147-A177-3AD203B41FA5}">
                      <a16:colId xmlns:a16="http://schemas.microsoft.com/office/drawing/2014/main" val="364487938"/>
                    </a:ext>
                  </a:extLst>
                </a:gridCol>
                <a:gridCol w="1212948">
                  <a:extLst>
                    <a:ext uri="{9D8B030D-6E8A-4147-A177-3AD203B41FA5}">
                      <a16:colId xmlns:a16="http://schemas.microsoft.com/office/drawing/2014/main" val="2152731886"/>
                    </a:ext>
                  </a:extLst>
                </a:gridCol>
                <a:gridCol w="4674195">
                  <a:extLst>
                    <a:ext uri="{9D8B030D-6E8A-4147-A177-3AD203B41FA5}">
                      <a16:colId xmlns:a16="http://schemas.microsoft.com/office/drawing/2014/main" val="834716713"/>
                    </a:ext>
                  </a:extLst>
                </a:gridCol>
              </a:tblGrid>
              <a:tr h="2656007">
                <a:tc>
                  <a:txBody>
                    <a:bodyPr/>
                    <a:lstStyle/>
                    <a:p>
                      <a:pPr algn="just">
                        <a:lnSpc>
                          <a:spcPct val="115000"/>
                        </a:lnSpc>
                        <a:spcAft>
                          <a:spcPts val="0"/>
                        </a:spcAft>
                      </a:pPr>
                      <a:r>
                        <a:rPr lang="es-MX" sz="1050">
                          <a:solidFill>
                            <a:srgbClr val="000000"/>
                          </a:solidFill>
                          <a:effectLst/>
                          <a:latin typeface="Calibri" panose="020F0502020204030204" pitchFamily="34" charset="0"/>
                          <a:ea typeface="Calibri" panose="020F0502020204030204" pitchFamily="34" charset="0"/>
                          <a:cs typeface="Arial" panose="020B0604020202020204" pitchFamily="34" charset="0"/>
                        </a:rPr>
                        <a:t>TAMASOPO</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46906" marR="469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50">
                          <a:solidFill>
                            <a:srgbClr val="000000"/>
                          </a:solidFill>
                          <a:effectLst/>
                          <a:latin typeface="Calibri" panose="020F0502020204030204" pitchFamily="34" charset="0"/>
                          <a:ea typeface="Calibri" panose="020F0502020204030204" pitchFamily="34" charset="0"/>
                          <a:cs typeface="Arial" panose="020B0604020202020204" pitchFamily="34" charset="0"/>
                        </a:rPr>
                        <a:t>08/11/2019</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46906" marR="469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50">
                          <a:solidFill>
                            <a:srgbClr val="000000"/>
                          </a:solidFill>
                          <a:effectLst/>
                          <a:latin typeface="Calibri" panose="020F0502020204030204" pitchFamily="34" charset="0"/>
                          <a:ea typeface="Calibri" panose="020F0502020204030204" pitchFamily="34" charset="0"/>
                          <a:cs typeface="Arial" panose="020B0604020202020204" pitchFamily="34" charset="0"/>
                        </a:rPr>
                        <a:t>4</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46906" marR="469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5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CM/36/38.- Por conducto de la Dirección de Seguridad Pública Municipal y Seguridad Pública del Estado, implementaran operatividad de seguridad y vigilancia por las actividades de “20 de Noviembre 2019”.</a:t>
                      </a:r>
                      <a:br>
                        <a:rPr lang="es-MX" sz="105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5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CM/36/39.- El compromiso de las autoridades municipales de Difundir en sitios web y redes sociales del H. Ayuntamiento la Campaña de Prevención en Materia de Secuestro y Extorsión que promueve el Centro Nacional de Prevención del Delito y Participación Ciudadana, cuyo objetivo es articular y coordinar los esfuerzos y acciones de los tres órdenes de gobiernos encaminados a combatir y prevenir estos ilícitos.</a:t>
                      </a:r>
                      <a:br>
                        <a:rPr lang="es-MX" sz="105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5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CM/36/40.- El compromiso de las autoridades municipales de dar a conocer la convocatoria del 26º. Concurso Nacional de Dibujo y Pintura Infantil y Juvenil 2019, “En  todos los caminos, tus Derechos van contigo” Derechos Humanos de las personas migrantes.</a:t>
                      </a:r>
                      <a:br>
                        <a:rPr lang="es-MX" sz="105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5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CM/36/41.- Por conducto de la Presidenta Municipal, enviará oficio al titular del 36 batallón de Infantería con cede en Cd. Valles, S.L.P., solicitándole reuniones con la ciudadanía de acción cívica.</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46906" marR="469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0451003"/>
                  </a:ext>
                </a:extLst>
              </a:tr>
              <a:tr h="2822007">
                <a:tc>
                  <a:txBody>
                    <a:bodyPr/>
                    <a:lstStyle/>
                    <a:p>
                      <a:pPr algn="just">
                        <a:lnSpc>
                          <a:spcPct val="115000"/>
                        </a:lnSpc>
                        <a:spcAft>
                          <a:spcPts val="0"/>
                        </a:spcAft>
                      </a:pPr>
                      <a:r>
                        <a:rPr lang="es-MX" sz="1050">
                          <a:solidFill>
                            <a:srgbClr val="000000"/>
                          </a:solidFill>
                          <a:effectLst/>
                          <a:latin typeface="Calibri" panose="020F0502020204030204" pitchFamily="34" charset="0"/>
                          <a:ea typeface="Calibri" panose="020F0502020204030204" pitchFamily="34" charset="0"/>
                          <a:cs typeface="Arial" panose="020B0604020202020204" pitchFamily="34" charset="0"/>
                        </a:rPr>
                        <a:t>TAMAZUNCHALE</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46906" marR="469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50">
                          <a:solidFill>
                            <a:srgbClr val="000000"/>
                          </a:solidFill>
                          <a:effectLst/>
                          <a:latin typeface="Calibri" panose="020F0502020204030204" pitchFamily="34" charset="0"/>
                          <a:ea typeface="Calibri" panose="020F0502020204030204" pitchFamily="34" charset="0"/>
                          <a:cs typeface="Arial" panose="020B0604020202020204" pitchFamily="34" charset="0"/>
                        </a:rPr>
                        <a:t>11/11/2019</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46906" marR="469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50">
                          <a:solidFill>
                            <a:srgbClr val="000000"/>
                          </a:solidFill>
                          <a:effectLst/>
                          <a:latin typeface="Calibri" panose="020F0502020204030204" pitchFamily="34" charset="0"/>
                          <a:ea typeface="Calibri" panose="020F0502020204030204" pitchFamily="34" charset="0"/>
                          <a:cs typeface="Arial" panose="020B0604020202020204" pitchFamily="34" charset="0"/>
                        </a:rPr>
                        <a:t>4</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46906" marR="469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5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CM/37/19.- Por conducto de la Dirección de Seguridad Pública Municipal y Seguridad Pública del Estado, implementaran operatividad de seguridad y vigilancia por las actividades de “20 de Noviembre 2019”.</a:t>
                      </a:r>
                      <a:br>
                        <a:rPr lang="es-MX" sz="105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5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CM/37/20.- El compromiso de las autoridades municipales de Difundir en sitios web y redes sociales del H. Ayuntamiento la Campaña de Prevención en Materia de Secuestro y Extorsión que promueve el Centro Nacional de Prevención del Delito y Participación Ciudadana, cuyo objetivo es articular y coordinar los esfuerzos y acciones de los tres órdenes de gobiernos encaminados a combatir y prevenir estos ilícitos.</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5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CM/37/21.- Por conducto de las autoridades municipales se dará a conocer la convocatoria del 26º. Concurso Nacional de Dibujo y Pintura Infantil y Juvenil 2019, “En  todos los caminos, tus Derechos van contigo” Derechos Humanos de las personas migrantes.</a:t>
                      </a:r>
                      <a:br>
                        <a:rPr lang="es-MX" sz="105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5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CM/37/22.- Por conducto de la Dirección de Seguridad Pública Municipal y Seguridad Pública del Estado, elaboraran y presentaran el plan de operaciones a implementarse de manera coordinada por las actividades decembrinas, presentándolo en la siguiente sesión para su análisis.</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46906" marR="469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13447691"/>
                  </a:ext>
                </a:extLst>
              </a:tr>
            </a:tbl>
          </a:graphicData>
        </a:graphic>
      </p:graphicFrame>
    </p:spTree>
    <p:extLst>
      <p:ext uri="{BB962C8B-B14F-4D97-AF65-F5344CB8AC3E}">
        <p14:creationId xmlns:p14="http://schemas.microsoft.com/office/powerpoint/2010/main" val="5160843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2586952327"/>
              </p:ext>
            </p:extLst>
          </p:nvPr>
        </p:nvGraphicFramePr>
        <p:xfrm>
          <a:off x="683566" y="764704"/>
          <a:ext cx="8136905" cy="5412259"/>
        </p:xfrm>
        <a:graphic>
          <a:graphicData uri="http://schemas.openxmlformats.org/drawingml/2006/table">
            <a:tbl>
              <a:tblPr firstRow="1" firstCol="1" bandRow="1"/>
              <a:tblGrid>
                <a:gridCol w="1243834">
                  <a:extLst>
                    <a:ext uri="{9D8B030D-6E8A-4147-A177-3AD203B41FA5}">
                      <a16:colId xmlns:a16="http://schemas.microsoft.com/office/drawing/2014/main" val="3853316550"/>
                    </a:ext>
                  </a:extLst>
                </a:gridCol>
                <a:gridCol w="1108313">
                  <a:extLst>
                    <a:ext uri="{9D8B030D-6E8A-4147-A177-3AD203B41FA5}">
                      <a16:colId xmlns:a16="http://schemas.microsoft.com/office/drawing/2014/main" val="1471282499"/>
                    </a:ext>
                  </a:extLst>
                </a:gridCol>
                <a:gridCol w="1191854">
                  <a:extLst>
                    <a:ext uri="{9D8B030D-6E8A-4147-A177-3AD203B41FA5}">
                      <a16:colId xmlns:a16="http://schemas.microsoft.com/office/drawing/2014/main" val="18404375"/>
                    </a:ext>
                  </a:extLst>
                </a:gridCol>
                <a:gridCol w="4592904">
                  <a:extLst>
                    <a:ext uri="{9D8B030D-6E8A-4147-A177-3AD203B41FA5}">
                      <a16:colId xmlns:a16="http://schemas.microsoft.com/office/drawing/2014/main" val="1399409486"/>
                    </a:ext>
                  </a:extLst>
                </a:gridCol>
              </a:tblGrid>
              <a:tr h="2405448">
                <a:tc>
                  <a:txBody>
                    <a:bodyPr/>
                    <a:lstStyle/>
                    <a:p>
                      <a:pPr algn="just">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TAMPACAN</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27/11/2019</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CM/38/36.- Por conducto de la Dirección de Seguridad Pública Municipal, Seguridad Pública del Estado y personal del Ejército Mexicano, implementaran operatividad de seguridad y vigilancia, durante las actividades decembrinas.</a:t>
                      </a:r>
                      <a:b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CM/38/37.- Por conducto del H. Ayuntamiento difundiran campañas de prevención del delito que por parte del S.E.C.E.S.P se entregan 3000 trípticos y 300 carteles con los temas; Alerta de Género, Un Like por la Prevención, Prevención de Adicciones, Groming, Sexting, Violencia de Genero y Cultura de la Denuncia.</a:t>
                      </a:r>
                      <a:b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CM/38/38.- Por conducto del Inspector de Alcoholes, en coordinación con la Dirección de Seguridad Pública Municipal, Seguridad Pública del Estado, Policía de Métodos de investigación, se  implementaran operativos anti alcohol en la cabecera Municipal, con la finalidad de hacer cumplir la normativa.  </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31758558"/>
                  </a:ext>
                </a:extLst>
              </a:tr>
              <a:tr h="3006811">
                <a:tc>
                  <a:txBody>
                    <a:bodyPr/>
                    <a:lstStyle/>
                    <a:p>
                      <a:pPr algn="just">
                        <a:lnSpc>
                          <a:spcPct val="115000"/>
                        </a:lnSpc>
                        <a:spcAft>
                          <a:spcPts val="0"/>
                        </a:spcAft>
                      </a:pP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TAMPAMOLON CORONA</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25/11/2019</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CM/39/40.- Por conducto de la Dirección de Seguridad Pública Municipal, Seguridad Pública del Estado, Policía de Métodos de investigación  y personal del Ejército Mexicano, implementaran operatividad de seguridad y vigilancia, durante las actividades decembrinas.</a:t>
                      </a:r>
                      <a:b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CM/39/41.- Por conducto del H. Ayuntamiento difundirán campañas de prevención del delito que por parte del S.E.C.E.S.P se entregan 3000 trípticos y 300 carteles con los temas; Alerta de Género, Un </a:t>
                      </a:r>
                      <a:r>
                        <a:rPr lang="es-MX" sz="11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Like</a:t>
                      </a: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por la Prevención, Prevención de Adicciones, </a:t>
                      </a:r>
                      <a:r>
                        <a:rPr lang="es-MX" sz="11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Grooming</a:t>
                      </a: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es-MX" sz="11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Sexting</a:t>
                      </a: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Violencia de Genero y Cultura de la Denuncia.</a:t>
                      </a:r>
                      <a:b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CM/39/42.- Conducto de la Dirección de Seguridad Pública Municipal, Seguridad Pública del Estado, Policía de Métodos de investigación  y personal del Ejército Mexicano, implementaran operatividad de seguridad y vigilancia, durante las actividades de las fiestas de aniversario de la comunidad de </a:t>
                      </a:r>
                      <a:r>
                        <a:rPr lang="es-MX" sz="11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Tonatico</a:t>
                      </a: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las cuales se celebran durante los días del 25 y 26 de Diciembre del presente año, presentando los resultados de los mismos en la siguiente Sesión.</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20727015"/>
                  </a:ext>
                </a:extLst>
              </a:tr>
            </a:tbl>
          </a:graphicData>
        </a:graphic>
      </p:graphicFrame>
    </p:spTree>
    <p:extLst>
      <p:ext uri="{BB962C8B-B14F-4D97-AF65-F5344CB8AC3E}">
        <p14:creationId xmlns:p14="http://schemas.microsoft.com/office/powerpoint/2010/main" val="12188916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1540528866"/>
              </p:ext>
            </p:extLst>
          </p:nvPr>
        </p:nvGraphicFramePr>
        <p:xfrm>
          <a:off x="539552" y="908720"/>
          <a:ext cx="8280920" cy="5487935"/>
        </p:xfrm>
        <a:graphic>
          <a:graphicData uri="http://schemas.openxmlformats.org/drawingml/2006/table">
            <a:tbl>
              <a:tblPr firstRow="1" firstCol="1" bandRow="1"/>
              <a:tblGrid>
                <a:gridCol w="1265850">
                  <a:extLst>
                    <a:ext uri="{9D8B030D-6E8A-4147-A177-3AD203B41FA5}">
                      <a16:colId xmlns:a16="http://schemas.microsoft.com/office/drawing/2014/main" val="367965000"/>
                    </a:ext>
                  </a:extLst>
                </a:gridCol>
                <a:gridCol w="1127928">
                  <a:extLst>
                    <a:ext uri="{9D8B030D-6E8A-4147-A177-3AD203B41FA5}">
                      <a16:colId xmlns:a16="http://schemas.microsoft.com/office/drawing/2014/main" val="1014422654"/>
                    </a:ext>
                  </a:extLst>
                </a:gridCol>
                <a:gridCol w="1212948">
                  <a:extLst>
                    <a:ext uri="{9D8B030D-6E8A-4147-A177-3AD203B41FA5}">
                      <a16:colId xmlns:a16="http://schemas.microsoft.com/office/drawing/2014/main" val="1444252191"/>
                    </a:ext>
                  </a:extLst>
                </a:gridCol>
                <a:gridCol w="4674194">
                  <a:extLst>
                    <a:ext uri="{9D8B030D-6E8A-4147-A177-3AD203B41FA5}">
                      <a16:colId xmlns:a16="http://schemas.microsoft.com/office/drawing/2014/main" val="55787179"/>
                    </a:ext>
                  </a:extLst>
                </a:gridCol>
              </a:tblGrid>
              <a:tr h="2028938">
                <a:tc>
                  <a:txBody>
                    <a:bodyPr/>
                    <a:lstStyle/>
                    <a:p>
                      <a:pPr algn="just">
                        <a:lnSpc>
                          <a:spcPct val="115000"/>
                        </a:lnSpc>
                        <a:spcAft>
                          <a:spcPts val="0"/>
                        </a:spcAft>
                      </a:pPr>
                      <a:r>
                        <a:rPr lang="es-MX" sz="950">
                          <a:solidFill>
                            <a:srgbClr val="000000"/>
                          </a:solidFill>
                          <a:effectLst/>
                          <a:latin typeface="Calibri" panose="020F0502020204030204" pitchFamily="34" charset="0"/>
                          <a:ea typeface="Calibri" panose="020F0502020204030204" pitchFamily="34" charset="0"/>
                          <a:cs typeface="Arial" panose="020B0604020202020204" pitchFamily="34" charset="0"/>
                        </a:rPr>
                        <a:t>TAMUIN </a:t>
                      </a:r>
                      <a:endParaRPr lang="es-MX" sz="950">
                        <a:effectLst/>
                        <a:latin typeface="Calibri" panose="020F0502020204030204" pitchFamily="34" charset="0"/>
                        <a:ea typeface="Calibri" panose="020F0502020204030204" pitchFamily="34" charset="0"/>
                        <a:cs typeface="Times New Roman" panose="02020603050405020304" pitchFamily="18" charset="0"/>
                      </a:endParaRPr>
                    </a:p>
                  </a:txBody>
                  <a:tcPr marL="42997" marR="429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50">
                          <a:solidFill>
                            <a:srgbClr val="000000"/>
                          </a:solidFill>
                          <a:effectLst/>
                          <a:latin typeface="Calibri" panose="020F0502020204030204" pitchFamily="34" charset="0"/>
                          <a:ea typeface="Calibri" panose="020F0502020204030204" pitchFamily="34" charset="0"/>
                          <a:cs typeface="Arial" panose="020B0604020202020204" pitchFamily="34" charset="0"/>
                        </a:rPr>
                        <a:t>21/11/2019</a:t>
                      </a:r>
                      <a:endParaRPr lang="es-MX" sz="950">
                        <a:effectLst/>
                        <a:latin typeface="Calibri" panose="020F0502020204030204" pitchFamily="34" charset="0"/>
                        <a:ea typeface="Calibri" panose="020F0502020204030204" pitchFamily="34" charset="0"/>
                        <a:cs typeface="Times New Roman" panose="02020603050405020304" pitchFamily="18" charset="0"/>
                      </a:endParaRPr>
                    </a:p>
                  </a:txBody>
                  <a:tcPr marL="42997" marR="429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5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950">
                        <a:effectLst/>
                        <a:latin typeface="Calibri" panose="020F0502020204030204" pitchFamily="34" charset="0"/>
                        <a:ea typeface="Calibri" panose="020F0502020204030204" pitchFamily="34" charset="0"/>
                        <a:cs typeface="Times New Roman" panose="02020603050405020304" pitchFamily="18" charset="0"/>
                      </a:endParaRPr>
                    </a:p>
                  </a:txBody>
                  <a:tcPr marL="42997" marR="429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50">
                          <a:solidFill>
                            <a:srgbClr val="000000"/>
                          </a:solidFill>
                          <a:effectLst/>
                          <a:latin typeface="Calibri" panose="020F0502020204030204" pitchFamily="34" charset="0"/>
                          <a:ea typeface="Calibri" panose="020F0502020204030204" pitchFamily="34" charset="0"/>
                          <a:cs typeface="Arial" panose="020B0604020202020204" pitchFamily="34" charset="0"/>
                        </a:rPr>
                        <a:t>CM/40/28.- Por conducto de la Dirección de Seguridad Pública Municipal y Seguridad Pública del Estado, elaboraran y presentaran en la próxima sesión de Consejo los planes operativos “Hogar Seguro, Paisano, Cohetón, Guadalupano, Aguinaldo, Blanca Navidad, Fin de Año y Reyes”.</a:t>
                      </a:r>
                      <a:br>
                        <a:rPr lang="es-MX" sz="95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950">
                          <a:solidFill>
                            <a:srgbClr val="000000"/>
                          </a:solidFill>
                          <a:effectLst/>
                          <a:latin typeface="Calibri" panose="020F0502020204030204" pitchFamily="34" charset="0"/>
                          <a:ea typeface="Calibri" panose="020F0502020204030204" pitchFamily="34" charset="0"/>
                          <a:cs typeface="Arial" panose="020B0604020202020204" pitchFamily="34" charset="0"/>
                        </a:rPr>
                        <a:t>CM/40/29.- Por conducto del H. Ayuntamiento difundirán campañas de prevención del delito que por parte del S.E.C.E.S.P se entregan 3000 trípticos y 300 carteles con los temas; Alerta de Género, Un Like por la Prevención, Prevención de Adicciones, Grooming, Sexting, Violencia de Genero y Cultura de la Denuncia</a:t>
                      </a:r>
                      <a:br>
                        <a:rPr lang="es-MX" sz="95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950">
                          <a:solidFill>
                            <a:srgbClr val="000000"/>
                          </a:solidFill>
                          <a:effectLst/>
                          <a:latin typeface="Calibri" panose="020F0502020204030204" pitchFamily="34" charset="0"/>
                          <a:ea typeface="Calibri" panose="020F0502020204030204" pitchFamily="34" charset="0"/>
                          <a:cs typeface="Arial" panose="020B0604020202020204" pitchFamily="34" charset="0"/>
                        </a:rPr>
                        <a:t>CM/40/30.- Por conducto de la Dirección de Seguridad Pública Municipal, Seguridad Pública del Estado, Policía de métodos de investigación y personal de Ejército Mexicano, implementaran operativos de Seguridad y Vigilancia en las comunidades que colindan  con San Vicente Tancuayalab, S.L.P., con la finalidad de disminuir la incidencia delictiva de abigeato.</a:t>
                      </a:r>
                      <a:endParaRPr lang="es-MX" sz="950">
                        <a:effectLst/>
                        <a:latin typeface="Calibri" panose="020F0502020204030204" pitchFamily="34" charset="0"/>
                        <a:ea typeface="Calibri" panose="020F0502020204030204" pitchFamily="34" charset="0"/>
                        <a:cs typeface="Times New Roman" panose="02020603050405020304" pitchFamily="18" charset="0"/>
                      </a:endParaRPr>
                    </a:p>
                  </a:txBody>
                  <a:tcPr marL="42997" marR="429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53505398"/>
                  </a:ext>
                </a:extLst>
              </a:tr>
              <a:tr h="1014468">
                <a:tc>
                  <a:txBody>
                    <a:bodyPr/>
                    <a:lstStyle/>
                    <a:p>
                      <a:pPr algn="just">
                        <a:lnSpc>
                          <a:spcPct val="115000"/>
                        </a:lnSpc>
                        <a:spcAft>
                          <a:spcPts val="0"/>
                        </a:spcAft>
                      </a:pPr>
                      <a:r>
                        <a:rPr lang="es-MX" sz="950">
                          <a:solidFill>
                            <a:srgbClr val="000000"/>
                          </a:solidFill>
                          <a:effectLst/>
                          <a:latin typeface="Calibri" panose="020F0502020204030204" pitchFamily="34" charset="0"/>
                          <a:ea typeface="Calibri" panose="020F0502020204030204" pitchFamily="34" charset="0"/>
                          <a:cs typeface="Arial" panose="020B0604020202020204" pitchFamily="34" charset="0"/>
                        </a:rPr>
                        <a:t>TANCANHUITZ</a:t>
                      </a:r>
                      <a:endParaRPr lang="es-MX" sz="950">
                        <a:effectLst/>
                        <a:latin typeface="Calibri" panose="020F0502020204030204" pitchFamily="34" charset="0"/>
                        <a:ea typeface="Calibri" panose="020F0502020204030204" pitchFamily="34" charset="0"/>
                        <a:cs typeface="Times New Roman" panose="02020603050405020304" pitchFamily="18" charset="0"/>
                      </a:endParaRPr>
                    </a:p>
                  </a:txBody>
                  <a:tcPr marL="42997" marR="429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50">
                          <a:solidFill>
                            <a:srgbClr val="000000"/>
                          </a:solidFill>
                          <a:effectLst/>
                          <a:latin typeface="Calibri" panose="020F0502020204030204" pitchFamily="34" charset="0"/>
                          <a:ea typeface="Calibri" panose="020F0502020204030204" pitchFamily="34" charset="0"/>
                          <a:cs typeface="Arial" panose="020B0604020202020204" pitchFamily="34" charset="0"/>
                        </a:rPr>
                        <a:t>28/11/2019</a:t>
                      </a:r>
                      <a:endParaRPr lang="es-MX" sz="950">
                        <a:effectLst/>
                        <a:latin typeface="Calibri" panose="020F0502020204030204" pitchFamily="34" charset="0"/>
                        <a:ea typeface="Calibri" panose="020F0502020204030204" pitchFamily="34" charset="0"/>
                        <a:cs typeface="Times New Roman" panose="02020603050405020304" pitchFamily="18" charset="0"/>
                      </a:endParaRPr>
                    </a:p>
                  </a:txBody>
                  <a:tcPr marL="42997" marR="429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5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950">
                        <a:effectLst/>
                        <a:latin typeface="Calibri" panose="020F0502020204030204" pitchFamily="34" charset="0"/>
                        <a:ea typeface="Calibri" panose="020F0502020204030204" pitchFamily="34" charset="0"/>
                        <a:cs typeface="Times New Roman" panose="02020603050405020304" pitchFamily="18" charset="0"/>
                      </a:endParaRPr>
                    </a:p>
                  </a:txBody>
                  <a:tcPr marL="42997" marR="429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50">
                          <a:solidFill>
                            <a:srgbClr val="000000"/>
                          </a:solidFill>
                          <a:effectLst/>
                          <a:latin typeface="Calibri" panose="020F0502020204030204" pitchFamily="34" charset="0"/>
                          <a:ea typeface="Calibri" panose="020F0502020204030204" pitchFamily="34" charset="0"/>
                          <a:cs typeface="Arial" panose="020B0604020202020204" pitchFamily="34" charset="0"/>
                        </a:rPr>
                        <a:t>CM/12/18.- El compromiso de las Autoridades Municipales para Difundir las campañas de prevención del delito del SECESP, haciendo la entrega de 3000 trípticos y 300 carteles, con los temas de prevención de adicciones, prevención del embarazo en adolescentes, prevención de grooming y sextin, violencia de género y cultura de la denuncia. CM/12/19.- Se aprueba El Plan operativo decembrino 2019, presentado por conducto de la Dirección de Seguridad Pública Municipal, el cual dará inicio el día 1 de diciembre.</a:t>
                      </a:r>
                      <a:endParaRPr lang="es-MX" sz="950">
                        <a:effectLst/>
                        <a:latin typeface="Calibri" panose="020F0502020204030204" pitchFamily="34" charset="0"/>
                        <a:ea typeface="Calibri" panose="020F0502020204030204" pitchFamily="34" charset="0"/>
                        <a:cs typeface="Times New Roman" panose="02020603050405020304" pitchFamily="18" charset="0"/>
                      </a:endParaRPr>
                    </a:p>
                  </a:txBody>
                  <a:tcPr marL="42997" marR="429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29070728"/>
                  </a:ext>
                </a:extLst>
              </a:tr>
              <a:tr h="2318785">
                <a:tc>
                  <a:txBody>
                    <a:bodyPr/>
                    <a:lstStyle/>
                    <a:p>
                      <a:pPr algn="just">
                        <a:lnSpc>
                          <a:spcPct val="115000"/>
                        </a:lnSpc>
                        <a:spcAft>
                          <a:spcPts val="0"/>
                        </a:spcAft>
                      </a:pPr>
                      <a:r>
                        <a:rPr lang="es-MX" sz="950">
                          <a:solidFill>
                            <a:srgbClr val="000000"/>
                          </a:solidFill>
                          <a:effectLst/>
                          <a:latin typeface="Calibri" panose="020F0502020204030204" pitchFamily="34" charset="0"/>
                          <a:ea typeface="Calibri" panose="020F0502020204030204" pitchFamily="34" charset="0"/>
                          <a:cs typeface="Arial" panose="020B0604020202020204" pitchFamily="34" charset="0"/>
                        </a:rPr>
                        <a:t>TANQUIAN DE ESCOBEDO</a:t>
                      </a:r>
                      <a:endParaRPr lang="es-MX" sz="950">
                        <a:effectLst/>
                        <a:latin typeface="Calibri" panose="020F0502020204030204" pitchFamily="34" charset="0"/>
                        <a:ea typeface="Calibri" panose="020F0502020204030204" pitchFamily="34" charset="0"/>
                        <a:cs typeface="Times New Roman" panose="02020603050405020304" pitchFamily="18" charset="0"/>
                      </a:endParaRPr>
                    </a:p>
                  </a:txBody>
                  <a:tcPr marL="42997" marR="429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50">
                          <a:solidFill>
                            <a:srgbClr val="000000"/>
                          </a:solidFill>
                          <a:effectLst/>
                          <a:latin typeface="Calibri" panose="020F0502020204030204" pitchFamily="34" charset="0"/>
                          <a:ea typeface="Calibri" panose="020F0502020204030204" pitchFamily="34" charset="0"/>
                          <a:cs typeface="Arial" panose="020B0604020202020204" pitchFamily="34" charset="0"/>
                        </a:rPr>
                        <a:t>19/11/2019</a:t>
                      </a:r>
                      <a:endParaRPr lang="es-MX" sz="950">
                        <a:effectLst/>
                        <a:latin typeface="Calibri" panose="020F0502020204030204" pitchFamily="34" charset="0"/>
                        <a:ea typeface="Calibri" panose="020F0502020204030204" pitchFamily="34" charset="0"/>
                        <a:cs typeface="Times New Roman" panose="02020603050405020304" pitchFamily="18" charset="0"/>
                      </a:endParaRPr>
                    </a:p>
                  </a:txBody>
                  <a:tcPr marL="42997" marR="429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5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950">
                        <a:effectLst/>
                        <a:latin typeface="Calibri" panose="020F0502020204030204" pitchFamily="34" charset="0"/>
                        <a:ea typeface="Calibri" panose="020F0502020204030204" pitchFamily="34" charset="0"/>
                        <a:cs typeface="Times New Roman" panose="02020603050405020304" pitchFamily="18" charset="0"/>
                      </a:endParaRPr>
                    </a:p>
                  </a:txBody>
                  <a:tcPr marL="42997" marR="429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5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CM/42/27.- Por conducto de la Dirección de Seguridad Pública Municipal policía municipal, Seguridad Pública del Estado, se elabore el plan operativo decembrino 2019, mismo que se presentará en la próxima sesión de este consejo para su análisis y aprobación.</a:t>
                      </a:r>
                      <a:endParaRPr lang="es-MX" sz="95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95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CM/42/28.- Se asume el compromiso de las Autoridades Municipales para Difundir en sitios web y redes sociales de los Ayuntamientos la Campaña de Prevención en Materia de Secuestro y Extorsión que promueve el Centro Nacional de Prevención del Delito y Participación Ciudadana, cuyo objetivo es articular y coordinar los esfuerzos y acciones de los tres órdenes de gobiernos encaminados a combatir y prevenir estos ilícitos. CM/42/29.- Por conducto de la Autoridad Municipal, colaboren con la difusión de las campañas de prevención del delito que promueve el SECESP, haciendo entrega de 3000 trípticos y 300 carteles con los temas, prevención de conductas violentas, prevención de adicciones, prevención de embarazo en adolescentes, prevención de </a:t>
                      </a:r>
                      <a:r>
                        <a:rPr lang="es-MX" sz="95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grooming</a:t>
                      </a:r>
                      <a:r>
                        <a:rPr lang="es-MX" sz="95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y </a:t>
                      </a:r>
                      <a:r>
                        <a:rPr lang="es-MX" sz="95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sexting</a:t>
                      </a:r>
                      <a:r>
                        <a:rPr lang="es-MX" sz="95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violencia de género, y cultura de la denuncia.</a:t>
                      </a:r>
                      <a:endParaRPr lang="es-MX" sz="950" dirty="0">
                        <a:effectLst/>
                        <a:latin typeface="Calibri" panose="020F0502020204030204" pitchFamily="34" charset="0"/>
                        <a:ea typeface="Calibri" panose="020F0502020204030204" pitchFamily="34" charset="0"/>
                        <a:cs typeface="Times New Roman" panose="02020603050405020304" pitchFamily="18" charset="0"/>
                      </a:endParaRPr>
                    </a:p>
                  </a:txBody>
                  <a:tcPr marL="42997" marR="429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94104360"/>
                  </a:ext>
                </a:extLst>
              </a:tr>
            </a:tbl>
          </a:graphicData>
        </a:graphic>
      </p:graphicFrame>
    </p:spTree>
    <p:extLst>
      <p:ext uri="{BB962C8B-B14F-4D97-AF65-F5344CB8AC3E}">
        <p14:creationId xmlns:p14="http://schemas.microsoft.com/office/powerpoint/2010/main" val="37465397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631175112"/>
              </p:ext>
            </p:extLst>
          </p:nvPr>
        </p:nvGraphicFramePr>
        <p:xfrm>
          <a:off x="323528" y="836712"/>
          <a:ext cx="8496944" cy="5544615"/>
        </p:xfrm>
        <a:graphic>
          <a:graphicData uri="http://schemas.openxmlformats.org/drawingml/2006/table">
            <a:tbl>
              <a:tblPr firstRow="1" firstCol="1" bandRow="1"/>
              <a:tblGrid>
                <a:gridCol w="1298871">
                  <a:extLst>
                    <a:ext uri="{9D8B030D-6E8A-4147-A177-3AD203B41FA5}">
                      <a16:colId xmlns:a16="http://schemas.microsoft.com/office/drawing/2014/main" val="1958933967"/>
                    </a:ext>
                  </a:extLst>
                </a:gridCol>
                <a:gridCol w="1157353">
                  <a:extLst>
                    <a:ext uri="{9D8B030D-6E8A-4147-A177-3AD203B41FA5}">
                      <a16:colId xmlns:a16="http://schemas.microsoft.com/office/drawing/2014/main" val="1433581175"/>
                    </a:ext>
                  </a:extLst>
                </a:gridCol>
                <a:gridCol w="1244591">
                  <a:extLst>
                    <a:ext uri="{9D8B030D-6E8A-4147-A177-3AD203B41FA5}">
                      <a16:colId xmlns:a16="http://schemas.microsoft.com/office/drawing/2014/main" val="131493514"/>
                    </a:ext>
                  </a:extLst>
                </a:gridCol>
                <a:gridCol w="4796129">
                  <a:extLst>
                    <a:ext uri="{9D8B030D-6E8A-4147-A177-3AD203B41FA5}">
                      <a16:colId xmlns:a16="http://schemas.microsoft.com/office/drawing/2014/main" val="4140509776"/>
                    </a:ext>
                  </a:extLst>
                </a:gridCol>
              </a:tblGrid>
              <a:tr h="3219455">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XILITLA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9932" marR="4993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26/11/2019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9932" marR="4993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4</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9932" marR="4993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CM/54/47: Que por conducto de la Dirección de Seguridad Pública Municipal, Seguridad Pública del Estado, Policía de Métodos de investigación  y personal del Ejército Mexicano, implementaran operatividad de seguridad y vigilancia, durante las actividades decembrinas.</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CM/54/48.- Que conducto del H. Ayuntamiento difundirán campañas de prevención del delito que por parte del S.E.C.E.S.P se entregan 3000 trípticos y 300 carteles con los temas; Alerta de Género, Un Like por la Prevención, Prevención de Adicciones, Grooming, Sexting, Violencia de Genero y Cultura de la Denuncia.</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CM/54/49.- Que por conducto de la Dirección de Seguridad Pública Municipal, Seguridad Pública del Estado, Policía de Métodos de investigación, implementaran operatividad de seguridad y vigilancia, en la cabecera municipal, con la finalidad de disminuir el delito de robo.</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CM/54/50.- Que por conducto del Inspector de Alcoholes, en coordinación con la Dirección de Seguridad Pública Municipal, Seguridad Pública del Estado, Policía de Métodos de investigación, se  implementaran operativos anti alcohol en las comunidades de Agua de la Peña, el Mirador y Buena Vista, con la finalidad de evitar el delito de corrupción de menores.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9932" marR="4993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2537905"/>
                  </a:ext>
                </a:extLst>
              </a:tr>
              <a:tr h="536575">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CEDRAL</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9932" marR="4993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11/11/2019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9932" marR="4993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9932" marR="4993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CM/07/35.- La presentación en la próxima sesión del consejo municipal de seguridad del plan operativo, Guadalupe - Reyes 2019. Por parte de la dirección de seguridad pública municipal</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9932" marR="4993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47447067"/>
                  </a:ext>
                </a:extLst>
              </a:tr>
              <a:tr h="1788585">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CHARCAS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9932" marR="4993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24/11/2019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9932" marR="4993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4</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9932" marR="4993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CM/15/32.- La difusión de campañas de prevención del delito que a través del Secretariado Ejecutivo del Consejo Estatal de Seguridad Pública se hicieron llegar, con temas de un </a:t>
                      </a:r>
                      <a:r>
                        <a:rPr lang="es-MX" sz="10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like</a:t>
                      </a: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por la prevención, </a:t>
                      </a:r>
                      <a:r>
                        <a:rPr lang="es-MX" sz="10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grooming</a:t>
                      </a: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es-MX" sz="10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sexting</a:t>
                      </a: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alerta de género. </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CM/15/33.- El compromiso de la dirección de Seguridad Pública Municipal de presentar el plan operativo de festival de mezcal. </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34.-Compromiso de departamento de comercio y alcoholes de implementar recorridos por establecimientos para que se respeten horarios y giros. </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CM/15/35.-El compromiso de la policía municipal en coordinación con policía  estatal de presentar dispositivo De fiestas decembrinas.</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9932" marR="4993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8596965"/>
                  </a:ext>
                </a:extLst>
              </a:tr>
            </a:tbl>
          </a:graphicData>
        </a:graphic>
      </p:graphicFrame>
    </p:spTree>
    <p:extLst>
      <p:ext uri="{BB962C8B-B14F-4D97-AF65-F5344CB8AC3E}">
        <p14:creationId xmlns:p14="http://schemas.microsoft.com/office/powerpoint/2010/main" val="3022417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2407610160"/>
              </p:ext>
            </p:extLst>
          </p:nvPr>
        </p:nvGraphicFramePr>
        <p:xfrm>
          <a:off x="755576" y="1844824"/>
          <a:ext cx="7886699" cy="2731465"/>
        </p:xfrm>
        <a:graphic>
          <a:graphicData uri="http://schemas.openxmlformats.org/drawingml/2006/table">
            <a:tbl>
              <a:tblPr firstRow="1" firstCol="1" bandRow="1"/>
              <a:tblGrid>
                <a:gridCol w="1205587">
                  <a:extLst>
                    <a:ext uri="{9D8B030D-6E8A-4147-A177-3AD203B41FA5}">
                      <a16:colId xmlns:a16="http://schemas.microsoft.com/office/drawing/2014/main" val="255971224"/>
                    </a:ext>
                  </a:extLst>
                </a:gridCol>
                <a:gridCol w="1074232">
                  <a:extLst>
                    <a:ext uri="{9D8B030D-6E8A-4147-A177-3AD203B41FA5}">
                      <a16:colId xmlns:a16="http://schemas.microsoft.com/office/drawing/2014/main" val="1946949738"/>
                    </a:ext>
                  </a:extLst>
                </a:gridCol>
                <a:gridCol w="1155204">
                  <a:extLst>
                    <a:ext uri="{9D8B030D-6E8A-4147-A177-3AD203B41FA5}">
                      <a16:colId xmlns:a16="http://schemas.microsoft.com/office/drawing/2014/main" val="4291853319"/>
                    </a:ext>
                  </a:extLst>
                </a:gridCol>
                <a:gridCol w="4451676">
                  <a:extLst>
                    <a:ext uri="{9D8B030D-6E8A-4147-A177-3AD203B41FA5}">
                      <a16:colId xmlns:a16="http://schemas.microsoft.com/office/drawing/2014/main" val="1688241125"/>
                    </a:ext>
                  </a:extLst>
                </a:gridCol>
              </a:tblGrid>
              <a:tr h="1456781">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VANEGAS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19/11/2019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CM/44/34. El compromiso del ayuntamiento de difundir campañas de prevención del delito que por parte del Secretariado Ejecutivo del Consejo Estatal de Seguridad Pública se entregan 3000 trípticos y 300 carteles con los temas; alerta de género, un like por la prevención, prevención de adicciones, grooming y sexting, </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CM/44/35. Compromiso de ayuntamiento de presentar en la próxima sesión de consejo a través de la dirección de seguridad pública municipal, plan operativo Gpe - Reyes 2019.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2544663"/>
                  </a:ext>
                </a:extLst>
              </a:tr>
              <a:tr h="1274684">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VILLA DE GUADALUPE</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12/11/2019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CM/07/36.- El compromiso de la dirección de seguridad pública municipal de implementar el operativo en relación al 20 de noviembre. </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CM/07/37. Presentación en la próxima reunión de consejo, de plan De trabajo a implementarse con motivo de la celebración de la feria regional de villa de Guadalupe.</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CM/07/38.- La presentación en la próxima sesión, del plan operativo, Guadalupe - Reyes 2019. por parte de policía municipal</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11722494"/>
                  </a:ext>
                </a:extLst>
              </a:tr>
            </a:tbl>
          </a:graphicData>
        </a:graphic>
      </p:graphicFrame>
    </p:spTree>
    <p:extLst>
      <p:ext uri="{BB962C8B-B14F-4D97-AF65-F5344CB8AC3E}">
        <p14:creationId xmlns:p14="http://schemas.microsoft.com/office/powerpoint/2010/main" val="21206520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4254725207"/>
              </p:ext>
            </p:extLst>
          </p:nvPr>
        </p:nvGraphicFramePr>
        <p:xfrm>
          <a:off x="611560" y="764704"/>
          <a:ext cx="7776864" cy="5752719"/>
        </p:xfrm>
        <a:graphic>
          <a:graphicData uri="http://schemas.openxmlformats.org/drawingml/2006/table">
            <a:tbl>
              <a:tblPr firstRow="1" firstCol="1" bandRow="1"/>
              <a:tblGrid>
                <a:gridCol w="1188798">
                  <a:extLst>
                    <a:ext uri="{9D8B030D-6E8A-4147-A177-3AD203B41FA5}">
                      <a16:colId xmlns:a16="http://schemas.microsoft.com/office/drawing/2014/main" val="123784247"/>
                    </a:ext>
                  </a:extLst>
                </a:gridCol>
                <a:gridCol w="1059271">
                  <a:extLst>
                    <a:ext uri="{9D8B030D-6E8A-4147-A177-3AD203B41FA5}">
                      <a16:colId xmlns:a16="http://schemas.microsoft.com/office/drawing/2014/main" val="3874917783"/>
                    </a:ext>
                  </a:extLst>
                </a:gridCol>
                <a:gridCol w="1139116">
                  <a:extLst>
                    <a:ext uri="{9D8B030D-6E8A-4147-A177-3AD203B41FA5}">
                      <a16:colId xmlns:a16="http://schemas.microsoft.com/office/drawing/2014/main" val="1912271398"/>
                    </a:ext>
                  </a:extLst>
                </a:gridCol>
                <a:gridCol w="4389679">
                  <a:extLst>
                    <a:ext uri="{9D8B030D-6E8A-4147-A177-3AD203B41FA5}">
                      <a16:colId xmlns:a16="http://schemas.microsoft.com/office/drawing/2014/main" val="738743550"/>
                    </a:ext>
                  </a:extLst>
                </a:gridCol>
              </a:tblGrid>
              <a:tr h="968835">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VILLA DE LA PAZ</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6906" marR="469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27/11/2019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6906" marR="469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6906" marR="469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CM/07/38.-el compromiso del Ayuntamiento La difusión de campañas de prevención del delito que a través del Secretariado Ejecutivo del Consejo Estatal de Seguridad Pública se hicieron llegar, con temas de un like por la prevención, grooming sexting, alerta de género.                                                                                                      CM/07/39.-  El compromiso de la policia municipal en coordinación con pol estatal de presentar dispositivo De fiestas decembrinas.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6906" marR="469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00768769"/>
                  </a:ext>
                </a:extLst>
              </a:tr>
              <a:tr h="2099142">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CERRITOS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6906" marR="469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06/11/2019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6906" marR="469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6906" marR="469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CMSP/08/039.- Por conducto de la Dirección de Seguridad Pública Municipal y Seguridad Pública del Estado, implementaran el plan operativo “Veinte de Noviembre”.</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CMSP/08/040.- Se crea el compromiso de las autoridades municipales para Difundir en sitios web y redes sociales de los Ayuntamientos la Campaña de Prevención en Materia de Secuestro y Extorsión que promueve el Centro Nacional de Prevención del Delito y Participación Ciudadana, cuyo objetivo es articular y coordinar los esfuerzos y acciones de los tres órdenes de gobiernos encaminados a combatir y prevenir estos ilícitos.</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CMSP/08/041.- Por conducto de la Dirección de Seguridad Pública Municipal y Seguridad Pública del Estado, elaboraran y presentaran en la próxima sesión de Consejo los planes operativos “Hogar Seguro, Paisano, Cohetón, Guadalupano, Aguinaldo, Blanca Navidad, Fin de Año y Reyes”.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6906" marR="469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63657600"/>
                  </a:ext>
                </a:extLst>
              </a:tr>
              <a:tr h="2260615">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CIUDAD FERNANDEZ</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6906" marR="469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12/11/2019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6906" marR="469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4</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6906" marR="469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CMSP/11/035.- Por conducto del Inspector de Alcoholes Municipal, en coordinación con la Dirección de Seguridad Pública Municipal y Seguridad Pública del Estado, implementaran supervisiones a establecimientos con venta de bebidas alcohólicas y de seguridad y vigilancia en el Ejido El Refugio.</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CMSP/11/036.- Por conducto de la Dirección de Seguridad Pública Municipal y Seguridad Pública del Estado, implementaran el plan operativo “Veinte de Noviembre”.</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CMSP/11/037.- Por conducto de la Dirección de Seguridad Pública Municipal y Seguridad Pública del Estado, elaboraran y presentaran en la próxima sesión de Consejo los planes operativos “Hogar Seguro, Paisano, Cohetón, Guadalupano, Aguinaldo, Blanca Navidad, Fin de Año y Reyes”.</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CMSP/11/038.- Por conducto de la Dirección de Seguridad Pública Municipal y Seguridad Pública del Estado, elaboraran y presentaran en la próxima sesión de Consejo el plan operativo “Feria Regional de Ciudad Fernández”.</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6906" marR="469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42924053"/>
                  </a:ext>
                </a:extLst>
              </a:tr>
            </a:tbl>
          </a:graphicData>
        </a:graphic>
      </p:graphicFrame>
    </p:spTree>
    <p:extLst>
      <p:ext uri="{BB962C8B-B14F-4D97-AF65-F5344CB8AC3E}">
        <p14:creationId xmlns:p14="http://schemas.microsoft.com/office/powerpoint/2010/main" val="4055299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412055946"/>
              </p:ext>
            </p:extLst>
          </p:nvPr>
        </p:nvGraphicFramePr>
        <p:xfrm>
          <a:off x="827584" y="764704"/>
          <a:ext cx="8136904" cy="5677925"/>
        </p:xfrm>
        <a:graphic>
          <a:graphicData uri="http://schemas.openxmlformats.org/drawingml/2006/table">
            <a:tbl>
              <a:tblPr firstRow="1" firstCol="1" bandRow="1"/>
              <a:tblGrid>
                <a:gridCol w="1243834">
                  <a:extLst>
                    <a:ext uri="{9D8B030D-6E8A-4147-A177-3AD203B41FA5}">
                      <a16:colId xmlns:a16="http://schemas.microsoft.com/office/drawing/2014/main" val="3610326380"/>
                    </a:ext>
                  </a:extLst>
                </a:gridCol>
                <a:gridCol w="1108312">
                  <a:extLst>
                    <a:ext uri="{9D8B030D-6E8A-4147-A177-3AD203B41FA5}">
                      <a16:colId xmlns:a16="http://schemas.microsoft.com/office/drawing/2014/main" val="1169108395"/>
                    </a:ext>
                  </a:extLst>
                </a:gridCol>
                <a:gridCol w="1191853">
                  <a:extLst>
                    <a:ext uri="{9D8B030D-6E8A-4147-A177-3AD203B41FA5}">
                      <a16:colId xmlns:a16="http://schemas.microsoft.com/office/drawing/2014/main" val="49413578"/>
                    </a:ext>
                  </a:extLst>
                </a:gridCol>
                <a:gridCol w="4592905">
                  <a:extLst>
                    <a:ext uri="{9D8B030D-6E8A-4147-A177-3AD203B41FA5}">
                      <a16:colId xmlns:a16="http://schemas.microsoft.com/office/drawing/2014/main" val="3273616677"/>
                    </a:ext>
                  </a:extLst>
                </a:gridCol>
              </a:tblGrid>
              <a:tr h="3049025">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LAGUNILLAS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05/11/2019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5</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CMSP/19/045.- Por conducto de Presidencia Municipal, se contratará los servicios de un médico para la certificación de los detenidos. </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CMSP/19/046.- Por conducto del Inspector de Alcoholes Municipal, en coordinación con la Dirección de Seguridad Pública Municipal y Seguridad Pública del Estado, implementaran supervisiones a establecimientos con venta de bebidas alcohólicas y de seguridad y vigilancia.</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CMSP/19/047.- Por conducto de la Dirección de Seguridad Pública Municipal y Seguridad Pública del Estado, implementaran el plan operativo “Veinte de Noviembre”.</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CMSP/19/048.- Se crea el compromiso de las autoridades municipales para Difundir en sitios web y redes sociales de los Ayuntamientos la Campaña de Prevención en Materia de Secuestro y Extorsión que promueve el Centro Nacional de Prevención del Delito y Participación Ciudadana, cuyo objetivo es articular y coordinar los esfuerzos y acciones de los tres órdenes de gobiernos encaminados a combatir y prevenir estos ilícitos.</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CMSP/19/049.- Por conducto de la Dirección de Seguridad Pública Municipal y Seguridad Pública del Estado, elaboraran y presentaran en la próxima sesión de Consejo los planes operativos “Hogar Seguro, Paisano, Cohetón, Guadalupano, Aguinaldo, Blanca Navidad, Fin de Año y Reyes”.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65841617"/>
                  </a:ext>
                </a:extLst>
              </a:tr>
              <a:tr h="2567599">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RAYON</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04/11/2019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4</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CMSP/23/040.- Por conducto de la Dirección de Seguridad Pública Municipal y Seguridad Pública del Estado, implementaran operativos de seguridad y vigilancia en las fiestas ejidales de las Comunidades de Amoladeras y El Pajarito.</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CMSP/23/041.- Por conducto de la Dirección de Seguridad Pública Municipal y Seguridad Pública del Estado, implementaran el plan operativo “Veinte de Noviembre”.</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CMSP/23/042.- Por conducto de la Dirección de Seguridad Pública Municipal y Seguridad Pública del Estado, elaboraran y presentaran en la próxima sesión de Consejo los planes operativos “Hogar Seguro, Paisano, Cohetón, Guadalupano, Aguinaldo, Blanca Navidad, Fin de Año y Reyes”.</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CMSP/23/043.- Se crea el compromiso de las autoridades municipales para Difundir en sitios web y redes sociales de Presidencia Municipal, la Campaña de Prevención en Materia de Secuestro y Extorsión que promueve el Centro Nacional de Prevención del Delito y Participación Ciudadana, cuyo objetivo es articular y coordinar los esfuerzos y acciones de los tres órdenes de gobiernos encaminados a combatir y prevenir estos ilícitos.</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29073069"/>
                  </a:ext>
                </a:extLst>
              </a:tr>
            </a:tbl>
          </a:graphicData>
        </a:graphic>
      </p:graphicFrame>
    </p:spTree>
    <p:extLst>
      <p:ext uri="{BB962C8B-B14F-4D97-AF65-F5344CB8AC3E}">
        <p14:creationId xmlns:p14="http://schemas.microsoft.com/office/powerpoint/2010/main" val="21321427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2028636470"/>
              </p:ext>
            </p:extLst>
          </p:nvPr>
        </p:nvGraphicFramePr>
        <p:xfrm>
          <a:off x="899592" y="1124744"/>
          <a:ext cx="7538307" cy="5182616"/>
        </p:xfrm>
        <a:graphic>
          <a:graphicData uri="http://schemas.openxmlformats.org/drawingml/2006/table">
            <a:tbl>
              <a:tblPr firstRow="1" firstCol="1" bandRow="1"/>
              <a:tblGrid>
                <a:gridCol w="1152331">
                  <a:extLst>
                    <a:ext uri="{9D8B030D-6E8A-4147-A177-3AD203B41FA5}">
                      <a16:colId xmlns:a16="http://schemas.microsoft.com/office/drawing/2014/main" val="3368742646"/>
                    </a:ext>
                  </a:extLst>
                </a:gridCol>
                <a:gridCol w="1026778">
                  <a:extLst>
                    <a:ext uri="{9D8B030D-6E8A-4147-A177-3AD203B41FA5}">
                      <a16:colId xmlns:a16="http://schemas.microsoft.com/office/drawing/2014/main" val="1362151244"/>
                    </a:ext>
                  </a:extLst>
                </a:gridCol>
                <a:gridCol w="1104174">
                  <a:extLst>
                    <a:ext uri="{9D8B030D-6E8A-4147-A177-3AD203B41FA5}">
                      <a16:colId xmlns:a16="http://schemas.microsoft.com/office/drawing/2014/main" val="1764940650"/>
                    </a:ext>
                  </a:extLst>
                </a:gridCol>
                <a:gridCol w="4255024">
                  <a:extLst>
                    <a:ext uri="{9D8B030D-6E8A-4147-A177-3AD203B41FA5}">
                      <a16:colId xmlns:a16="http://schemas.microsoft.com/office/drawing/2014/main" val="784534453"/>
                    </a:ext>
                  </a:extLst>
                </a:gridCol>
              </a:tblGrid>
              <a:tr h="2262696">
                <a:tc>
                  <a:txBody>
                    <a:bodyPr/>
                    <a:lstStyle/>
                    <a:p>
                      <a:pPr algn="just">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SAN CIRO DE ACOSTA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08/11/2019</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CMSP/27/039.- Por conducto de la Dirección de Seguridad Pública Municipal y Seguridad Pública del Estado, implementaran el plan operativo “Veinte de Noviembre”.</a:t>
                      </a:r>
                      <a:b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CMSP/27/040.- Se crea el compromiso de las autoridades municipales para Difundir en sitios web y redes sociales de los Ayuntamientos la Campaña de Prevención en Materia de Secuestro y Extorsión que promueve el Centro Nacional de Prevención del Delito y Participación Ciudadana, cuyo objetivo es articular y coordinar los esfuerzos y acciones de los tres órdenes de gobiernos encaminados a combatir y prevenir estos ilícitos.</a:t>
                      </a:r>
                      <a:b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CMSP/27/04.- Por conducto de la Dirección de Seguridad Pública Municipal y Seguridad Pública del Estado, elaboraran y presentaran en la próxima sesión de Consejo los planes operativos “Hogar Seguro, Paisano, Cohetón, Guadalupano, Aguinaldo, Blanca Navidad, Fin de Año y Reyes”.</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89757823"/>
                  </a:ext>
                </a:extLst>
              </a:tr>
              <a:tr h="2088642">
                <a:tc>
                  <a:txBody>
                    <a:bodyPr/>
                    <a:lstStyle/>
                    <a:p>
                      <a:pPr algn="just">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SAN NICOLAS TOLENTINO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07/11/2019</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CMSP/30/036.- Por conducto de Presidencia Municipal, se enviara un oficio a Seguridad Pública del Estado, solicitando su apoyo con seguridad y vigilancia en las fiestas patronales de las Comunidades de Potrero de Santa Gertrudis, San Martín de Abajo y Santa Catarina.</a:t>
                      </a:r>
                      <a:b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CMSP/30/037.- Por conducto de la Policía de Métodos de Investigación, implementaran el plan operativo “Veinte de Noviembre”.</a:t>
                      </a:r>
                      <a:b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CMSP/30/038.- Se crea el compromiso de las autoridades municipales para Difundir en sitios web y redes sociales de los Ayuntamientos la Campaña de Prevención en Materia de Secuestro y Extorsión que promueve el Centro Nacional de Prevención del Delito y Participación Ciudadana, cuyo objetivo es articular y coordinar los esfuerzos y acciones de los tres órdenes de gobiernos encaminados a combatir y prevenir estos ilícitos.</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48690967"/>
                  </a:ext>
                </a:extLst>
              </a:tr>
            </a:tbl>
          </a:graphicData>
        </a:graphic>
      </p:graphicFrame>
    </p:spTree>
    <p:extLst>
      <p:ext uri="{BB962C8B-B14F-4D97-AF65-F5344CB8AC3E}">
        <p14:creationId xmlns:p14="http://schemas.microsoft.com/office/powerpoint/2010/main" val="5288218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2659994867"/>
              </p:ext>
            </p:extLst>
          </p:nvPr>
        </p:nvGraphicFramePr>
        <p:xfrm>
          <a:off x="611560" y="1412776"/>
          <a:ext cx="7886699" cy="4229989"/>
        </p:xfrm>
        <a:graphic>
          <a:graphicData uri="http://schemas.openxmlformats.org/drawingml/2006/table">
            <a:tbl>
              <a:tblPr firstRow="1" firstCol="1" bandRow="1"/>
              <a:tblGrid>
                <a:gridCol w="1205587">
                  <a:extLst>
                    <a:ext uri="{9D8B030D-6E8A-4147-A177-3AD203B41FA5}">
                      <a16:colId xmlns:a16="http://schemas.microsoft.com/office/drawing/2014/main" val="1547891557"/>
                    </a:ext>
                  </a:extLst>
                </a:gridCol>
                <a:gridCol w="1074232">
                  <a:extLst>
                    <a:ext uri="{9D8B030D-6E8A-4147-A177-3AD203B41FA5}">
                      <a16:colId xmlns:a16="http://schemas.microsoft.com/office/drawing/2014/main" val="2812273039"/>
                    </a:ext>
                  </a:extLst>
                </a:gridCol>
                <a:gridCol w="1155204">
                  <a:extLst>
                    <a:ext uri="{9D8B030D-6E8A-4147-A177-3AD203B41FA5}">
                      <a16:colId xmlns:a16="http://schemas.microsoft.com/office/drawing/2014/main" val="1664456665"/>
                    </a:ext>
                  </a:extLst>
                </a:gridCol>
                <a:gridCol w="4451676">
                  <a:extLst>
                    <a:ext uri="{9D8B030D-6E8A-4147-A177-3AD203B41FA5}">
                      <a16:colId xmlns:a16="http://schemas.microsoft.com/office/drawing/2014/main" val="507178039"/>
                    </a:ext>
                  </a:extLst>
                </a:gridCol>
              </a:tblGrid>
              <a:tr h="3824051">
                <a:tc>
                  <a:txBody>
                    <a:bodyPr/>
                    <a:lstStyle/>
                    <a:p>
                      <a:pPr algn="just">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SANTA CATARINA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11/11/2019</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6</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CMSP/31/039.- Por conducto de Presidencia Municipal se le solicitará a Seguridad Pública del Estado y Policía de Métodos de Investigación, su apoyo con seguridad y vigilancia en las Fiestas Patronales del Municipio. </a:t>
                      </a:r>
                      <a:b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CMSP/31/040.- Por conducto de Presidencia Municipal, se contratará los servicios de un médico para la certificación de los detenidos. </a:t>
                      </a:r>
                      <a:b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CMSP/31/041.- Por conducto de la Delegada Regional No. V de la Fiscalía General del Estado, capacitará al personal de la Dirección de Seguridad Pública Municipal en el llenado de actas del Nuevo Sistema de Justicia Penal.</a:t>
                      </a:r>
                      <a:b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CMSP/31/042.- Por conducto de la Dirección de Seguridad Pública Municipal y Seguridad Pública del Estado, implementaran el plan operativo “Veinte de Noviembre”.</a:t>
                      </a:r>
                      <a:b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CMSP/31/043.- Se crea el compromiso de las autoridades municipales para Difundir en sitios web y redes sociales de los Ayuntamientos la Campaña de Prevención en Materia de Secuestro y Extorsión que promueve el Centro Nacional de Prevención del Delito y Participación Ciudadana, cuyo objetivo es articular y coordinar los esfuerzos y acciones de los tres órdenes de gobiernos encaminados a combatir y prevenir estos ilícitos.</a:t>
                      </a:r>
                      <a:b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CMSP/31/044.- Por conducto de la Dirección de Seguridad Pública Municipal y Seguridad Pública del Estado, elaboraran y presentaran en la próxima sesión de Consejo los planes operativos “Hogar Seguro, Paisano, Cohetón, Guadalupano, Aguinaldo, Blanca Navidad, Fin de Año y Reyes”.</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13218326"/>
                  </a:ext>
                </a:extLst>
              </a:tr>
            </a:tbl>
          </a:graphicData>
        </a:graphic>
      </p:graphicFrame>
    </p:spTree>
    <p:extLst>
      <p:ext uri="{BB962C8B-B14F-4D97-AF65-F5344CB8AC3E}">
        <p14:creationId xmlns:p14="http://schemas.microsoft.com/office/powerpoint/2010/main" val="91995189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p:cNvGraphicFramePr>
            <a:graphicFrameLocks noGrp="1"/>
          </p:cNvGraphicFramePr>
          <p:nvPr>
            <p:extLst>
              <p:ext uri="{D42A27DB-BD31-4B8C-83A1-F6EECF244321}">
                <p14:modId xmlns:p14="http://schemas.microsoft.com/office/powerpoint/2010/main" val="896307566"/>
              </p:ext>
            </p:extLst>
          </p:nvPr>
        </p:nvGraphicFramePr>
        <p:xfrm>
          <a:off x="899592" y="1412776"/>
          <a:ext cx="7886699" cy="4229989"/>
        </p:xfrm>
        <a:graphic>
          <a:graphicData uri="http://schemas.openxmlformats.org/drawingml/2006/table">
            <a:tbl>
              <a:tblPr firstRow="1" firstCol="1" bandRow="1"/>
              <a:tblGrid>
                <a:gridCol w="1205587">
                  <a:extLst>
                    <a:ext uri="{9D8B030D-6E8A-4147-A177-3AD203B41FA5}">
                      <a16:colId xmlns:a16="http://schemas.microsoft.com/office/drawing/2014/main" val="2367798623"/>
                    </a:ext>
                  </a:extLst>
                </a:gridCol>
                <a:gridCol w="1074232">
                  <a:extLst>
                    <a:ext uri="{9D8B030D-6E8A-4147-A177-3AD203B41FA5}">
                      <a16:colId xmlns:a16="http://schemas.microsoft.com/office/drawing/2014/main" val="2010648952"/>
                    </a:ext>
                  </a:extLst>
                </a:gridCol>
                <a:gridCol w="1155204">
                  <a:extLst>
                    <a:ext uri="{9D8B030D-6E8A-4147-A177-3AD203B41FA5}">
                      <a16:colId xmlns:a16="http://schemas.microsoft.com/office/drawing/2014/main" val="3291394032"/>
                    </a:ext>
                  </a:extLst>
                </a:gridCol>
                <a:gridCol w="4451676">
                  <a:extLst>
                    <a:ext uri="{9D8B030D-6E8A-4147-A177-3AD203B41FA5}">
                      <a16:colId xmlns:a16="http://schemas.microsoft.com/office/drawing/2014/main" val="41607507"/>
                    </a:ext>
                  </a:extLst>
                </a:gridCol>
              </a:tblGrid>
              <a:tr h="4006148">
                <a:tc>
                  <a:txBody>
                    <a:bodyPr/>
                    <a:lstStyle/>
                    <a:p>
                      <a:pPr algn="just">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ALAQUINES</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13/11/2019</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5</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CM/02/047.- por conducto de la Síndico Municipal en coordinación con la Dirección de Seguridad Pública Municipal, Protección Civil y Asociación Ganadera Local, implementaran acciones para prevenir y combatir el ganado suelto en vía pública con el fin de prevenir accidentes de tránsito.</a:t>
                      </a:r>
                      <a:b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CM/02/048.- por conducto de la Dirección de Seguridad Pública Municipal y Seguridad Pública del Estado, se implementara el plan operativo “Veinte de Noviembre 2019”.</a:t>
                      </a:r>
                      <a:b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CM/02/049.- por conducto de la Dirección de Seguridad Pública Municipal y Seguridad Pública del Estado, se presentaran en la próxima sesión de consejo los planes operativos “Hogar Seguro, Paisano, Cohetón, Guadalupano, Aguinaldo, Blanca Navidad, Fin de Año y Reyes”.</a:t>
                      </a:r>
                      <a:b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CM/02/050.-  el compromiso de las autoridades municipales para Difundir en sitios web y redes sociales de los Ayuntamientos la Campaña de Prevención en Materia de Secuestro y Extorsión que promueve el Centro Nacional de Prevención del Delito y Participación Ciudadana, cuyo objetivo es articular y coordinar los esfuerzos y acciones de los tres órdenes de gobiernos encaminados a combatir y prevenir estos ilícitos.</a:t>
                      </a:r>
                      <a:b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CM/02/051.-  el compromiso de la Dirección de Seguridad Pública Municipal, Seguridad Pública del Estado y Policía Ministerial, implementaran un operativo de seguridad y vigilancia para prevenir el delito en la Fiesta del Ejido de Rancho de Pro y San José del Corito a realizarse los días 27 y 30 de noviembre respectivamente.</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83528594"/>
                  </a:ext>
                </a:extLst>
              </a:tr>
            </a:tbl>
          </a:graphicData>
        </a:graphic>
      </p:graphicFrame>
    </p:spTree>
    <p:extLst>
      <p:ext uri="{BB962C8B-B14F-4D97-AF65-F5344CB8AC3E}">
        <p14:creationId xmlns:p14="http://schemas.microsoft.com/office/powerpoint/2010/main" val="417130428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1293585294"/>
              </p:ext>
            </p:extLst>
          </p:nvPr>
        </p:nvGraphicFramePr>
        <p:xfrm>
          <a:off x="323528" y="764705"/>
          <a:ext cx="8208912" cy="5412258"/>
        </p:xfrm>
        <a:graphic>
          <a:graphicData uri="http://schemas.openxmlformats.org/drawingml/2006/table">
            <a:tbl>
              <a:tblPr firstRow="1" firstCol="1" bandRow="1"/>
              <a:tblGrid>
                <a:gridCol w="1254842">
                  <a:extLst>
                    <a:ext uri="{9D8B030D-6E8A-4147-A177-3AD203B41FA5}">
                      <a16:colId xmlns:a16="http://schemas.microsoft.com/office/drawing/2014/main" val="1347716360"/>
                    </a:ext>
                  </a:extLst>
                </a:gridCol>
                <a:gridCol w="1118120">
                  <a:extLst>
                    <a:ext uri="{9D8B030D-6E8A-4147-A177-3AD203B41FA5}">
                      <a16:colId xmlns:a16="http://schemas.microsoft.com/office/drawing/2014/main" val="848724813"/>
                    </a:ext>
                  </a:extLst>
                </a:gridCol>
                <a:gridCol w="1202400">
                  <a:extLst>
                    <a:ext uri="{9D8B030D-6E8A-4147-A177-3AD203B41FA5}">
                      <a16:colId xmlns:a16="http://schemas.microsoft.com/office/drawing/2014/main" val="3585017434"/>
                    </a:ext>
                  </a:extLst>
                </a:gridCol>
                <a:gridCol w="4633550">
                  <a:extLst>
                    <a:ext uri="{9D8B030D-6E8A-4147-A177-3AD203B41FA5}">
                      <a16:colId xmlns:a16="http://schemas.microsoft.com/office/drawing/2014/main" val="1703197973"/>
                    </a:ext>
                  </a:extLst>
                </a:gridCol>
              </a:tblGrid>
              <a:tr h="2865313">
                <a:tc>
                  <a:txBody>
                    <a:bodyPr/>
                    <a:lstStyle/>
                    <a:p>
                      <a:pPr algn="just">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CARDENAS</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45527" marR="45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12/11/2019</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45527" marR="45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4</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45527" marR="455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CM/05/049.- Por conducto de la Dirección de Seguridad Pública Municipal y Seguridad Pública del Estado, se implementara el plan operativo “Veinte de Noviembre 2019”.</a:t>
                      </a:r>
                      <a:b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CM/05/050.- Por conducto de la Dirección de Seguridad Pública Municipal y Seguridad Pública del Estado, se presentaran en la próxima sesión de consejo los planes operativos “Hogar Seguro, Paisano, Cohetón, Guadalupano, Aguinaldo, Blanca Navidad, Fin de Año y Reyes”.</a:t>
                      </a:r>
                      <a:b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CM/52/051.-  El compromiso de las autoridades municipales para Difundir en sitios web y redes sociales de los Ayuntamientos la Campaña de Prevención en Materia de Secuestro y Extorsión que promueve el Centro Nacional de Prevención del Delito y Participación Ciudadana, cuyo objetivo es articular y coordinar los esfuerzos y acciones de los tres órdenes de gobiernos encaminados a combatir y prevenir estos ilícitos.</a:t>
                      </a:r>
                      <a:b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CM/05/052.- Por conducto de la Dirección de Seguridad Pública Municipal, Seguridad Pública del Estado y Policía Ministerial, implementaran un dispositivo de seguridad y vigilancia para prevenir el delito en las Fiestas Patronales de Cristo Rey a celebrarse en la cabecera municipal del 17 al 25 de noviembre y las Fiestas Ejidales de Cárdenas a celebrarse del 24 al 29 de noviembre.  </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45527" marR="455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41567438"/>
                  </a:ext>
                </a:extLst>
              </a:tr>
              <a:tr h="2546945">
                <a:tc>
                  <a:txBody>
                    <a:bodyPr/>
                    <a:lstStyle/>
                    <a:p>
                      <a:pPr algn="just">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CIUDAD MAIZ</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45527" marR="45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19/11/2019</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45527" marR="45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4</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45527" marR="455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CM/10/051.- Por conducto de la Dirección de Seguridad Pública Municipal y Seguridad Pública del Estado, se implementara el plan operativo “Veinte de Noviembre 2019”.</a:t>
                      </a:r>
                      <a:br>
                        <a:rPr lang="es-MX" sz="9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9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CM/10/052.- Por conducto de las autoridades municipales apoyaran la difusión de las campañas de prevención del delito del SECESP haciendo la entrega de entrega de 3000 trípticos y 300 carteles con los temas; prevención de conductas violentas, prevención de adicciones, prevención de embarazo en adolescentes, prevención de </a:t>
                      </a:r>
                      <a:r>
                        <a:rPr lang="es-MX" sz="9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Grooming</a:t>
                      </a:r>
                      <a:r>
                        <a:rPr lang="es-MX" sz="9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y </a:t>
                      </a:r>
                      <a:r>
                        <a:rPr lang="es-MX" sz="9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Sexting</a:t>
                      </a:r>
                      <a:r>
                        <a:rPr lang="es-MX" sz="9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Violencia de Genero y Cultura de la Denuncia</a:t>
                      </a:r>
                      <a:br>
                        <a:rPr lang="es-MX" sz="9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9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CM/10/053.- Por conducto de la Dirección de Seguridad Pública Municipal y Seguridad Pública del Estado, se presentaran en la próxima sesión de consejo los planes operativos “Hogar Seguro, Paisano, Cohetón, Guadalupano, Aguinaldo, Blanca Navidad, Fin de Año y Reyes”.</a:t>
                      </a:r>
                      <a:br>
                        <a:rPr lang="es-MX" sz="9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9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CM/10/054-  La Dirección de Seguridad Pública Municipal, Seguridad Pública del Estado y Policía Ministerial, implementaran un operativo de seguridad y vigilancia para prevenir el delito en la Feria Regional del municipio a celebrarse del 01 al 08 de diciembre.</a:t>
                      </a:r>
                      <a:endParaRPr lang="es-MX"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5527" marR="455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89499097"/>
                  </a:ext>
                </a:extLst>
              </a:tr>
            </a:tbl>
          </a:graphicData>
        </a:graphic>
      </p:graphicFrame>
    </p:spTree>
    <p:extLst>
      <p:ext uri="{BB962C8B-B14F-4D97-AF65-F5344CB8AC3E}">
        <p14:creationId xmlns:p14="http://schemas.microsoft.com/office/powerpoint/2010/main" val="23954404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3985680092"/>
              </p:ext>
            </p:extLst>
          </p:nvPr>
        </p:nvGraphicFramePr>
        <p:xfrm>
          <a:off x="683566" y="836712"/>
          <a:ext cx="8136905" cy="5618222"/>
        </p:xfrm>
        <a:graphic>
          <a:graphicData uri="http://schemas.openxmlformats.org/drawingml/2006/table">
            <a:tbl>
              <a:tblPr firstRow="1" firstCol="1" bandRow="1"/>
              <a:tblGrid>
                <a:gridCol w="1243835">
                  <a:extLst>
                    <a:ext uri="{9D8B030D-6E8A-4147-A177-3AD203B41FA5}">
                      <a16:colId xmlns:a16="http://schemas.microsoft.com/office/drawing/2014/main" val="1802825707"/>
                    </a:ext>
                  </a:extLst>
                </a:gridCol>
                <a:gridCol w="1108312">
                  <a:extLst>
                    <a:ext uri="{9D8B030D-6E8A-4147-A177-3AD203B41FA5}">
                      <a16:colId xmlns:a16="http://schemas.microsoft.com/office/drawing/2014/main" val="3527291383"/>
                    </a:ext>
                  </a:extLst>
                </a:gridCol>
                <a:gridCol w="1191853">
                  <a:extLst>
                    <a:ext uri="{9D8B030D-6E8A-4147-A177-3AD203B41FA5}">
                      <a16:colId xmlns:a16="http://schemas.microsoft.com/office/drawing/2014/main" val="2353152906"/>
                    </a:ext>
                  </a:extLst>
                </a:gridCol>
                <a:gridCol w="4592905">
                  <a:extLst>
                    <a:ext uri="{9D8B030D-6E8A-4147-A177-3AD203B41FA5}">
                      <a16:colId xmlns:a16="http://schemas.microsoft.com/office/drawing/2014/main" val="3681604768"/>
                    </a:ext>
                  </a:extLst>
                </a:gridCol>
              </a:tblGrid>
              <a:tr h="5618222">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GUADALCAZAR</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6906" marR="469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13/11/2019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6906" marR="469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6</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6906" marR="469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CM/17/045.- Las autoridades municipales en coordinación con Policía Federal, Seguridad Pública del Estado, Policía Municipal, Policía Ministerial y Fiscalía General del Estado, implementen un plan integral para prevenir y combatir la incidencia delictiva sobre la carretera federal 57, para lo cual conformaran un grupo de </a:t>
                      </a:r>
                      <a:r>
                        <a:rPr lang="es-MX" sz="10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whats</a:t>
                      </a: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para mejorar la coordinación interinstitucional, se aplicara el reglamento de tránsito en esta ruta principalmente a motociclistas, se contara con un médico para la certificación de detenidos, se verificaran ordenes de aprehensión que estén pendientes en la zona, se instalara un módulo mixto de despliegue táctico en el km 100 de esta carretera, se promoverán teléfonos de emergencia y denuncia ciudadana y se solicitara más presencia de seguridad pública del estado en este municipio.    </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CM/17/046-Se vota y se aprueba por unanimidad que por conducto de la Dirección de Seguridad Pública Municipal y Seguridad Pública del Estado, se implementara el plan operativo “Veinte de Noviembre 2019”.</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CM/17/047.- Por conducto de la Dirección de Seguridad Pública Municipal y Seguridad Pública del Estado, se presentaran en la próxima sesión de consejo los planes operativos “Hogar Seguro, Paisano, Cohetón, Guadalupano, Aguinaldo, Blanca Navidad, Fin de Año y Reyes”.</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CM/17/048.- El compromiso de las autoridades municipales para Difundir en sitios web y redes sociales de los Ayuntamientos la Campaña de Prevención en Materia de Secuestro y Extorsión que promueve el Centro Nacional de Prevención del Delito y Participación Ciudadana, cuyo objetivo es articular y coordinar los esfuerzos y acciones de los tres órdenes de gobiernos encaminados a combatir y prevenir estos ilícitos.</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CM/17/049.- El compromiso de la Dirección de Seguridad Pública Municipal, Seguridad Pública del Estado y Policía Ministerial, presentaran en la próxima </a:t>
                      </a:r>
                      <a:r>
                        <a:rPr lang="es-MX" sz="10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sesuin</a:t>
                      </a: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de consejo el plan operativo de seguridad y vigilancia para prevenir el delito en la Feria de la Navidad a celebrarse en la Cabecera Municipal del 22 al 25 de diciembre.</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CM/17/050.- El compromiso de la Dirección de Seguridad Pública Municipal, Seguridad Pública del Estado y Policía Ministerial, implementaran un operativo de seguridad y vigilancia para prevenir el delito en el Aniversario del Ejido Buena Vista a celebrarse el 09 de diciembre.</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6906" marR="469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49294821"/>
                  </a:ext>
                </a:extLst>
              </a:tr>
            </a:tbl>
          </a:graphicData>
        </a:graphic>
      </p:graphicFrame>
    </p:spTree>
    <p:extLst>
      <p:ext uri="{BB962C8B-B14F-4D97-AF65-F5344CB8AC3E}">
        <p14:creationId xmlns:p14="http://schemas.microsoft.com/office/powerpoint/2010/main" val="374993317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1515345203"/>
              </p:ext>
            </p:extLst>
          </p:nvPr>
        </p:nvGraphicFramePr>
        <p:xfrm>
          <a:off x="827584" y="2060848"/>
          <a:ext cx="7886699" cy="3266059"/>
        </p:xfrm>
        <a:graphic>
          <a:graphicData uri="http://schemas.openxmlformats.org/drawingml/2006/table">
            <a:tbl>
              <a:tblPr firstRow="1" firstCol="1" bandRow="1"/>
              <a:tblGrid>
                <a:gridCol w="1205587">
                  <a:extLst>
                    <a:ext uri="{9D8B030D-6E8A-4147-A177-3AD203B41FA5}">
                      <a16:colId xmlns:a16="http://schemas.microsoft.com/office/drawing/2014/main" val="3370612851"/>
                    </a:ext>
                  </a:extLst>
                </a:gridCol>
                <a:gridCol w="1074232">
                  <a:extLst>
                    <a:ext uri="{9D8B030D-6E8A-4147-A177-3AD203B41FA5}">
                      <a16:colId xmlns:a16="http://schemas.microsoft.com/office/drawing/2014/main" val="3821426750"/>
                    </a:ext>
                  </a:extLst>
                </a:gridCol>
                <a:gridCol w="1155204">
                  <a:extLst>
                    <a:ext uri="{9D8B030D-6E8A-4147-A177-3AD203B41FA5}">
                      <a16:colId xmlns:a16="http://schemas.microsoft.com/office/drawing/2014/main" val="1794697415"/>
                    </a:ext>
                  </a:extLst>
                </a:gridCol>
                <a:gridCol w="4451676">
                  <a:extLst>
                    <a:ext uri="{9D8B030D-6E8A-4147-A177-3AD203B41FA5}">
                      <a16:colId xmlns:a16="http://schemas.microsoft.com/office/drawing/2014/main" val="3728101442"/>
                    </a:ext>
                  </a:extLst>
                </a:gridCol>
              </a:tblGrid>
              <a:tr h="2913562">
                <a:tc>
                  <a:txBody>
                    <a:bodyPr/>
                    <a:lstStyle/>
                    <a:p>
                      <a:pPr algn="just">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RIOVERDE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21/11/2019</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4</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CM/24/047.- Por conducto de las autoridades municipales apoyaran la difusión de las campañas de prevención del delito del SECESP haciendo la entrega de entrega de 3000 trípticos y 300 carteles con los temas; prevención de conductas violentas, prevención de adicciones, prevención de embarazo en adolescentes, prevención de </a:t>
                      </a:r>
                      <a:r>
                        <a:rPr lang="es-MX" sz="11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Grooming</a:t>
                      </a: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y </a:t>
                      </a:r>
                      <a:r>
                        <a:rPr lang="es-MX" sz="11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Sexting</a:t>
                      </a: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Violencia de Genero y Cultura de la Denuncia</a:t>
                      </a:r>
                      <a:b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CM/24/048.- Por conducto de la Dirección de Seguridad Pública Municipal y Seguridad Pública del Estado, se presentaran en la próxima sesión de consejo los planes operativos “Hogar Seguro, Paisano, Cohetón, Guadalupano, Aguinaldo, Blanca Navidad, Fin de Año y Reyes”.</a:t>
                      </a:r>
                      <a:b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CM/24/049.- Por conducto de las autoridades municipales implementaran una campaña para prevenir las extorsiones telefónicas en época decembrina y de fin de año.</a:t>
                      </a:r>
                      <a:b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CM/24/050.- Los integrantes del Comité de Consulta y Participación Ciudadana realizarán una visita para conocer el funcionamiento de C4 de seguridad pública del estado y C3 de seguridad pública municipal, con el fin de sumar esfuerzos en materia de seguridad pública en el municipio.</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65833880"/>
                  </a:ext>
                </a:extLst>
              </a:tr>
            </a:tbl>
          </a:graphicData>
        </a:graphic>
      </p:graphicFrame>
    </p:spTree>
    <p:extLst>
      <p:ext uri="{BB962C8B-B14F-4D97-AF65-F5344CB8AC3E}">
        <p14:creationId xmlns:p14="http://schemas.microsoft.com/office/powerpoint/2010/main" val="235697477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713346755"/>
              </p:ext>
            </p:extLst>
          </p:nvPr>
        </p:nvGraphicFramePr>
        <p:xfrm>
          <a:off x="755575" y="1268760"/>
          <a:ext cx="7585578" cy="5001133"/>
        </p:xfrm>
        <a:graphic>
          <a:graphicData uri="http://schemas.openxmlformats.org/drawingml/2006/table">
            <a:tbl>
              <a:tblPr firstRow="1" firstCol="1" bandRow="1"/>
              <a:tblGrid>
                <a:gridCol w="1159557">
                  <a:extLst>
                    <a:ext uri="{9D8B030D-6E8A-4147-A177-3AD203B41FA5}">
                      <a16:colId xmlns:a16="http://schemas.microsoft.com/office/drawing/2014/main" val="2369284910"/>
                    </a:ext>
                  </a:extLst>
                </a:gridCol>
                <a:gridCol w="1033217">
                  <a:extLst>
                    <a:ext uri="{9D8B030D-6E8A-4147-A177-3AD203B41FA5}">
                      <a16:colId xmlns:a16="http://schemas.microsoft.com/office/drawing/2014/main" val="2808763920"/>
                    </a:ext>
                  </a:extLst>
                </a:gridCol>
                <a:gridCol w="1111098">
                  <a:extLst>
                    <a:ext uri="{9D8B030D-6E8A-4147-A177-3AD203B41FA5}">
                      <a16:colId xmlns:a16="http://schemas.microsoft.com/office/drawing/2014/main" val="2541885394"/>
                    </a:ext>
                  </a:extLst>
                </a:gridCol>
                <a:gridCol w="4281706">
                  <a:extLst>
                    <a:ext uri="{9D8B030D-6E8A-4147-A177-3AD203B41FA5}">
                      <a16:colId xmlns:a16="http://schemas.microsoft.com/office/drawing/2014/main" val="3723866563"/>
                    </a:ext>
                  </a:extLst>
                </a:gridCol>
              </a:tblGrid>
              <a:tr h="4923284">
                <a:tc>
                  <a:txBody>
                    <a:bodyPr/>
                    <a:lstStyle/>
                    <a:p>
                      <a:pPr algn="just">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VILLA HIDALGO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26/11/2019</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5</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CM/51/045.- Por conducto de la Dirección de Seguridad Pública Municipal y Seguridad Pública del Estado, se presentaran en la próxima sesión de consejo los planes operativos “Hogar Seguro, Paisano, Cohetón, Guadalupano, Aguinaldo, Blanca Navidad, Fin de Año y Reyes”.</a:t>
                      </a:r>
                      <a:b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CM/51/046.- Por conducto de las autoridades municipales se comprometen apoyar la difusión de las campañas de prevención del delito del SECESP haciendo la entrega de entrega de 3,000 trípticos y 300 carteles con los temas; prevención de conductas violentas, prevención de adicciones, prevención de embarazo en adolescentes, prevención de </a:t>
                      </a:r>
                      <a:r>
                        <a:rPr lang="es-MX" sz="11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Grooming</a:t>
                      </a: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y </a:t>
                      </a:r>
                      <a:r>
                        <a:rPr lang="es-MX" sz="11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Sexting</a:t>
                      </a: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Violencia de Genero y Cultura de la Denuncia</a:t>
                      </a:r>
                      <a:b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CM/51/047.- Las autoridades municipales apoyaran la Difusión en sitios web y redes sociales de los Ayuntamientos la Campaña de Prevención en Materia de Secuestro y Extorsión que promueve el Centro Nacional de Prevención del Delito y Participación Ciudadana, cuyo objetivo es articular y coordinar los esfuerzos y acciones de los tres órdenes de gobiernos encaminados a combatir y prevenir estos ilícitos.</a:t>
                      </a:r>
                      <a:b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CM/51/048.- La Dirección de Seguridad Pública Municipal, Seguridad Pública del Estado y Policía Ministerial, implementaran un dispositivo de seguridad y vigilancia para prevenir y combatir el robo y asalto a camiones repartidores de mercancía en la zona norte del municipio donde se ubica la Comunidad del Peyote.</a:t>
                      </a:r>
                      <a:b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CM/51/049.- La Dirección de Seguridad Pública Municipal, Seguridad Pública del Estado y Policía Ministerial, implementaran un dispositivo de seguridad y vigilancia con motivo de las Fiestas Patronales de la comunidad de </a:t>
                      </a:r>
                      <a:r>
                        <a:rPr lang="es-MX" sz="11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Peotillos</a:t>
                      </a: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 celebrarse el 12 de diciembre del presente año. </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02903062"/>
                  </a:ext>
                </a:extLst>
              </a:tr>
            </a:tbl>
          </a:graphicData>
        </a:graphic>
      </p:graphicFrame>
    </p:spTree>
    <p:extLst>
      <p:ext uri="{BB962C8B-B14F-4D97-AF65-F5344CB8AC3E}">
        <p14:creationId xmlns:p14="http://schemas.microsoft.com/office/powerpoint/2010/main" val="205998942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p:cNvGraphicFramePr>
            <a:graphicFrameLocks noGrp="1"/>
          </p:cNvGraphicFramePr>
          <p:nvPr>
            <p:extLst>
              <p:ext uri="{D42A27DB-BD31-4B8C-83A1-F6EECF244321}">
                <p14:modId xmlns:p14="http://schemas.microsoft.com/office/powerpoint/2010/main" val="88776901"/>
              </p:ext>
            </p:extLst>
          </p:nvPr>
        </p:nvGraphicFramePr>
        <p:xfrm>
          <a:off x="827584" y="2132856"/>
          <a:ext cx="7886700" cy="2109343"/>
        </p:xfrm>
        <a:graphic>
          <a:graphicData uri="http://schemas.openxmlformats.org/drawingml/2006/table">
            <a:tbl>
              <a:tblPr firstRow="1" firstCol="1" bandRow="1"/>
              <a:tblGrid>
                <a:gridCol w="1205587">
                  <a:extLst>
                    <a:ext uri="{9D8B030D-6E8A-4147-A177-3AD203B41FA5}">
                      <a16:colId xmlns:a16="http://schemas.microsoft.com/office/drawing/2014/main" val="750290150"/>
                    </a:ext>
                  </a:extLst>
                </a:gridCol>
                <a:gridCol w="1074232">
                  <a:extLst>
                    <a:ext uri="{9D8B030D-6E8A-4147-A177-3AD203B41FA5}">
                      <a16:colId xmlns:a16="http://schemas.microsoft.com/office/drawing/2014/main" val="1492760608"/>
                    </a:ext>
                  </a:extLst>
                </a:gridCol>
                <a:gridCol w="1155205">
                  <a:extLst>
                    <a:ext uri="{9D8B030D-6E8A-4147-A177-3AD203B41FA5}">
                      <a16:colId xmlns:a16="http://schemas.microsoft.com/office/drawing/2014/main" val="698476112"/>
                    </a:ext>
                  </a:extLst>
                </a:gridCol>
                <a:gridCol w="4451676">
                  <a:extLst>
                    <a:ext uri="{9D8B030D-6E8A-4147-A177-3AD203B41FA5}">
                      <a16:colId xmlns:a16="http://schemas.microsoft.com/office/drawing/2014/main" val="659180980"/>
                    </a:ext>
                  </a:extLst>
                </a:gridCol>
              </a:tblGrid>
              <a:tr h="2003074">
                <a:tc>
                  <a:txBody>
                    <a:bodyPr/>
                    <a:lstStyle/>
                    <a:p>
                      <a:pPr algn="just">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VILLA JUAREZ</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08/11/2019</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CM/52/046.- Por conducto de la Dirección de Seguridad Pública Municipal y Seguridad Pública del Estado, se implementara el plan operativo “Veinte de Noviembre 2019”.</a:t>
                      </a:r>
                      <a:b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CM/52/047.-  La Dirección de Seguridad Pública Municipal, Seguridad Pública del Estado y Policía Ministerial, implementaran un operativo de seguridad y vigilancia para prevenir el delito en la Feria Regional y Fiesta Patronal del Municipio a celebrarse del 12 al 17 de noviembre.</a:t>
                      </a:r>
                      <a:b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CM/52/048.- Por conducto de la Dirección de Seguridad Pública Municipal y Seguridad Pública del Estado, se presentaran en la próxima sesión de consejo los planes operativos “Hogar Seguro, Paisano, Cohetón, Guadalupano, Aguinaldo, Blanca Navidad, Fin de Año y Reyes”.</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51554162"/>
                  </a:ext>
                </a:extLst>
              </a:tr>
            </a:tbl>
          </a:graphicData>
        </a:graphic>
      </p:graphicFrame>
    </p:spTree>
    <p:extLst>
      <p:ext uri="{BB962C8B-B14F-4D97-AF65-F5344CB8AC3E}">
        <p14:creationId xmlns:p14="http://schemas.microsoft.com/office/powerpoint/2010/main" val="3992138099"/>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579</TotalTime>
  <Words>3400</Words>
  <Application>Microsoft Office PowerPoint</Application>
  <PresentationFormat>Presentación en pantalla (4:3)</PresentationFormat>
  <Paragraphs>202</Paragraphs>
  <Slides>21</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21</vt:i4>
      </vt:variant>
    </vt:vector>
  </HeadingPairs>
  <TitlesOfParts>
    <vt:vector size="25" baseType="lpstr">
      <vt:lpstr>Arial</vt:lpstr>
      <vt:lpstr>Calibri</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Angelica Armadillo</dc:creator>
  <cp:lastModifiedBy>Windows User</cp:lastModifiedBy>
  <cp:revision>79</cp:revision>
  <dcterms:created xsi:type="dcterms:W3CDTF">2018-10-26T21:26:18Z</dcterms:created>
  <dcterms:modified xsi:type="dcterms:W3CDTF">2019-12-03T19:07:45Z</dcterms:modified>
</cp:coreProperties>
</file>