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409" r:id="rId2"/>
    <p:sldId id="440" r:id="rId3"/>
    <p:sldId id="410" r:id="rId4"/>
    <p:sldId id="421" r:id="rId5"/>
    <p:sldId id="422" r:id="rId6"/>
    <p:sldId id="423" r:id="rId7"/>
    <p:sldId id="424" r:id="rId8"/>
    <p:sldId id="425" r:id="rId9"/>
    <p:sldId id="426" r:id="rId10"/>
    <p:sldId id="427" r:id="rId11"/>
    <p:sldId id="428" r:id="rId12"/>
    <p:sldId id="429" r:id="rId13"/>
    <p:sldId id="430" r:id="rId14"/>
    <p:sldId id="431" r:id="rId15"/>
    <p:sldId id="432" r:id="rId16"/>
    <p:sldId id="433" r:id="rId17"/>
    <p:sldId id="434" r:id="rId18"/>
    <p:sldId id="435" r:id="rId19"/>
    <p:sldId id="436" r:id="rId20"/>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3" autoAdjust="0"/>
    <p:restoredTop sz="94660"/>
  </p:normalViewPr>
  <p:slideViewPr>
    <p:cSldViewPr>
      <p:cViewPr varScale="1">
        <p:scale>
          <a:sx n="92" d="100"/>
          <a:sy n="92" d="100"/>
        </p:scale>
        <p:origin x="1230" y="90"/>
      </p:cViewPr>
      <p:guideLst>
        <p:guide orient="horz" pos="2880"/>
        <p:guide pos="2160"/>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559739-29CE-4B55-960B-69DC385DA664}" type="datetimeFigureOut">
              <a:rPr lang="es-MX" smtClean="0"/>
              <a:t>03/03/2020</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C515F6-BF71-4D9F-9455-B9531D04099F}" type="slidenum">
              <a:rPr lang="es-MX" smtClean="0"/>
              <a:t>‹Nº›</a:t>
            </a:fld>
            <a:endParaRPr lang="es-MX"/>
          </a:p>
        </p:txBody>
      </p:sp>
    </p:spTree>
    <p:extLst>
      <p:ext uri="{BB962C8B-B14F-4D97-AF65-F5344CB8AC3E}">
        <p14:creationId xmlns:p14="http://schemas.microsoft.com/office/powerpoint/2010/main" val="1665888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457200" y="6356351"/>
            <a:ext cx="2133600" cy="365125"/>
          </a:xfrm>
          <a:prstGeom prst="rect">
            <a:avLst/>
          </a:prstGeom>
        </p:spPr>
        <p:txBody>
          <a:bodyPr/>
          <a:lstStyle/>
          <a:p>
            <a:fld id="{DBB5AEE6-4026-4ECB-A824-DA533AA42C06}" type="datetimeFigureOut">
              <a:rPr lang="es-MX" smtClean="0"/>
              <a:pPr/>
              <a:t>03/03/2020</a:t>
            </a:fld>
            <a:endParaRPr lang="es-MX"/>
          </a:p>
        </p:txBody>
      </p:sp>
      <p:sp>
        <p:nvSpPr>
          <p:cNvPr id="5" name="4 Marcador de pie de página"/>
          <p:cNvSpPr>
            <a:spLocks noGrp="1"/>
          </p:cNvSpPr>
          <p:nvPr>
            <p:ph type="ftr" sz="quarter" idx="11"/>
          </p:nvPr>
        </p:nvSpPr>
        <p:spPr>
          <a:xfrm>
            <a:off x="3124200" y="6356351"/>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1"/>
            <a:ext cx="2133600" cy="365125"/>
          </a:xfrm>
          <a:prstGeom prst="rect">
            <a:avLst/>
          </a:prstGeom>
        </p:spPr>
        <p:txBody>
          <a:bodyPr/>
          <a:lstStyle/>
          <a:p>
            <a:fld id="{C43D4DDE-D639-4598-9608-E1960C94A28B}" type="slidenum">
              <a:rPr lang="es-MX" smtClean="0"/>
              <a:pPr/>
              <a:t>‹Nº›</a:t>
            </a:fld>
            <a:endParaRPr lang="es-MX"/>
          </a:p>
        </p:txBody>
      </p:sp>
    </p:spTree>
    <p:extLst>
      <p:ext uri="{BB962C8B-B14F-4D97-AF65-F5344CB8AC3E}">
        <p14:creationId xmlns:p14="http://schemas.microsoft.com/office/powerpoint/2010/main" val="1602195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52" y="-15863"/>
            <a:ext cx="9137648" cy="798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353" y="6393396"/>
            <a:ext cx="9137652" cy="46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0530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87905007"/>
              </p:ext>
            </p:extLst>
          </p:nvPr>
        </p:nvGraphicFramePr>
        <p:xfrm>
          <a:off x="683568" y="1484784"/>
          <a:ext cx="7886700" cy="3641954"/>
        </p:xfrm>
        <a:graphic>
          <a:graphicData uri="http://schemas.openxmlformats.org/drawingml/2006/table">
            <a:tbl>
              <a:tblPr firstRow="1" firstCol="1" bandRow="1"/>
              <a:tblGrid>
                <a:gridCol w="1205587"/>
                <a:gridCol w="1074232"/>
                <a:gridCol w="1155205"/>
                <a:gridCol w="4451676"/>
              </a:tblGrid>
              <a:tr h="182098">
                <a:tc gridSpan="4">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FEBRERO  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s-MX"/>
                    </a:p>
                  </a:txBody>
                  <a:tcPr/>
                </a:tc>
                <a:tc hMerge="1">
                  <a:txBody>
                    <a:bodyPr/>
                    <a:lstStyle/>
                    <a:p>
                      <a:endParaRPr lang="es-MX"/>
                    </a:p>
                  </a:txBody>
                  <a:tcPr/>
                </a:tc>
                <a:tc hMerge="1">
                  <a:txBody>
                    <a:bodyPr/>
                    <a:lstStyle/>
                    <a:p>
                      <a:endParaRPr lang="es-MX"/>
                    </a:p>
                  </a:txBody>
                  <a:tcPr/>
                </a:tc>
              </a:tr>
              <a:tr h="182098">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Municipio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Fecha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No. De Acuerdo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Acuerdos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910488">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AHUALULCO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10/02/2020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CM/01/50.- El compromiso de Seguridad Pública Municipal y Seguridad Pública del Estado de presentar en la próxima sesión el Plan Operativo "semana santa 2020".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CM/01/50.- El compromiso de las corporaciones de realizar recorridos de seguridad a las Instituciones Educativas en el Periodo de Semana Santa.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468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CERRO DE SAN PEDRO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25/02/2020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CM/09/37.-  El compromiso de Seguridad Pública Municipal y Seguridad Pública del Estado de presentar en la próxima sesión el Plan Operativo "semana santa 2020".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CM/09/38.- El compromiso de las corporaciones de realizar recorridos de seguridad a las Instituciones Educativas en el Periodo Vacacional de Semana Santa. CM/09/39.- El compromiso de las corporaciones de realizar operativo de seguridad en el décimo noveno festival cultural el día 8 de marzo 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258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MOCTEZUMA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12/02/2020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CM/22/35.-  El compromiso de Seguridad Pública Municipal y Seguridad Pública del Estado de presentar en la próxima sesión el Plan Operativo "semana santa 2020".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CM/22/36.-  El compromiso de las corporaciones de realizar recorridos de seguridad a las Instituciones Educativas en el Periodo Vacacional de Semana Santa.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614734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899592" y="1484784"/>
          <a:ext cx="7538307" cy="4381500"/>
        </p:xfrm>
        <a:graphic>
          <a:graphicData uri="http://schemas.openxmlformats.org/drawingml/2006/table">
            <a:tbl>
              <a:tblPr firstRow="1" firstCol="1" bandRow="1"/>
              <a:tblGrid>
                <a:gridCol w="1152331"/>
                <a:gridCol w="1026778"/>
                <a:gridCol w="1104174"/>
                <a:gridCol w="4255024"/>
              </a:tblGrid>
              <a:tr h="1914589">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SALINAS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14/02/2020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 CM/25/42.-  El compromiso de Seguridad Pública Municipal y Seguridad Pública del Estado de presentar en la próxima sesión el Plan Operativo "semana santa 2020".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CM/25/43.-  El compromiso de las corporaciones de realizar recorridos de seguridad a las Instituciones Educativas en el Periodo Vacacional de Semana Santa.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CM/25/44.- El compromiso de las corporaciones de implementar el Plan Operativo de la feria Regional de Salinas 2020del 28 de febrero al 8 de marzo.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CM/25/45.- El compromiso de las corporaciones de instalar filtro de revisión en las tres entradas y salidas del municipio conforme al Plan Operativo de la Feria Regional.</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6749">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SANTA MARIA DEL RIO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21/02/2020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5</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CM/32/51.-   El compromiso de Seguridad Pública Municipal y Seguridad Pública del Estado de presentar en la próxima sesión el Plan Operativo "semana santa 2020".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CM/32/52.- El compromiso de las corporaciones de realizar recorridos de seguridad a las Instituciones Educativas en el Periodo Vacacional de Semana Santa.</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CM/32/53.- El compromiso de las corporaciones de realizar operativo para el día del juego de Beisbol el día 22 de marzo en el estadio Manuel Labastida.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CM/32/54.-   El compromiso de Seguridad Pública Municipal y Seguridad Pública del Estado, Guardia Nacional Comercio y alcoholes de realizar operativos en la comunidad Presa de Dolores por la venta de bebidas alcohólicas fuera de horario.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CM/32/55.- El compromiso de las corporaciones de realizar recorridos de seguridad y vigilancia en la colonia Acequias y callejones por reporte de robo.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235134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3453628704"/>
              </p:ext>
            </p:extLst>
          </p:nvPr>
        </p:nvGraphicFramePr>
        <p:xfrm>
          <a:off x="755576" y="1484784"/>
          <a:ext cx="7886699" cy="3824051"/>
        </p:xfrm>
        <a:graphic>
          <a:graphicData uri="http://schemas.openxmlformats.org/drawingml/2006/table">
            <a:tbl>
              <a:tblPr firstRow="1" firstCol="1" bandRow="1"/>
              <a:tblGrid>
                <a:gridCol w="1205587"/>
                <a:gridCol w="1074232"/>
                <a:gridCol w="1155204"/>
                <a:gridCol w="4451676"/>
              </a:tblGrid>
              <a:tr h="1456781">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TIERRA NUEVA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24/02/2020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CM/43/48.- El compromiso del Síndico Municipal de hacer citatorio al C. Humberto Díaz Baena.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CM/43/49.-  El compromiso de Seguridad Pública Municipal y Seguridad Pública del Estado de presentar en la próxima sesión el Plan Operativo "semana santa 2020".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CM/43/50.- El compromiso de las corporaciones de realizar recorridos de seguridad a las Instituciones Educativas en el Periodo Vacacional de Semana Santa.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258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DE ARISTA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06/02/2020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CM/56/45.- El compromiso de Seguridad Pública Municipal y Seguridad Pública del Estado de presentar en la próxima sesión el Plan Operativo "semana santa 2020".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CM/56/46.- El compromiso de las corporaciones de realizar recorridos de seguridad a las Instituciones Educativas en el Periodo Vacacional de Semana Santa.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468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AQUISMON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23/01/2020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CMSP/03/38: El compromiso de las corporaciones policiales de realizar y presentar el plan de operaciones a implementarse durante la temporada vacacional de semana santa.</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CMSP/03/39: El compromiso del H. Ayuntamiento, de realizar capacitación de los Jueces Auxiliares del municipio, la cual se llevará a cabo por el Delegado Regional y el Agente del Ministerio Público en la fecha y hora que se les convoque.</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74413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71709888"/>
              </p:ext>
            </p:extLst>
          </p:nvPr>
        </p:nvGraphicFramePr>
        <p:xfrm>
          <a:off x="755576" y="1700808"/>
          <a:ext cx="7886699" cy="4006148"/>
        </p:xfrm>
        <a:graphic>
          <a:graphicData uri="http://schemas.openxmlformats.org/drawingml/2006/table">
            <a:tbl>
              <a:tblPr firstRow="1" firstCol="1" bandRow="1"/>
              <a:tblGrid>
                <a:gridCol w="1205587"/>
                <a:gridCol w="1074232"/>
                <a:gridCol w="1155204"/>
                <a:gridCol w="4451676"/>
              </a:tblGrid>
              <a:tr h="200307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AXTLA DE TERRAZAS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14/02/2020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CM/53/44 la Dirección de Seguridad Pública Municipal elaborar y presentara el Plan operativo Semana Santa 2020.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CM/53/45 el compromiso de la Autoridad Municipal de solicitar al Supremo Tribunal de Justicia, así como a la Fiscalía General del Estado, imparta capacitación a los Jueces Auxiliares recién electos en el Municipio, en relación a la Ley de Justicia Indígena.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CM/53/46 el compromiso de la Dirección de Seguridad Pública Municipal en coordinación con Seguridad Pública del Estado y la Policía Investigadora de realizar filtros de revisión a motociclistas, para verificar el status de la Motocicleta, esto derivado de robos que han incrementado a este tipo de vehículo.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258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COXCATLAN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04/02/2020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CMSP/14/27: El compromiso de la Presidenta Municipal, a través del Secretario Ejecutivo de invitar a la siguiente Sesión de este Consejo al Presidente de la Asociación Ganadera.</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CMSP/14/28: El compromiso del Director de Seguridad Púbica Municipal, de presentar en la siguiente Sesión el Proyecto de Inversión en materia de Seguridad Pública.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0488">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EBANO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07/02/2020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CM/16/33: el compromiso de la Dirección de Seguridad Pública Municipal de elaborar y presentar  el Plan operativo Semana Santa 2020. CM/16/34: el compromiso de la Autoridad Municipal de solicitar al Supremo Tribunal de Justicia, imparta capacitación a los Jueces Auxiliares recién electos en el Municipio, en relación a la Ley de Justicia Indígena.</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899341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7355421"/>
              </p:ext>
            </p:extLst>
          </p:nvPr>
        </p:nvGraphicFramePr>
        <p:xfrm>
          <a:off x="1331640" y="1052736"/>
          <a:ext cx="6498540" cy="5047488"/>
        </p:xfrm>
        <a:graphic>
          <a:graphicData uri="http://schemas.openxmlformats.org/drawingml/2006/table">
            <a:tbl>
              <a:tblPr firstRow="1" firstCol="1" bandRow="1"/>
              <a:tblGrid>
                <a:gridCol w="993388"/>
                <a:gridCol w="885154"/>
                <a:gridCol w="951874"/>
                <a:gridCol w="3668124"/>
              </a:tblGrid>
              <a:tr h="1350415">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EL NARANJO</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25/02/2020</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CMSP/58/38: El compromiso de las corporaciones policiales de implementar de manera coordinada el plan de operaciones FERENA (Feria del Municipio), la cual se llevará a cabo durante los días del 28 de Febrero al 8 de Marzo del presente año.</a:t>
                      </a:r>
                      <a:b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CMSP/58/39: El compromiso de las corporaciones policiales de presentar el plan de operaciones de Semana Santa en la siguiente sesión, para su análisis.</a:t>
                      </a:r>
                      <a:b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CMSP/58/40: El compromiso de realizar reunión de trabajo con los propietarios y con los prestadores de servicios de los parajes turísticos, para trabajar coordinadamente durante la temporada Semana Santa.</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0415">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HUEHUETLAN </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11/02/2020</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CM/18/33: el compromiso de la Dirección de Seguridad Pública Municipal de elaborar y presentar  el Plan operativo Semana Santa 2020. CM/18/34: el compromiso de la Autoridad Municipal de solicitar al Supremo Tribunal de Justicia, así como a la Fiscalía General del Estado, imparta capacitación a los Jueces Auxiliares recién electos en el Municipio, en relación a la Ley de Justicia Indígena. CM/18/35: el compromiso de la Dirección de Alcoholes del Municipio en coordinación con  la Dirección de Seguridad Pública Municipal de realizar inspecciones a los negocios con venta de bebidas alcohólicas, verificando los refrendos de sus permisos, así como para que respeten el horario de cierre.</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0507">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MATLAPA</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27/02/2020</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CM/57/38: el compromiso de las corporaciones policiales de presentar el plan de operaciones de Semana Santa 2020. </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CM/57/39: el compromiso de la Autoridad Municipal de dar continuidad a la Certificación Única Policial de 3 policías Preventivos, teniendo concluido el proceso de formación Inicial, Competencias Básicas y Evaluación de desempeño, de los elementos, como limite el mes de Marzo. </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CM/57/40: el compromiso de la Autoridad Municipal de dar seguimiento para la obtención de la Certificación Única Policial, a 5 Policías Preventivos, que aprobaron exámenes de Control de Confianza. </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9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CM/57/41: el compromiso de la Autoridad Municipal de darle seguimiento en la Academia de Policía a los Policías Preventivos para la obtención de CUP.</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376" marR="533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971236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1969233747"/>
              </p:ext>
            </p:extLst>
          </p:nvPr>
        </p:nvGraphicFramePr>
        <p:xfrm>
          <a:off x="755576" y="1916832"/>
          <a:ext cx="7886699" cy="3459856"/>
        </p:xfrm>
        <a:graphic>
          <a:graphicData uri="http://schemas.openxmlformats.org/drawingml/2006/table">
            <a:tbl>
              <a:tblPr firstRow="1" firstCol="1" bandRow="1"/>
              <a:tblGrid>
                <a:gridCol w="1205587"/>
                <a:gridCol w="1074232"/>
                <a:gridCol w="1155204"/>
                <a:gridCol w="4451676"/>
              </a:tblGrid>
              <a:tr h="109258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 ANTONIO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12/02/2020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CM/38/38: El compromiso de las corporaciones policiales de realizar y presentar el plan de operaciones a implementarse durante la temporada vacacional de semana santa. </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CM/38/39: El compromiso del Inspector de Alcoholes, de implementar operativos anti alcohol en la cabecera municipal y en las comunidades de Tocoy y Lejem, con la finalidad de hacer cumplir la ley.</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468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 MARTIN CHALCHICUAUTLA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26/02/2020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CM/29/29: Las corporaciones policiales presentaran el plan de operaciones de Semana Santa 2020.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CM/29/30: por conducto de la Dirección de alcoholes del Municipio en coordinación con Seguridad Pública Municipal y Seguridad Pública del Estado, policía Investigadora implementaran inspecciones a negocios con venta de bebidas alcohólicas con la finalidad de verificar sus permisos estén al corriente, así como el horario de cierre.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258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TAMASOPO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10/02/2020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CMSP/36/47: El compromiso de las corporaciones policiales de realizar y presentar el plan de operaciones a implementarse durante la temporada vacacional de semana santa.</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CMSP/36/48: El compromiso de las corporaciones policiales de realizar el plan de operaciones FERETAM (Feria del Municipio), la cual se llevará a cabo durante los días del 09 al 15 de Marzo del presente año.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792325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nvGraphicFramePr>
        <p:xfrm>
          <a:off x="628650" y="2271366"/>
          <a:ext cx="7886699" cy="3459855"/>
        </p:xfrm>
        <a:graphic>
          <a:graphicData uri="http://schemas.openxmlformats.org/drawingml/2006/table">
            <a:tbl>
              <a:tblPr firstRow="1" firstCol="1" bandRow="1"/>
              <a:tblGrid>
                <a:gridCol w="1205587"/>
                <a:gridCol w="1074232"/>
                <a:gridCol w="1155204"/>
                <a:gridCol w="4451676"/>
              </a:tblGrid>
              <a:tr h="3459855">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TAMAZUNCHALE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28/02/2020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5</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CM/37/28: El compromiso de las corporaciones policiales de presentar el plan de operaciones de Semana Santa en la siguiente sesión, para su análisis.</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CM/17/29: El compromiso del H. Ayuntamiento, de darle continuidad a la Certificación Única Policial, mediante la responsabilidad de en un término no mayor a 10 días remita toda la plantilla de la Dirección de Seguridad Pública Municipal.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CM/17/30: El compromiso del H. Ayuntamiento, de darle continuidad a la Certificación Única Policial, mediante la responsabilidad de tener concluido el proceso de formación Inicial, Competencias Básicas y Evaluación de desempeño, de los elementos preventivos municipales a certificar.</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CM/17/31: El compromiso del H. Ayuntamiento, de darle continuidad a la Certificación Única Policial, mediante la responsabilidad de acudir a las instalaciones del C-3, para realizar coordinadamente el “Perfil del Puesto” a evaluar a los Policías Preventivos Municipales, en un término no mayor de 10 días.</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CM/17/32: El compromiso del H. Ayuntamiento, de darle continuidad a la Certificación Única Policial, mediante la responsabilidad de haber certificado a mínimo 15 elementos preventivos municipales a finales del mes de marzo del presente año.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228098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559667298"/>
              </p:ext>
            </p:extLst>
          </p:nvPr>
        </p:nvGraphicFramePr>
        <p:xfrm>
          <a:off x="827584" y="1844824"/>
          <a:ext cx="7886699" cy="3459855"/>
        </p:xfrm>
        <a:graphic>
          <a:graphicData uri="http://schemas.openxmlformats.org/drawingml/2006/table">
            <a:tbl>
              <a:tblPr firstRow="1" firstCol="1" bandRow="1"/>
              <a:tblGrid>
                <a:gridCol w="1205587"/>
                <a:gridCol w="1074232"/>
                <a:gridCol w="1155204"/>
                <a:gridCol w="4451676"/>
              </a:tblGrid>
              <a:tr h="3459855">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TAMPACAN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30/01/2020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5</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CMSP/38/43: El compromiso de las corporaciones policiales de presentar el plan de operaciones de Semana Santa en la siguiente sesión, para su análisis.</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CMSP/38/44: El compromiso del H. Ayuntamiento, de darle continuidad a la Certificación Única Policial, mediante la responsabilidad de en un término no mayor a 10 días remita toda la plantilla de la Dirección de Seguridad Pública Municipal.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CMSP/38/45: El compromiso del H. Ayuntamiento, de darle continuidad a la Certificación Única Policial, mediante la responsabilidad de tener concluido el proceso de formación Inicial, Competencias Básicas y Evaluación de desempeño, de los elementos preventivos municipales a certificar.</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CMSP/38/46: El compromiso del H. Ayuntamiento, de darle continuidad a la Certificación Única Policial, mediante la responsabilidad de acudir a las instalaciones del C-3, para realizar coordinadamente el “Perfil del Puesto” a evaluar a los Policías Preventivos Municipales, en un término no mayor de 10 días.</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CMSP/38/47: El compromiso del H. Ayuntamiento, de darle continuidad a la Certificación Única Policial, mediante la responsabilidad de haber certificado a mínimo 5 elementos preventivos municipales a finales del mes de marzo del presente año.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9413488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1907171"/>
          <a:ext cx="7886700" cy="4188246"/>
        </p:xfrm>
        <a:graphic>
          <a:graphicData uri="http://schemas.openxmlformats.org/drawingml/2006/table">
            <a:tbl>
              <a:tblPr firstRow="1" firstCol="1" bandRow="1"/>
              <a:tblGrid>
                <a:gridCol w="1205587"/>
                <a:gridCol w="1074232"/>
                <a:gridCol w="1155205"/>
                <a:gridCol w="4451676"/>
              </a:tblGrid>
              <a:tr h="910488">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TAMPAMOLON CORONA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21/02/2020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CMSP/39/47: El compromiso de las corporaciones policiales de realizar y presentar el plan de operaciones a implementarse durante la temporada vacacional de semana santa.</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CMSP/39/48: El compromiso del H. Ayuntamiento, de realizar campaña de prevención contra las llamadas de extorsiones telefónicas.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258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TANCANHUITZ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27/02/2020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CM/12/21: Las corporaciones policiales presentaran el plan de operaciones de Semana Santa 2020.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CM/12/22: Por conducto de la Dirección de Seguridad Pública Municipal en coordinación con las demás corporaciones policiales, realizaran recorridos de sobrevigilancia en la Comunidad de Tuzantla y las Armas, para disminuir la incidencia delictiva en dichos lugares.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5172">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TANLAJAS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28/02/2020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CM/41/33: el compromiso de las corporaciones policiales de presentar el plan de operaciones de Semana Santa.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CM/41/34: el compromiso de la Autoridad Municipal de darle continuidad a la Certificación Única Policial de 5 policías Preventivos, teniendo concluido el proceso de formación Inicial, Competencias Básicas y Evaluación de desempeño de los elementos, como limite el mes de Marzo.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CM/41/35: el compromiso de la Autoridad Municipal de darle seguimiento en la Academia de Policía a los Policías Preventivos para la obtención de CUP.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CM/41/36: El compromiso del H. Ayuntamiento de darle continuidad a la Certificación Única Policial, mediante la responsabilidad de acudir a las instalaciones del C-3, para realizar coordinadamente el “Perfil del Puesto” a evaluar a los Policías Preventivos Municipales.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479201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271366"/>
          <a:ext cx="7886699" cy="3459855"/>
        </p:xfrm>
        <a:graphic>
          <a:graphicData uri="http://schemas.openxmlformats.org/drawingml/2006/table">
            <a:tbl>
              <a:tblPr firstRow="1" firstCol="1" bandRow="1"/>
              <a:tblGrid>
                <a:gridCol w="1205587"/>
                <a:gridCol w="1074232"/>
                <a:gridCol w="1155204"/>
                <a:gridCol w="4451676"/>
              </a:tblGrid>
              <a:tr h="109258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TANQUIAN DE ESCOBEDO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13/02/2020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CM/42/33: el compromiso de la Dirección de Seguridad Pública Municipal de elaborar y presentar en la próxima sesión el Plan operativo Semana Santa 2020.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CM/42/34: el compromiso de la Autoridad Municipal de solicitar al Supremo Tribunal de Justicia, así como a la Fiscalía General del Estado, imparta capacitación a los Jueces Auxiliares recién electos en el Municipio, en relación a la Ley de Justicia Indígena.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6781">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XILITLA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18/02/2020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CMSP/54/55: El compromiso de las corporaciones policiales de realizar y presentar el plan de operaciones a implementarse durante la temporada vacacional de semana santa.</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CMSP/54/56: El compromiso de las corporaciones policiales de implementar operatividad de Seguridad y vigilancia en la Delegación de Ahuacatlán,  con la finalidad de disminuir la incidencia delictiva.</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CMSP/54/57: El compromiso del Inspector de Alcoholes, de implementar operatividad en las comunidades del municipio.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0488">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CEDRAL</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06/02/2020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CM/07/41.- El compromiso del director de protección civil municipal de presentar en próxima sesión de consejo el plan de prevención de incendios forestales.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 /07/42.- El compromiso de la dirección de seguridad pública municipal de implementar, el operativo “cabalgata de la insurgencia el día 19 de febrero”.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978859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1998220"/>
          <a:ext cx="7886699" cy="4006148"/>
        </p:xfrm>
        <a:graphic>
          <a:graphicData uri="http://schemas.openxmlformats.org/drawingml/2006/table">
            <a:tbl>
              <a:tblPr firstRow="1" firstCol="1" bandRow="1"/>
              <a:tblGrid>
                <a:gridCol w="1205587"/>
                <a:gridCol w="1074232"/>
                <a:gridCol w="1155204"/>
                <a:gridCol w="4451676"/>
              </a:tblGrid>
              <a:tr h="1456781">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CHARCAS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14/02/2020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CM/15/39.- El compromiso de del director de seguridad pública municipal  para que se presente en la próxima sesión de consejo, el plan de seguridad semana santa 2020.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CM/15/40.- El compromiso de del director del director de protección civil municipal, se elabore el plan de prevención de incendios forestales. </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CM/15/41.- La designación del ingeniero Jesús ramos Mondragón, secretario general del ayuntamiento como secretario ejecutivo del consejo municipal del municipio de seguridad pública.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0488">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MATEHUALA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20-0220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CM/20/28.- El compromiso de del director de seguridad pública municipal  para que se presente en la próxima sesión de consejo, el plan de seguridad semana santa 2020.  CM/20/29  - El compromiso de del director del director de protección civil municipal, se elabore el plan de prevención de incendios forestales.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8879">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VANEGAS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13/02/2020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CM/44/37.- El compromiso del director de seguridad pública municipal  para que se presente en la próxima sesión de consejo, el plan de seguridad semana santa 2020.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CM/44/38.- El compromiso de del director de protección civil municipal, se elabore el plan de prevención de incendios forestales.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CM/44/39.- El compromiso de Lic. Jesús Mireles palacios, cuarto visitador de derechos humanos, de capacitar a los elementos de la dirección de seguridad pública municipal, al síndico, con el fin de que las detenciones sean conforme a derecho.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870846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139060247"/>
              </p:ext>
            </p:extLst>
          </p:nvPr>
        </p:nvGraphicFramePr>
        <p:xfrm>
          <a:off x="827584" y="1844824"/>
          <a:ext cx="7886699" cy="3459856"/>
        </p:xfrm>
        <a:graphic>
          <a:graphicData uri="http://schemas.openxmlformats.org/drawingml/2006/table">
            <a:tbl>
              <a:tblPr firstRow="1" firstCol="1" bandRow="1"/>
              <a:tblGrid>
                <a:gridCol w="1205587"/>
                <a:gridCol w="1074232"/>
                <a:gridCol w="1155204"/>
                <a:gridCol w="4451676"/>
              </a:tblGrid>
              <a:tr h="127468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DE GUADALUPE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07/02/2020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CM/07/044.- El compromiso de parte de la dirección de seguridad pública municipal de elaborar el plan de prevención de incendios forestales, con el fin de prevenir y combatir este fenómeno.</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CM/07/045.- El compromiso del ayuntamiento de a través de la policía municipal se implementar el dispositivo de seguridad y vigilancia con motivo de la cabalgata de la insurgencia el 15,16 y 17 de febrero. En coordinación con la policía estatal, policía federal y policía militar.</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258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DE LA PAZ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11/02/2020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CM/07/44.- El compromiso de  la dirección de seguridad pública  municipal, para que se presente en la próxima sesión el plan de seguridad semana santa 2020</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CM/07/45.- El compromiso de ayuntamiento en coordinación con corporaciones de seguridad pública y vecinos de la colonia real de minas, organizar jornada de prevención del delito con niños de la colonia real de minas, con el fin de rescatar los valores familiares y espacios públicos.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258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CERRITOS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05/02/2020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CMSP/08/048.- Por conducto de Presidencia Municipal, se le solicitará al H. Supremo Tribunal de Justicia del Estado, una capacitación sobre los derechos y obligaciones que tienen los Jueces Auxiliares de la Comunidades del Municipio.</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CMSP/08/049.- Por conducto de los responsables de la Dirección de Seguridad Pública Municipal y Seguridad Pública del Estado, presentaran en la próxima sesión el plan operativo “Semana Santa 2020”.</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74137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362415"/>
          <a:ext cx="7886699" cy="3277758"/>
        </p:xfrm>
        <a:graphic>
          <a:graphicData uri="http://schemas.openxmlformats.org/drawingml/2006/table">
            <a:tbl>
              <a:tblPr firstRow="1" firstCol="1" bandRow="1"/>
              <a:tblGrid>
                <a:gridCol w="1205587"/>
                <a:gridCol w="1074232"/>
                <a:gridCol w="1155204"/>
                <a:gridCol w="4451676"/>
              </a:tblGrid>
              <a:tr h="127468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CIUDAD FERNANDEZ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12/02/2020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CMSP/11/048.- Por conducto de la Dirección de Seguridad Pública Municipal y Seguridad Pública del Estado, implementaran operativos de seguridad y vigilancia, en el sector de las huertas citrícolas para la prevención de lesiones y robo de naranja.</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CMSP/11/049.- Por conducto de los responsables de la Dirección de Seguridad Pública Municipal y Seguridad Pública del Estado, presentaran en la próxima sesión el plan operativo “Semana Santa 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307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LAGUNILLAS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04/02/2020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CMSP/19/054.- Por conducto de Presidencia Municipal, se le solicitará al H. Supremo Tribunal de Justicia del Estado, una capacitación sobre los derechos y obligaciones que tienen los Jueces Auxiliares de la Comunidades del Municipio.</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CMSP/19/055.- Por conducto del Inspector de Alcoholes, así como los responsables de la Dirección de Seguridad Pública Municipal y Seguridad Pública del Estado, implementaran un operativo de inspección en los negocios con venta de bebidas alcohólicas y de seguridad y vigilancia en las Comunidades y Cabecera Municipal de Lagunillas.</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CMSP/19/056.- Por conducto de los responsables de la Dirección de Seguridad Pública Municipal y Seguridad Pública del Estado, presentaran en la próxima sesión el plan operativo “Semana Santa 2020”.</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759280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668241342"/>
              </p:ext>
            </p:extLst>
          </p:nvPr>
        </p:nvGraphicFramePr>
        <p:xfrm>
          <a:off x="827584" y="1988840"/>
          <a:ext cx="7886699" cy="2913563"/>
        </p:xfrm>
        <a:graphic>
          <a:graphicData uri="http://schemas.openxmlformats.org/drawingml/2006/table">
            <a:tbl>
              <a:tblPr firstRow="1" firstCol="1" bandRow="1"/>
              <a:tblGrid>
                <a:gridCol w="1205587"/>
                <a:gridCol w="1074232"/>
                <a:gridCol w="1155204"/>
                <a:gridCol w="4451676"/>
              </a:tblGrid>
              <a:tr h="109258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RAYON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10/02/2020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CMSP/23/049.- Por conducto del H. Supremo Tribunal de Justicia del Estado, se capacitará  a los Jueces Auxiliares sobre los derechos y obligaciones así como sobre el llenado de los pases de traslado de ganado.</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CMSP/23/050.- Por conducto de los responsables de la Dirección de Seguridad Pública Municipal y Seguridad Pública del Estado, presentaran en la próxima sesión el plan operativo “Semana Santa 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6293">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 CIRO DE ACOSTA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07/02/2020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CMSP/27/049.- Por conducto de los responsables de la Dirección de Seguridad Pública Municipal y Seguridad Pública del Estado, presentaran en la próxima sesión el plan operativo “Semana Santa 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468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 NICOLAS TOLENTINO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06/02/2020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CMSP/30/042.- Por conducto del Inspector de Alcoholes, así como los responsables de la Dirección de Seguridad Pública Municipal y Seguridad Pública del Estado, implementaran un operativo de inspección en los negocios con venta de bebidas alcohólicas y de seguridad y vigilancia en la  Comunidad de Santa Catarina.</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CMSP/30/043.- Por conducto de Seguridad Pública del Estado, presentaran en la próxima sesión el plan operativo “Semana Santa 2020”.</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946300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1907170"/>
          <a:ext cx="7886700" cy="4188247"/>
        </p:xfrm>
        <a:graphic>
          <a:graphicData uri="http://schemas.openxmlformats.org/drawingml/2006/table">
            <a:tbl>
              <a:tblPr firstRow="1" firstCol="1" bandRow="1"/>
              <a:tblGrid>
                <a:gridCol w="1205587"/>
                <a:gridCol w="1074232"/>
                <a:gridCol w="1155205"/>
                <a:gridCol w="4451676"/>
              </a:tblGrid>
              <a:tr h="127468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SANTA CATARINA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11/02/2020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CMSP/31/049.- Por conducto de la Dirección de Seguridad Pública Municipal y Seguridad Pública del Estado, implementara pláticas de prevención a las adicciones, en los planteles educativos de la Comunidades de La Parada, San Diego y Santa María Acapulco.</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CMSP/31/050.- Por conducto de los responsables de la Dirección de Seguridad Pública Municipal y Seguridad Pública del Estado, presentaran en la próxima sesión el plan operativo “Semana Santa 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13563">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ALAQUINES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13/02/2020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CM/02/058.- Por conducto del Inspector de Alcoholes del municipio en coordinación con la Dirección de Seguridad Pública  Municipal  y  Seguridad  Pública  del  Estado,  implementaran recorridos de inspección de los comercios con venta de cerveza que no respetan el horario de cierre.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CM/02/059.- Por conducto de la Dirección de Seguridad Pública  Municipal  y  Seguridad  Pública  del  Estado,  se elaborara y presentara en la próxima sesión de Consejo el plan operativo “Semana Santa 2020”.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CM/02/060.- El compromiso de la Dirección de Seguridad Pública Municipal, Seguridad Pública del Estado y Policía Ministerial, implementaran un operativo de seguridad y vigilancia para prevenir el delito en la fiesta del Ejido la Nueva Reforma, a celebrarse el 22 de febrero del 2020.</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CM/02/061.- El compromiso de la Dirección de Seguridad Pública Municipal, Seguridad Pública del Estado y Policía de Métodos de Investigación, implementaran un operativo de seguridad y vigilancia para prevenir el delito en la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Callejoneada</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de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Alaquines</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2020, en donde participaran Rondallas de varios Estados, a celebrarse el 29 de febrero del 2020.</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86054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817659"/>
          <a:ext cx="7886699" cy="2367270"/>
        </p:xfrm>
        <a:graphic>
          <a:graphicData uri="http://schemas.openxmlformats.org/drawingml/2006/table">
            <a:tbl>
              <a:tblPr firstRow="1" firstCol="1" bandRow="1"/>
              <a:tblGrid>
                <a:gridCol w="1205587"/>
                <a:gridCol w="1074232"/>
                <a:gridCol w="1155204"/>
                <a:gridCol w="4451676"/>
              </a:tblGrid>
              <a:tr h="2367270">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CARDENAS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12/02/2020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CM/05/059.- Por conducto de la Dirección de Seguridad Pública Municipal y Seguridad Pública del Estado, implementaran operativos de seguridad y vigilancia para la prevención del robo en sus diversas modalidades.</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CM/05/060.- Por conducto de la Dirección de Seguridad Pública Municipal y Seguridad Pública del Estado, elaboraran y presentaran en la próxima sesión de Consejo, el plan operativo “Semana Santa 2020”.</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CM/05/061.- Por conducto de la Dirección de Seguridad Pública Municipal y Seguridad Pública del Estado,  implementen un dispositivo de seguridad y vigilancia en los Aniversarios de los Ejidos de la Labor y Canoas Cárdenas, los días 27 de febrero y 02 de marzo respectivamente.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CM/05/062.- El compromiso de las autoridades municipales para emprender y gestionar acciones de prevención de adicciones en planteles educativos del municipio.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992767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726610"/>
          <a:ext cx="7886700" cy="2549367"/>
        </p:xfrm>
        <a:graphic>
          <a:graphicData uri="http://schemas.openxmlformats.org/drawingml/2006/table">
            <a:tbl>
              <a:tblPr firstRow="1" firstCol="1" bandRow="1"/>
              <a:tblGrid>
                <a:gridCol w="1205587"/>
                <a:gridCol w="1074232"/>
                <a:gridCol w="1155205"/>
                <a:gridCol w="4451676"/>
              </a:tblGrid>
              <a:tr h="2549367">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CIUDAD MAIZ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18/02/2020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CM/10/062.- El compromiso de las autoridades municipales para emprender una campaña de concientización dirigida a mujeres y hombres sobre la violencia familiar.</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CM/10/063.- Por conducto de la Dirección de Seguridad Pública Municipal y Seguridad Pública del Estado, elaboraran y presentaran en la próxima sesión de Consejo, el plan operativo “Semana Santa 2020”.</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CM/10/064.- Por conducto de la Dirección de Seguridad Pública Municipal y Seguridad Pública del Estado,  implementen un dispositivo de seguridad y vigilancia en el Aniversario del Ejido de Aquiles Serdán a realizarse el próximo 01 de marzo del 2020.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CM/10/065.- El compromiso de las autoridades municipales para realizar una reunión de trabajo con las autoridades de la comunidad de Palomas para atender asuntos relacionados con la alteración del orden público y la venta de bebidas embriagantes fuera del horario permitido.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1152830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1998219"/>
          <a:ext cx="7886699" cy="4006149"/>
        </p:xfrm>
        <a:graphic>
          <a:graphicData uri="http://schemas.openxmlformats.org/drawingml/2006/table">
            <a:tbl>
              <a:tblPr firstRow="1" firstCol="1" bandRow="1"/>
              <a:tblGrid>
                <a:gridCol w="1205587"/>
                <a:gridCol w="1074232"/>
                <a:gridCol w="1155204"/>
                <a:gridCol w="4451676"/>
              </a:tblGrid>
              <a:tr h="1820977">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GUADALCAZAR</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14/02/2020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CM/17/058.- Por conducto de la Dirección de Seguridad Pública Municipal y Seguridad Pública del Estado, elaboraran y presentaran en la próxima sesión de Consejo, el plan operativo “Semana Santa 2020”.</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CM/17/059.- El compromiso de las autoridades municipales dotar de internet a la Dirección de Seguridad Púbica Municipal, con el fin de realizar el Registro Nacional de Detenciones de delitos del fuero federal y los delitos del fuero común. </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CM/17/060.- El compromiso de las autoridades municipales para emprender y gestionar pláticas de prevención del delito en los planteles educativos de las comunidades ubicadas en la región del Crucero del Huizache.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5172">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RIOVERDE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20/02/2020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CM/24/059.- Por conducto de la Dirección de Seguridad Pública  Municipal  y  Seguridad  Pública  del  Estado,  se elaborara y presentara en la próxima sesión de Consejo el plan operativo “Semana Santa 2020”.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CM/24/060.- La URSE Zona Media, presentara en la próxima sesión de consejo los protocolos que se deben de desarrollar en la entrega de menores en los plánteles educativos del municipio.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CM/24/061.- Las autoridades municipales apoyaran la instalación del módulo y la difusión de la campaña de desarme voluntario de la SEDENA la cual se desarrollara del 02 al 31 de marzo de 2020.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CM/24/062.- La Dirección de Comercio Municipal, presentara cada mes en sesión de consejo un informe de las actividades realizadas por los inspectores de alcoholes.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839275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802846" y="1810544"/>
          <a:ext cx="7538307" cy="4381500"/>
        </p:xfrm>
        <a:graphic>
          <a:graphicData uri="http://schemas.openxmlformats.org/drawingml/2006/table">
            <a:tbl>
              <a:tblPr firstRow="1" firstCol="1" bandRow="1"/>
              <a:tblGrid>
                <a:gridCol w="1152331"/>
                <a:gridCol w="1026778"/>
                <a:gridCol w="1104174"/>
                <a:gridCol w="4255024"/>
              </a:tblGrid>
              <a:tr h="2436749">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HIDALGO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19/02/2020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CM/51/055.- Por conducto de la Dirección de Seguridad Pública Municipal y Seguridad Pública del Estado, elaboraran y presentaran en la próxima sesión de Consejo, el plan operativo “Semana Santa 2020”.</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CM/51/056.-  El compromiso de las autoridades municipales dotara de equipo de cómputo e internet a la Dirección de Seguridad Púbica Municipal, con el fin de realizar el Registro Nacional de Detenciones de delitos del fuero federal y los delitos del fuero común. </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CM/51/057.- Por conducto de la Dirección de Seguridad Pública  Municipal  y  Seguridad  Pública  del  Estado, elaboraran y presentaran en la próxima sesión de Consejo el plan operativo para la  Feria Regional del municipio del 12 al 19 de marzo con el fin de prevenir el delito en este evento. </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CM/51/058.- El compromiso del Inspector de Alcoholes presentara en la próxima sesión de consejo un informe detallado de la situación actual de ese departamento.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4589">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JUAREZ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11/02/2020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CM/52/056.- Por conducto de la Dirección de Seguridad Pública Municipal y Seguridad Pública del Estado, implementaran operativos de seguridad y vigilancia para la prevención del robo en sus diversas modalidades.</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CM/52/057.- Por conducto de la Dirección de Seguridad Pública Municipal y Seguridad Pública del Estado, elaboraran y presentaran en la próxima sesión de Consejo, el plan operativo “Semana Santa 2020”.</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CM/52/058.- Por conducto de la Dirección de Seguridad Pública Municipal y Seguridad Pública del Estado, implementaran recorridos de seguridad y vigilancia en las comunidades de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Grangenal</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Palo Seco y Santo Domingo, con el fin de prevenir y combatir la alteración del orden público que causan personas que consumen bebidas  embriagantes en la vía pública.</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3012486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678</TotalTime>
  <Words>2534</Words>
  <Application>Microsoft Office PowerPoint</Application>
  <PresentationFormat>Presentación en pantalla (4:3)</PresentationFormat>
  <Paragraphs>208</Paragraphs>
  <Slides>19</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19</vt:i4>
      </vt:variant>
    </vt:vector>
  </HeadingPairs>
  <TitlesOfParts>
    <vt:vector size="23" baseType="lpstr">
      <vt:lpstr>Arial</vt:lpstr>
      <vt:lpstr>Calibri</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Angelica Armadillo</dc:creator>
  <cp:lastModifiedBy>Thalia Moreno Chiquito</cp:lastModifiedBy>
  <cp:revision>91</cp:revision>
  <dcterms:created xsi:type="dcterms:W3CDTF">2018-10-26T21:26:18Z</dcterms:created>
  <dcterms:modified xsi:type="dcterms:W3CDTF">2020-03-03T16:39:19Z</dcterms:modified>
</cp:coreProperties>
</file>