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85" r:id="rId2"/>
    <p:sldId id="333" r:id="rId3"/>
    <p:sldId id="339" r:id="rId4"/>
    <p:sldId id="338" r:id="rId5"/>
    <p:sldId id="337" r:id="rId6"/>
    <p:sldId id="336" r:id="rId7"/>
    <p:sldId id="335" r:id="rId8"/>
    <p:sldId id="342" r:id="rId9"/>
    <p:sldId id="341" r:id="rId10"/>
    <p:sldId id="340" r:id="rId11"/>
    <p:sldId id="334" r:id="rId12"/>
    <p:sldId id="344" r:id="rId13"/>
    <p:sldId id="343" r:id="rId14"/>
    <p:sldId id="346" r:id="rId15"/>
    <p:sldId id="348" r:id="rId16"/>
    <p:sldId id="347" r:id="rId17"/>
    <p:sldId id="349" r:id="rId18"/>
    <p:sldId id="350" r:id="rId19"/>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guide id="3" orient="horz" pos="2160">
          <p15:clr>
            <a:srgbClr val="A4A3A4"/>
          </p15:clr>
        </p15:guide>
        <p15:guide id="4"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7" d="100"/>
          <a:sy n="87" d="100"/>
        </p:scale>
        <p:origin x="1464" y="66"/>
      </p:cViewPr>
      <p:guideLst>
        <p:guide orient="horz" pos="2880"/>
        <p:guide pos="2160"/>
        <p:guide orient="horz" pos="2160"/>
        <p:guide pos="2880"/>
      </p:guideLst>
    </p:cSldViewPr>
  </p:slideViewPr>
  <p:notesTextViewPr>
    <p:cViewPr>
      <p:scale>
        <a:sx n="125" d="100"/>
        <a:sy n="125"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4559739-29CE-4B55-960B-69DC385DA664}" type="datetimeFigureOut">
              <a:rPr lang="es-MX" smtClean="0"/>
              <a:t>02/05/2019</a:t>
            </a:fld>
            <a:endParaRPr lang="es-MX"/>
          </a:p>
        </p:txBody>
      </p:sp>
      <p:sp>
        <p:nvSpPr>
          <p:cNvPr id="4" name="Marcador de imagen d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C515F6-BF71-4D9F-9455-B9531D04099F}" type="slidenum">
              <a:rPr lang="es-MX" smtClean="0"/>
              <a:t>‹Nº›</a:t>
            </a:fld>
            <a:endParaRPr lang="es-MX"/>
          </a:p>
        </p:txBody>
      </p:sp>
    </p:spTree>
    <p:extLst>
      <p:ext uri="{BB962C8B-B14F-4D97-AF65-F5344CB8AC3E}">
        <p14:creationId xmlns:p14="http://schemas.microsoft.com/office/powerpoint/2010/main" val="16658888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6"/>
            <a:ext cx="7772400" cy="1470025"/>
          </a:xfrm>
          <a:prstGeom prst="rect">
            <a:avLst/>
          </a:prstGeom>
        </p:spPr>
        <p:txBody>
          <a:bodyPr/>
          <a:lstStyle/>
          <a:p>
            <a:r>
              <a:rPr lang="es-ES" smtClean="0"/>
              <a:t>Haga clic para modificar el estilo de título del patrón</a:t>
            </a:r>
            <a:endParaRPr lang="es-MX"/>
          </a:p>
        </p:txBody>
      </p:sp>
      <p:sp>
        <p:nvSpPr>
          <p:cNvPr id="3" name="2 Subtítulo"/>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MX"/>
          </a:p>
        </p:txBody>
      </p:sp>
      <p:sp>
        <p:nvSpPr>
          <p:cNvPr id="4" name="3 Marcador de fecha"/>
          <p:cNvSpPr>
            <a:spLocks noGrp="1"/>
          </p:cNvSpPr>
          <p:nvPr>
            <p:ph type="dt" sz="half" idx="10"/>
          </p:nvPr>
        </p:nvSpPr>
        <p:spPr>
          <a:xfrm>
            <a:off x="457200" y="6356351"/>
            <a:ext cx="2133600" cy="365125"/>
          </a:xfrm>
          <a:prstGeom prst="rect">
            <a:avLst/>
          </a:prstGeom>
        </p:spPr>
        <p:txBody>
          <a:bodyPr/>
          <a:lstStyle/>
          <a:p>
            <a:fld id="{DBB5AEE6-4026-4ECB-A824-DA533AA42C06}" type="datetimeFigureOut">
              <a:rPr lang="es-MX" smtClean="0"/>
              <a:pPr/>
              <a:t>02/05/2019</a:t>
            </a:fld>
            <a:endParaRPr lang="es-MX"/>
          </a:p>
        </p:txBody>
      </p:sp>
      <p:sp>
        <p:nvSpPr>
          <p:cNvPr id="5" name="4 Marcador de pie de página"/>
          <p:cNvSpPr>
            <a:spLocks noGrp="1"/>
          </p:cNvSpPr>
          <p:nvPr>
            <p:ph type="ftr" sz="quarter" idx="11"/>
          </p:nvPr>
        </p:nvSpPr>
        <p:spPr>
          <a:xfrm>
            <a:off x="3124200" y="6356351"/>
            <a:ext cx="2895600" cy="365125"/>
          </a:xfrm>
          <a:prstGeom prst="rect">
            <a:avLst/>
          </a:prstGeom>
        </p:spPr>
        <p:txBody>
          <a:bodyPr/>
          <a:lstStyle/>
          <a:p>
            <a:endParaRPr lang="es-MX"/>
          </a:p>
        </p:txBody>
      </p:sp>
      <p:sp>
        <p:nvSpPr>
          <p:cNvPr id="6" name="5 Marcador de número de diapositiva"/>
          <p:cNvSpPr>
            <a:spLocks noGrp="1"/>
          </p:cNvSpPr>
          <p:nvPr>
            <p:ph type="sldNum" sz="quarter" idx="12"/>
          </p:nvPr>
        </p:nvSpPr>
        <p:spPr>
          <a:xfrm>
            <a:off x="6553200" y="6356351"/>
            <a:ext cx="2133600" cy="365125"/>
          </a:xfrm>
          <a:prstGeom prst="rect">
            <a:avLst/>
          </a:prstGeom>
        </p:spPr>
        <p:txBody>
          <a:bodyPr/>
          <a:lstStyle/>
          <a:p>
            <a:fld id="{C43D4DDE-D639-4598-9608-E1960C94A28B}" type="slidenum">
              <a:rPr lang="es-MX" smtClean="0"/>
              <a:pPr/>
              <a:t>‹Nº›</a:t>
            </a:fld>
            <a:endParaRPr lang="es-MX"/>
          </a:p>
        </p:txBody>
      </p:sp>
    </p:spTree>
    <p:extLst>
      <p:ext uri="{BB962C8B-B14F-4D97-AF65-F5344CB8AC3E}">
        <p14:creationId xmlns:p14="http://schemas.microsoft.com/office/powerpoint/2010/main" val="160219569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7"/>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352" y="-15863"/>
            <a:ext cx="9137648" cy="7985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Imagen 2"/>
          <p:cNvPicPr>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6353" y="6393396"/>
            <a:ext cx="9137652" cy="464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6205302"/>
      </p:ext>
    </p:extLst>
  </p:cSld>
  <p:clrMap bg1="lt1" tx1="dk1" bg2="lt2" tx2="dk2" accent1="accent1" accent2="accent2" accent3="accent3" accent4="accent4" accent5="accent5" accent6="accent6" hlink="hlink" folHlink="folHlink"/>
  <p:sldLayoutIdLst>
    <p:sldLayoutId id="2147483649"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a 3"/>
          <p:cNvGraphicFramePr>
            <a:graphicFrameLocks noGrp="1"/>
          </p:cNvGraphicFramePr>
          <p:nvPr>
            <p:extLst>
              <p:ext uri="{D42A27DB-BD31-4B8C-83A1-F6EECF244321}">
                <p14:modId xmlns:p14="http://schemas.microsoft.com/office/powerpoint/2010/main" val="3830405917"/>
              </p:ext>
            </p:extLst>
          </p:nvPr>
        </p:nvGraphicFramePr>
        <p:xfrm>
          <a:off x="683567" y="1052735"/>
          <a:ext cx="7632848" cy="5124228"/>
        </p:xfrm>
        <a:graphic>
          <a:graphicData uri="http://schemas.openxmlformats.org/drawingml/2006/table">
            <a:tbl>
              <a:tblPr firstRow="1" firstCol="1" bandRow="1"/>
              <a:tblGrid>
                <a:gridCol w="1166782"/>
                <a:gridCol w="1039656"/>
                <a:gridCol w="1118022"/>
                <a:gridCol w="4308388"/>
              </a:tblGrid>
              <a:tr h="189787">
                <a:tc gridSpan="4">
                  <a:txBody>
                    <a:bodyPr/>
                    <a:lstStyle/>
                    <a:p>
                      <a:pPr algn="ctr">
                        <a:lnSpc>
                          <a:spcPct val="115000"/>
                        </a:lnSpc>
                        <a:spcAft>
                          <a:spcPts val="0"/>
                        </a:spcAft>
                      </a:pPr>
                      <a:r>
                        <a:rPr lang="es-MX" sz="900" dirty="0">
                          <a:effectLst/>
                          <a:latin typeface="Calibri" panose="020F0502020204030204" pitchFamily="34" charset="0"/>
                          <a:ea typeface="Calibri" panose="020F0502020204030204" pitchFamily="34" charset="0"/>
                          <a:cs typeface="Times New Roman" panose="02020603050405020304" pitchFamily="18" charset="0"/>
                        </a:rPr>
                        <a:t>ABRIL 2019</a:t>
                      </a:r>
                    </a:p>
                  </a:txBody>
                  <a:tcPr marL="57330" marR="573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s-MX"/>
                    </a:p>
                  </a:txBody>
                  <a:tcPr/>
                </a:tc>
                <a:tc hMerge="1">
                  <a:txBody>
                    <a:bodyPr/>
                    <a:lstStyle/>
                    <a:p>
                      <a:endParaRPr lang="es-MX"/>
                    </a:p>
                  </a:txBody>
                  <a:tcPr/>
                </a:tc>
                <a:tc hMerge="1">
                  <a:txBody>
                    <a:bodyPr/>
                    <a:lstStyle/>
                    <a:p>
                      <a:endParaRPr lang="es-MX"/>
                    </a:p>
                  </a:txBody>
                  <a:tcPr/>
                </a:tc>
              </a:tr>
              <a:tr h="189787">
                <a:tc>
                  <a:txBody>
                    <a:bodyPr/>
                    <a:lstStyle/>
                    <a:p>
                      <a:pPr algn="ctr">
                        <a:lnSpc>
                          <a:spcPct val="115000"/>
                        </a:lnSpc>
                        <a:spcAft>
                          <a:spcPts val="0"/>
                        </a:spcAft>
                      </a:pPr>
                      <a:r>
                        <a:rPr lang="es-MX" sz="900">
                          <a:effectLst/>
                          <a:latin typeface="Calibri" panose="020F0502020204030204" pitchFamily="34" charset="0"/>
                          <a:ea typeface="Calibri" panose="020F0502020204030204" pitchFamily="34" charset="0"/>
                          <a:cs typeface="Times New Roman" panose="02020603050405020304" pitchFamily="18" charset="0"/>
                        </a:rPr>
                        <a:t>Municipio</a:t>
                      </a:r>
                    </a:p>
                  </a:txBody>
                  <a:tcPr marL="57330" marR="573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a:lnSpc>
                          <a:spcPct val="115000"/>
                        </a:lnSpc>
                        <a:spcAft>
                          <a:spcPts val="0"/>
                        </a:spcAft>
                      </a:pPr>
                      <a:r>
                        <a:rPr lang="es-MX" sz="900">
                          <a:effectLst/>
                          <a:latin typeface="Calibri" panose="020F0502020204030204" pitchFamily="34" charset="0"/>
                          <a:ea typeface="Calibri" panose="020F0502020204030204" pitchFamily="34" charset="0"/>
                          <a:cs typeface="Times New Roman" panose="02020603050405020304" pitchFamily="18" charset="0"/>
                        </a:rPr>
                        <a:t>Fecha</a:t>
                      </a:r>
                    </a:p>
                  </a:txBody>
                  <a:tcPr marL="57330" marR="573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a:lnSpc>
                          <a:spcPct val="115000"/>
                        </a:lnSpc>
                        <a:spcAft>
                          <a:spcPts val="0"/>
                        </a:spcAft>
                      </a:pPr>
                      <a:r>
                        <a:rPr lang="es-MX" sz="900">
                          <a:effectLst/>
                          <a:latin typeface="Calibri" panose="020F0502020204030204" pitchFamily="34" charset="0"/>
                          <a:ea typeface="Calibri" panose="020F0502020204030204" pitchFamily="34" charset="0"/>
                          <a:cs typeface="Times New Roman" panose="02020603050405020304" pitchFamily="18" charset="0"/>
                        </a:rPr>
                        <a:t>No. De Acuerdo</a:t>
                      </a:r>
                    </a:p>
                  </a:txBody>
                  <a:tcPr marL="57330" marR="573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a:lnSpc>
                          <a:spcPct val="115000"/>
                        </a:lnSpc>
                        <a:spcAft>
                          <a:spcPts val="0"/>
                        </a:spcAft>
                      </a:pPr>
                      <a:r>
                        <a:rPr lang="es-MX" sz="900">
                          <a:effectLst/>
                          <a:latin typeface="Calibri" panose="020F0502020204030204" pitchFamily="34" charset="0"/>
                          <a:ea typeface="Calibri" panose="020F0502020204030204" pitchFamily="34" charset="0"/>
                          <a:cs typeface="Times New Roman" panose="02020603050405020304" pitchFamily="18" charset="0"/>
                        </a:rPr>
                        <a:t>Acuerdos</a:t>
                      </a:r>
                    </a:p>
                  </a:txBody>
                  <a:tcPr marL="57330" marR="573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r>
              <a:tr h="1138717">
                <a:tc>
                  <a:txBody>
                    <a:bodyPr/>
                    <a:lstStyle/>
                    <a:p>
                      <a:pPr>
                        <a:lnSpc>
                          <a:spcPct val="115000"/>
                        </a:lnSpc>
                        <a:spcAft>
                          <a:spcPts val="0"/>
                        </a:spcAft>
                      </a:pPr>
                      <a:r>
                        <a:rPr lang="es-MX" sz="900" dirty="0">
                          <a:effectLst/>
                          <a:latin typeface="Calibri" panose="020F0502020204030204" pitchFamily="34" charset="0"/>
                          <a:ea typeface="Calibri" panose="020F0502020204030204" pitchFamily="34" charset="0"/>
                          <a:cs typeface="Arial" panose="020B0604020202020204" pitchFamily="34" charset="0"/>
                        </a:rPr>
                        <a:t>AHUALULCO</a:t>
                      </a:r>
                      <a:endParaRPr lang="es-MX"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900">
                          <a:effectLst/>
                          <a:latin typeface="Calibri" panose="020F0502020204030204" pitchFamily="34" charset="0"/>
                          <a:ea typeface="Calibri" panose="020F0502020204030204" pitchFamily="34" charset="0"/>
                          <a:cs typeface="Arial" panose="020B0604020202020204" pitchFamily="34" charset="0"/>
                        </a:rPr>
                        <a:t>29/04/2019</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0"/>
                        </a:spcAft>
                      </a:pPr>
                      <a:r>
                        <a:rPr lang="es-MX" sz="900">
                          <a:effectLst/>
                          <a:latin typeface="Calibri" panose="020F0502020204030204" pitchFamily="34" charset="0"/>
                          <a:ea typeface="Calibri" panose="020F0502020204030204" pitchFamily="34" charset="0"/>
                          <a:cs typeface="Arial" panose="020B0604020202020204" pitchFamily="34" charset="0"/>
                        </a:rPr>
                        <a:t> </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900">
                          <a:effectLst/>
                          <a:latin typeface="Calibri" panose="020F0502020204030204" pitchFamily="34" charset="0"/>
                          <a:ea typeface="Calibri" panose="020F0502020204030204" pitchFamily="34" charset="0"/>
                          <a:cs typeface="Arial" panose="020B0604020202020204" pitchFamily="34" charset="0"/>
                        </a:rPr>
                        <a:t>2</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900" dirty="0">
                          <a:effectLst/>
                          <a:latin typeface="Calibri" panose="020F0502020204030204" pitchFamily="34" charset="0"/>
                          <a:ea typeface="Calibri" panose="020F0502020204030204" pitchFamily="34" charset="0"/>
                          <a:cs typeface="Arial" panose="020B0604020202020204" pitchFamily="34" charset="0"/>
                        </a:rPr>
                        <a:t>CM/01/23.- El compromiso de seguridad Pública del Estado y Seguridad Pública Municipal, Protección Civil Municipal, de coordinarse y estar en comunicación con Protección Civil del Estado para evitar incendios forestales. </a:t>
                      </a:r>
                      <a:endParaRPr lang="es-MX" sz="9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900" dirty="0">
                          <a:effectLst/>
                          <a:latin typeface="Calibri" panose="020F0502020204030204" pitchFamily="34" charset="0"/>
                          <a:ea typeface="Calibri" panose="020F0502020204030204" pitchFamily="34" charset="0"/>
                          <a:cs typeface="Arial" panose="020B0604020202020204" pitchFamily="34" charset="0"/>
                        </a:rPr>
                        <a:t>CM/01/24.- El compromiso de seguridad Pública del Estado y Seguridad Pública Municipal, de coordinarse para dar seguridad a los eventos del 30 de abril, 10 y 15 de mayo del presente año.</a:t>
                      </a:r>
                      <a:endParaRPr lang="es-MX"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18289">
                <a:tc>
                  <a:txBody>
                    <a:bodyPr/>
                    <a:lstStyle/>
                    <a:p>
                      <a:pPr>
                        <a:lnSpc>
                          <a:spcPct val="115000"/>
                        </a:lnSpc>
                        <a:spcAft>
                          <a:spcPts val="0"/>
                        </a:spcAft>
                      </a:pPr>
                      <a:r>
                        <a:rPr lang="es-MX" sz="900">
                          <a:effectLst/>
                          <a:latin typeface="Calibri" panose="020F0502020204030204" pitchFamily="34" charset="0"/>
                          <a:ea typeface="Calibri" panose="020F0502020204030204" pitchFamily="34" charset="0"/>
                          <a:cs typeface="Arial" panose="020B0604020202020204" pitchFamily="34" charset="0"/>
                        </a:rPr>
                        <a:t>CERRO DE SAN PEDRO</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900">
                          <a:effectLst/>
                          <a:latin typeface="Calibri" panose="020F0502020204030204" pitchFamily="34" charset="0"/>
                          <a:ea typeface="Calibri" panose="020F0502020204030204" pitchFamily="34" charset="0"/>
                          <a:cs typeface="Arial" panose="020B0604020202020204" pitchFamily="34" charset="0"/>
                        </a:rPr>
                        <a:t>26/04/2019</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900">
                          <a:effectLst/>
                          <a:latin typeface="Calibri" panose="020F0502020204030204" pitchFamily="34" charset="0"/>
                          <a:ea typeface="Calibri" panose="020F0502020204030204" pitchFamily="34" charset="0"/>
                          <a:cs typeface="Arial" panose="020B0604020202020204" pitchFamily="34" charset="0"/>
                        </a:rPr>
                        <a:t>3</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900">
                          <a:effectLst/>
                          <a:latin typeface="Calibri" panose="020F0502020204030204" pitchFamily="34" charset="0"/>
                          <a:ea typeface="Calibri" panose="020F0502020204030204" pitchFamily="34" charset="0"/>
                          <a:cs typeface="Arial" panose="020B0604020202020204" pitchFamily="34" charset="0"/>
                        </a:rPr>
                        <a:t>CM/09/18.- El compromiso de seguridad Pública del Estado y Seguridad Pública Municipal, Protección Civil Municipal, de coordinarse y estar en comunicación con Protección Civil del Estado para evitar incendios forestales. </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900">
                          <a:effectLst/>
                          <a:latin typeface="Calibri" panose="020F0502020204030204" pitchFamily="34" charset="0"/>
                          <a:ea typeface="Calibri" panose="020F0502020204030204" pitchFamily="34" charset="0"/>
                          <a:cs typeface="Arial" panose="020B0604020202020204" pitchFamily="34" charset="0"/>
                        </a:rPr>
                        <a:t>CM/09/19.- El compromiso de seguridad Pública del Estado y Seguridad Pública Municipal, de coordinarse para el Jaripeo en Portezuelo el día 28 de abril 2019. </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900">
                          <a:effectLst/>
                          <a:latin typeface="Calibri" panose="020F0502020204030204" pitchFamily="34" charset="0"/>
                          <a:ea typeface="Calibri" panose="020F0502020204030204" pitchFamily="34" charset="0"/>
                          <a:cs typeface="Arial" panose="020B0604020202020204" pitchFamily="34" charset="0"/>
                        </a:rPr>
                        <a:t>CM/09/20.-  El compromiso de seguridad Pública del Estado y Seguridad Pública Municipal, para las fiestas patronales de la Joyita, Gómez Oriente, Calderón y cuesta de Campa.</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18289">
                <a:tc>
                  <a:txBody>
                    <a:bodyPr/>
                    <a:lstStyle/>
                    <a:p>
                      <a:pPr>
                        <a:lnSpc>
                          <a:spcPct val="115000"/>
                        </a:lnSpc>
                        <a:spcAft>
                          <a:spcPts val="0"/>
                        </a:spcAft>
                      </a:pPr>
                      <a:r>
                        <a:rPr lang="es-MX" sz="900">
                          <a:effectLst/>
                          <a:latin typeface="Calibri" panose="020F0502020204030204" pitchFamily="34" charset="0"/>
                          <a:ea typeface="Calibri" panose="020F0502020204030204" pitchFamily="34" charset="0"/>
                          <a:cs typeface="Arial" panose="020B0604020202020204" pitchFamily="34" charset="0"/>
                        </a:rPr>
                        <a:t>SALINAS</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900">
                          <a:effectLst/>
                          <a:latin typeface="Calibri" panose="020F0502020204030204" pitchFamily="34" charset="0"/>
                          <a:ea typeface="Calibri" panose="020F0502020204030204" pitchFamily="34" charset="0"/>
                          <a:cs typeface="Arial" panose="020B0604020202020204" pitchFamily="34" charset="0"/>
                        </a:rPr>
                        <a:t>12/04/2019</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900">
                          <a:effectLst/>
                          <a:latin typeface="Calibri" panose="020F0502020204030204" pitchFamily="34" charset="0"/>
                          <a:ea typeface="Calibri" panose="020F0502020204030204" pitchFamily="34" charset="0"/>
                          <a:cs typeface="Arial" panose="020B0604020202020204" pitchFamily="34" charset="0"/>
                        </a:rPr>
                        <a:t>3</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900">
                          <a:effectLst/>
                          <a:latin typeface="Calibri" panose="020F0502020204030204" pitchFamily="34" charset="0"/>
                          <a:ea typeface="Calibri" panose="020F0502020204030204" pitchFamily="34" charset="0"/>
                          <a:cs typeface="Arial" panose="020B0604020202020204" pitchFamily="34" charset="0"/>
                        </a:rPr>
                        <a:t>CM/25/20.- El compromiso de Seguridad Pública del Estado, Seguridad Pública Municipal, Protección Civil de implementar  el Plan Operativo de Semana Santa 2019. </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900">
                          <a:effectLst/>
                          <a:latin typeface="Calibri" panose="020F0502020204030204" pitchFamily="34" charset="0"/>
                          <a:ea typeface="Calibri" panose="020F0502020204030204" pitchFamily="34" charset="0"/>
                          <a:cs typeface="Arial" panose="020B0604020202020204" pitchFamily="34" charset="0"/>
                        </a:rPr>
                        <a:t>CM/25/21.- El compromiso de Seguridad Pública del Estado, Seguridad Pública Municipal, de reactivar la campaña de extorsión telefónica.</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900">
                          <a:effectLst/>
                          <a:latin typeface="Calibri" panose="020F0502020204030204" pitchFamily="34" charset="0"/>
                          <a:ea typeface="Calibri" panose="020F0502020204030204" pitchFamily="34" charset="0"/>
                          <a:cs typeface="Arial" panose="020B0604020202020204" pitchFamily="34" charset="0"/>
                        </a:rPr>
                        <a:t>CM/25/22.- El compromiso del Municipio de enviar oficio a vinculación social de la policía federal para solicitar plática a las Instituciones Educativas del Municipio.</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69359">
                <a:tc>
                  <a:txBody>
                    <a:bodyPr/>
                    <a:lstStyle/>
                    <a:p>
                      <a:pPr>
                        <a:lnSpc>
                          <a:spcPct val="115000"/>
                        </a:lnSpc>
                        <a:spcAft>
                          <a:spcPts val="0"/>
                        </a:spcAft>
                      </a:pPr>
                      <a:r>
                        <a:rPr lang="es-MX" sz="900">
                          <a:effectLst/>
                          <a:latin typeface="Calibri" panose="020F0502020204030204" pitchFamily="34" charset="0"/>
                          <a:ea typeface="Calibri" panose="020F0502020204030204" pitchFamily="34" charset="0"/>
                          <a:cs typeface="Arial" panose="020B0604020202020204" pitchFamily="34" charset="0"/>
                        </a:rPr>
                        <a:t>SANTA MARIA DEL RIO</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900">
                          <a:effectLst/>
                          <a:latin typeface="Calibri" panose="020F0502020204030204" pitchFamily="34" charset="0"/>
                          <a:ea typeface="Calibri" panose="020F0502020204030204" pitchFamily="34" charset="0"/>
                          <a:cs typeface="Arial" panose="020B0604020202020204" pitchFamily="34" charset="0"/>
                        </a:rPr>
                        <a:t>26/04/2019</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900">
                          <a:effectLst/>
                          <a:latin typeface="Calibri" panose="020F0502020204030204" pitchFamily="34" charset="0"/>
                          <a:ea typeface="Calibri" panose="020F0502020204030204" pitchFamily="34" charset="0"/>
                          <a:cs typeface="Arial" panose="020B0604020202020204" pitchFamily="34" charset="0"/>
                        </a:rPr>
                        <a:t>1</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900" dirty="0">
                          <a:effectLst/>
                          <a:latin typeface="Calibri" panose="020F0502020204030204" pitchFamily="34" charset="0"/>
                          <a:ea typeface="Calibri" panose="020F0502020204030204" pitchFamily="34" charset="0"/>
                          <a:cs typeface="Arial" panose="020B0604020202020204" pitchFamily="34" charset="0"/>
                        </a:rPr>
                        <a:t>CM/32/26.-  El compromiso de seguridad Pública del Estado y Seguridad Pública Municipal, Protección Civil Municipal, de coordinarse y estar en comunicación con Protección Civil del Estado para evitar incendios forestales;  </a:t>
                      </a:r>
                      <a:endParaRPr lang="es-MX"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48616923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a 3"/>
          <p:cNvGraphicFramePr>
            <a:graphicFrameLocks noGrp="1"/>
          </p:cNvGraphicFramePr>
          <p:nvPr>
            <p:extLst>
              <p:ext uri="{D42A27DB-BD31-4B8C-83A1-F6EECF244321}">
                <p14:modId xmlns:p14="http://schemas.microsoft.com/office/powerpoint/2010/main" val="2151722942"/>
              </p:ext>
            </p:extLst>
          </p:nvPr>
        </p:nvGraphicFramePr>
        <p:xfrm>
          <a:off x="467544" y="1340768"/>
          <a:ext cx="8119814" cy="4394609"/>
        </p:xfrm>
        <a:graphic>
          <a:graphicData uri="http://schemas.openxmlformats.org/drawingml/2006/table">
            <a:tbl>
              <a:tblPr firstRow="1" firstCol="1" bandRow="1"/>
              <a:tblGrid>
                <a:gridCol w="1241222"/>
                <a:gridCol w="1105984"/>
                <a:gridCol w="1189350"/>
                <a:gridCol w="4583258"/>
              </a:tblGrid>
              <a:tr h="1337490">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TIERRA NUEVA</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09/04/2019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CM/43/23.- El compromiso de Seguridad Pública Municipal y Seguridad Pública Estatal, Policía Ministerial del Estado, Dirección de Alcoholes, Dirección de Comercio, Protección Civil Municipal, de implementar el Plan Operativo de Semana Santa 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CM/43/24.- El compromiso del Municipio del municipio de solicitar capacitación para la aplicación de reglamento de alcoholes, Comercio, Inspector de alcoholes, protección civil y seguridad pública municipal.</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37490">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VENADO</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24/04/2019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CM/45/16.-  El compromiso de las corporaciones de coordinarse para realizar recorridos de seguridad y vigilancia en las fiestas patronales de las cruces del 03 de mayo al 15 de agosto.</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CM/45/17.- El compromiso del síndico municipal de poner en conocimiento al Presidente Municipal y Secretario General del Ayuntamiento respecto a los permisos de la venta de bebidas alcohólicas que se han otorgado en las fiestas patronales y eventos masivos.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19629">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VILLA DE ARISTA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30/04/2019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3</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dirty="0">
                          <a:effectLst/>
                          <a:latin typeface="Calibri" panose="020F0502020204030204" pitchFamily="34" charset="0"/>
                          <a:ea typeface="Calibri" panose="020F0502020204030204" pitchFamily="34" charset="0"/>
                          <a:cs typeface="Arial" panose="020B0604020202020204" pitchFamily="34" charset="0"/>
                        </a:rPr>
                        <a:t>CM/56/14.- El compromiso de seguridad Pública del Estado y Seguridad Pública Municipal, Protección Civil Municipal, de coordinarse y estar en comunicación con Protección Civil del Estado para evitar incendios forestales.</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1000" dirty="0">
                          <a:effectLst/>
                          <a:latin typeface="Calibri" panose="020F0502020204030204" pitchFamily="34" charset="0"/>
                          <a:ea typeface="Calibri" panose="020F0502020204030204" pitchFamily="34" charset="0"/>
                          <a:cs typeface="Arial" panose="020B0604020202020204" pitchFamily="34" charset="0"/>
                        </a:rPr>
                        <a:t>CM/56/15.- El compromiso de Seguridad Pública Municipal, Seguridad Pública del Estado, de coordinarse para dar seguridad a los eventos del 30 de abril, 03, 10 y día del Maestro.</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1000" dirty="0">
                          <a:effectLst/>
                          <a:latin typeface="Calibri" panose="020F0502020204030204" pitchFamily="34" charset="0"/>
                          <a:ea typeface="Calibri" panose="020F0502020204030204" pitchFamily="34" charset="0"/>
                          <a:cs typeface="Arial" panose="020B0604020202020204" pitchFamily="34" charset="0"/>
                        </a:rPr>
                        <a:t>CM/56/16.- El compromiso de Seguridad Pública Municipal, Seguridad Pública del Estado, Alcoholes, de realizar recorridos de seguridad y vigilancia en las fiestas patronales de salitrillo, la Pila y el Tajo.</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4054753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3933560507"/>
              </p:ext>
            </p:extLst>
          </p:nvPr>
        </p:nvGraphicFramePr>
        <p:xfrm>
          <a:off x="899592" y="1268760"/>
          <a:ext cx="7522405" cy="4908204"/>
        </p:xfrm>
        <a:graphic>
          <a:graphicData uri="http://schemas.openxmlformats.org/drawingml/2006/table">
            <a:tbl>
              <a:tblPr firstRow="1" firstCol="1" bandRow="1"/>
              <a:tblGrid>
                <a:gridCol w="1149900"/>
                <a:gridCol w="1024613"/>
                <a:gridCol w="1101844"/>
                <a:gridCol w="4246048"/>
              </a:tblGrid>
              <a:tr h="1636068">
                <a:tc>
                  <a:txBody>
                    <a:bodyPr/>
                    <a:lstStyle/>
                    <a:p>
                      <a:pPr>
                        <a:lnSpc>
                          <a:spcPct val="115000"/>
                        </a:lnSpc>
                        <a:spcAft>
                          <a:spcPts val="0"/>
                        </a:spcAft>
                      </a:pPr>
                      <a:r>
                        <a:rPr lang="es-MX" sz="900">
                          <a:effectLst/>
                          <a:latin typeface="Calibri" panose="020F0502020204030204" pitchFamily="34" charset="0"/>
                          <a:ea typeface="Calibri" panose="020F0502020204030204" pitchFamily="34" charset="0"/>
                          <a:cs typeface="Arial" panose="020B0604020202020204" pitchFamily="34" charset="0"/>
                        </a:rPr>
                        <a:t>VILLA DE ARRIAGA</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900">
                          <a:effectLst/>
                          <a:latin typeface="Calibri" panose="020F0502020204030204" pitchFamily="34" charset="0"/>
                          <a:ea typeface="Calibri" panose="020F0502020204030204" pitchFamily="34" charset="0"/>
                          <a:cs typeface="Arial" panose="020B0604020202020204" pitchFamily="34" charset="0"/>
                        </a:rPr>
                        <a:t>05/04/2019</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900">
                          <a:effectLst/>
                          <a:latin typeface="Calibri" panose="020F0502020204030204" pitchFamily="34" charset="0"/>
                          <a:ea typeface="Calibri" panose="020F0502020204030204" pitchFamily="34" charset="0"/>
                          <a:cs typeface="Arial" panose="020B0604020202020204" pitchFamily="34" charset="0"/>
                        </a:rPr>
                        <a:t>3</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900">
                          <a:effectLst/>
                          <a:latin typeface="Calibri" panose="020F0502020204030204" pitchFamily="34" charset="0"/>
                          <a:ea typeface="Calibri" panose="020F0502020204030204" pitchFamily="34" charset="0"/>
                          <a:cs typeface="Arial" panose="020B0604020202020204" pitchFamily="34" charset="0"/>
                        </a:rPr>
                        <a:t>CM/46/10.- El compromiso de Seguridad Pública Municipal, Protección Civil, Comercio, Alcoholes y Seguridad Pública Estatal, de implementar  el Plan Operativo de Semana Santa 2019.</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900">
                          <a:effectLst/>
                          <a:latin typeface="Calibri" panose="020F0502020204030204" pitchFamily="34" charset="0"/>
                          <a:ea typeface="Calibri" panose="020F0502020204030204" pitchFamily="34" charset="0"/>
                          <a:cs typeface="Arial" panose="020B0604020202020204" pitchFamily="34" charset="0"/>
                        </a:rPr>
                        <a:t>CM/46/11.- El compromiso del Municipio de enviar oficio a los Planteles Educativos para que se coordinen con los padres de familia y autoridades para realizar estrategias de seguridad y no ser víctimas de robo.</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900">
                          <a:effectLst/>
                          <a:latin typeface="Calibri" panose="020F0502020204030204" pitchFamily="34" charset="0"/>
                          <a:ea typeface="Calibri" panose="020F0502020204030204" pitchFamily="34" charset="0"/>
                          <a:cs typeface="Arial" panose="020B0604020202020204" pitchFamily="34" charset="0"/>
                        </a:rPr>
                        <a:t>CM/46/12.- El compromiso de Seguridad Pública Municipal, Seguridad Pública del Estado de realizar seguridad y vigilancia el día 7 de mayo, evento del día de las madres y aniversario del Municipio.</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90712">
                <a:tc>
                  <a:txBody>
                    <a:bodyPr/>
                    <a:lstStyle/>
                    <a:p>
                      <a:pPr>
                        <a:lnSpc>
                          <a:spcPct val="115000"/>
                        </a:lnSpc>
                        <a:spcAft>
                          <a:spcPts val="0"/>
                        </a:spcAft>
                      </a:pPr>
                      <a:r>
                        <a:rPr lang="es-MX" sz="900">
                          <a:effectLst/>
                          <a:latin typeface="Calibri" panose="020F0502020204030204" pitchFamily="34" charset="0"/>
                          <a:ea typeface="Calibri" panose="020F0502020204030204" pitchFamily="34" charset="0"/>
                          <a:cs typeface="Arial" panose="020B0604020202020204" pitchFamily="34" charset="0"/>
                        </a:rPr>
                        <a:t>ZARAGOZA</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900">
                          <a:effectLst/>
                          <a:latin typeface="Calibri" panose="020F0502020204030204" pitchFamily="34" charset="0"/>
                          <a:ea typeface="Calibri" panose="020F0502020204030204" pitchFamily="34" charset="0"/>
                          <a:cs typeface="Arial" panose="020B0604020202020204" pitchFamily="34" charset="0"/>
                        </a:rPr>
                        <a:t>08/04/2019</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0"/>
                        </a:spcAft>
                      </a:pPr>
                      <a:r>
                        <a:rPr lang="es-MX" sz="900">
                          <a:effectLst/>
                          <a:latin typeface="Calibri" panose="020F0502020204030204" pitchFamily="34" charset="0"/>
                          <a:ea typeface="Calibri" panose="020F0502020204030204" pitchFamily="34" charset="0"/>
                          <a:cs typeface="Arial" panose="020B0604020202020204" pitchFamily="34" charset="0"/>
                        </a:rPr>
                        <a:t> </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900">
                          <a:effectLst/>
                          <a:latin typeface="Calibri" panose="020F0502020204030204" pitchFamily="34" charset="0"/>
                          <a:ea typeface="Calibri" panose="020F0502020204030204" pitchFamily="34" charset="0"/>
                          <a:cs typeface="Arial" panose="020B0604020202020204" pitchFamily="34" charset="0"/>
                        </a:rPr>
                        <a:t>2</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900">
                          <a:effectLst/>
                          <a:latin typeface="Calibri" panose="020F0502020204030204" pitchFamily="34" charset="0"/>
                          <a:ea typeface="Calibri" panose="020F0502020204030204" pitchFamily="34" charset="0"/>
                          <a:cs typeface="Arial" panose="020B0604020202020204" pitchFamily="34" charset="0"/>
                        </a:rPr>
                        <a:t>CM/55/20.- El compromiso de Seguridad Pública del Estado, Seguridad Pública Municipal, Protección Civil de implementar el Plan Operativo de Semana Santa 2019. </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900">
                          <a:effectLst/>
                          <a:latin typeface="Calibri" panose="020F0502020204030204" pitchFamily="34" charset="0"/>
                          <a:ea typeface="Calibri" panose="020F0502020204030204" pitchFamily="34" charset="0"/>
                          <a:cs typeface="Arial" panose="020B0604020202020204" pitchFamily="34" charset="0"/>
                        </a:rPr>
                        <a:t>CM/55/21.- El compromiso del Municipio del municipio de solicitar capacitación para la aplicación de reglamento de alcoholes, Comercio, Inspector de alcoholes, protección civil y seguridad pública municipal.</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36068">
                <a:tc>
                  <a:txBody>
                    <a:bodyPr/>
                    <a:lstStyle/>
                    <a:p>
                      <a:pPr>
                        <a:lnSpc>
                          <a:spcPct val="115000"/>
                        </a:lnSpc>
                        <a:spcAft>
                          <a:spcPts val="0"/>
                        </a:spcAft>
                      </a:pPr>
                      <a:r>
                        <a:rPr lang="es-MX" sz="900">
                          <a:effectLst/>
                          <a:latin typeface="Calibri" panose="020F0502020204030204" pitchFamily="34" charset="0"/>
                          <a:ea typeface="Calibri" panose="020F0502020204030204" pitchFamily="34" charset="0"/>
                          <a:cs typeface="Arial" panose="020B0604020202020204" pitchFamily="34" charset="0"/>
                        </a:rPr>
                        <a:t>AQUISMON</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900">
                          <a:effectLst/>
                          <a:latin typeface="Calibri" panose="020F0502020204030204" pitchFamily="34" charset="0"/>
                          <a:ea typeface="Calibri" panose="020F0502020204030204" pitchFamily="34" charset="0"/>
                          <a:cs typeface="Arial" panose="020B0604020202020204" pitchFamily="34" charset="0"/>
                        </a:rPr>
                        <a:t>29/04/2019</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900">
                          <a:effectLst/>
                          <a:latin typeface="Calibri" panose="020F0502020204030204" pitchFamily="34" charset="0"/>
                          <a:ea typeface="Calibri" panose="020F0502020204030204" pitchFamily="34" charset="0"/>
                          <a:cs typeface="Arial" panose="020B0604020202020204" pitchFamily="34" charset="0"/>
                        </a:rPr>
                        <a:t>2</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900">
                          <a:effectLst/>
                          <a:latin typeface="Calibri" panose="020F0502020204030204" pitchFamily="34" charset="0"/>
                          <a:ea typeface="Calibri" panose="020F0502020204030204" pitchFamily="34" charset="0"/>
                          <a:cs typeface="Arial" panose="020B0604020202020204" pitchFamily="34" charset="0"/>
                        </a:rPr>
                        <a:t>CM/03/15.- El compromiso de la Dirección de Seguridad Pública Municipal, Seguridad Pública del Estado y Policía Ministerial, de implementar dispositivo de seguridad y vigilancia durante las celebraciones del 30 de abril (Día del Niño), 01 de mayo (Día del trabajo), 05 de mayo (Aniversario de la Batalla de Puebla), 10 de mayo (Día de la Madre) y 15 de mayo (Día del Maestro).</a:t>
                      </a:r>
                      <a:br>
                        <a:rPr lang="es-MX" sz="900">
                          <a:effectLst/>
                          <a:latin typeface="Calibri" panose="020F0502020204030204" pitchFamily="34" charset="0"/>
                          <a:ea typeface="Calibri" panose="020F0502020204030204" pitchFamily="34" charset="0"/>
                          <a:cs typeface="Arial" panose="020B0604020202020204" pitchFamily="34" charset="0"/>
                        </a:rPr>
                      </a:br>
                      <a:r>
                        <a:rPr lang="es-MX" sz="900">
                          <a:effectLst/>
                          <a:latin typeface="Calibri" panose="020F0502020204030204" pitchFamily="34" charset="0"/>
                          <a:ea typeface="Calibri" panose="020F0502020204030204" pitchFamily="34" charset="0"/>
                          <a:cs typeface="Arial" panose="020B0604020202020204" pitchFamily="34" charset="0"/>
                        </a:rPr>
                        <a:t>CM/03/16.- El compromiso de la Dirección de Seguridad Pública Municipal, Seguridad Pública del Estado y Ministerial, de implementar seguridad y vigilancia los fines de semana en los parajes turísticos del municipio por la afluencia de personas.</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5356">
                <a:tc>
                  <a:txBody>
                    <a:bodyPr/>
                    <a:lstStyle/>
                    <a:p>
                      <a:pPr>
                        <a:lnSpc>
                          <a:spcPct val="115000"/>
                        </a:lnSpc>
                        <a:spcAft>
                          <a:spcPts val="0"/>
                        </a:spcAft>
                      </a:pPr>
                      <a:r>
                        <a:rPr lang="es-MX" sz="900">
                          <a:effectLst/>
                          <a:latin typeface="Calibri" panose="020F0502020204030204" pitchFamily="34" charset="0"/>
                          <a:ea typeface="Calibri" panose="020F0502020204030204" pitchFamily="34" charset="0"/>
                          <a:cs typeface="Arial" panose="020B0604020202020204" pitchFamily="34" charset="0"/>
                        </a:rPr>
                        <a:t>AXTLA DE TERRAZAS</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900">
                          <a:effectLst/>
                          <a:latin typeface="Calibri" panose="020F0502020204030204" pitchFamily="34" charset="0"/>
                          <a:ea typeface="Calibri" panose="020F0502020204030204" pitchFamily="34" charset="0"/>
                          <a:cs typeface="Arial" panose="020B0604020202020204" pitchFamily="34" charset="0"/>
                        </a:rPr>
                        <a:t>16/04/2019</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900">
                          <a:effectLst/>
                          <a:latin typeface="Calibri" panose="020F0502020204030204" pitchFamily="34" charset="0"/>
                          <a:ea typeface="Calibri" panose="020F0502020204030204" pitchFamily="34" charset="0"/>
                          <a:cs typeface="Arial" panose="020B0604020202020204" pitchFamily="34" charset="0"/>
                        </a:rPr>
                        <a:t>1</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900" dirty="0">
                          <a:effectLst/>
                          <a:latin typeface="Calibri" panose="020F0502020204030204" pitchFamily="34" charset="0"/>
                          <a:ea typeface="Calibri" panose="020F0502020204030204" pitchFamily="34" charset="0"/>
                          <a:cs typeface="Arial" panose="020B0604020202020204" pitchFamily="34" charset="0"/>
                        </a:rPr>
                        <a:t>CM/53/17.- la Dirección de Seguridad Pública Municipal, en coordinación con Seguridad Pública del Estado, Policía Investigadora, Protección Civil, Turismo  implementara el Plan operativo para semana santa 2019.</a:t>
                      </a:r>
                      <a:endParaRPr lang="es-MX"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42817307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739592930"/>
              </p:ext>
            </p:extLst>
          </p:nvPr>
        </p:nvGraphicFramePr>
        <p:xfrm>
          <a:off x="683568" y="1124744"/>
          <a:ext cx="7488832" cy="5084826"/>
        </p:xfrm>
        <a:graphic>
          <a:graphicData uri="http://schemas.openxmlformats.org/drawingml/2006/table">
            <a:tbl>
              <a:tblPr firstRow="1" firstCol="1" bandRow="1"/>
              <a:tblGrid>
                <a:gridCol w="1144768"/>
                <a:gridCol w="1020039"/>
                <a:gridCol w="1096927"/>
                <a:gridCol w="4227098"/>
              </a:tblGrid>
              <a:tr h="2542413">
                <a:tc>
                  <a:txBody>
                    <a:bodyPr/>
                    <a:lstStyle/>
                    <a:p>
                      <a:pPr>
                        <a:lnSpc>
                          <a:spcPct val="115000"/>
                        </a:lnSpc>
                        <a:spcAft>
                          <a:spcPts val="0"/>
                        </a:spcAft>
                      </a:pPr>
                      <a:r>
                        <a:rPr lang="es-MX" sz="900">
                          <a:effectLst/>
                          <a:latin typeface="Calibri" panose="020F0502020204030204" pitchFamily="34" charset="0"/>
                          <a:ea typeface="Calibri" panose="020F0502020204030204" pitchFamily="34" charset="0"/>
                          <a:cs typeface="Arial" panose="020B0604020202020204" pitchFamily="34" charset="0"/>
                        </a:rPr>
                        <a:t>CIUDAD VALLES</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5282" marR="552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900">
                          <a:effectLst/>
                          <a:latin typeface="Calibri" panose="020F0502020204030204" pitchFamily="34" charset="0"/>
                          <a:ea typeface="Calibri" panose="020F0502020204030204" pitchFamily="34" charset="0"/>
                          <a:cs typeface="Arial" panose="020B0604020202020204" pitchFamily="34" charset="0"/>
                        </a:rPr>
                        <a:t>15/04/2019</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5282" marR="552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900">
                          <a:effectLst/>
                          <a:latin typeface="Calibri" panose="020F0502020204030204" pitchFamily="34" charset="0"/>
                          <a:ea typeface="Calibri" panose="020F0502020204030204" pitchFamily="34" charset="0"/>
                          <a:cs typeface="Arial" panose="020B0604020202020204" pitchFamily="34" charset="0"/>
                        </a:rPr>
                        <a:t>3</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5282" marR="552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900" dirty="0">
                          <a:effectLst/>
                          <a:latin typeface="Calibri" panose="020F0502020204030204" pitchFamily="34" charset="0"/>
                          <a:ea typeface="Calibri" panose="020F0502020204030204" pitchFamily="34" charset="0"/>
                          <a:cs typeface="Arial" panose="020B0604020202020204" pitchFamily="34" charset="0"/>
                        </a:rPr>
                        <a:t>CM/13/04.- El compromiso de la coordinación entre Seguridad Pública Municipal, Seguridad Pública del Estado, Policía Federal y Secretaría de la Defensa Nacional, operativamente durante la extensión de la FENAHUAP, la cual se llevará a cabo durante los días del 15 al 21 del presente mes y año.</a:t>
                      </a:r>
                      <a:br>
                        <a:rPr lang="es-MX" sz="900" dirty="0">
                          <a:effectLst/>
                          <a:latin typeface="Calibri" panose="020F0502020204030204" pitchFamily="34" charset="0"/>
                          <a:ea typeface="Calibri" panose="020F0502020204030204" pitchFamily="34" charset="0"/>
                          <a:cs typeface="Arial" panose="020B0604020202020204" pitchFamily="34" charset="0"/>
                        </a:rPr>
                      </a:br>
                      <a:r>
                        <a:rPr lang="es-MX" sz="900" dirty="0">
                          <a:effectLst/>
                          <a:latin typeface="Calibri" panose="020F0502020204030204" pitchFamily="34" charset="0"/>
                          <a:ea typeface="Calibri" panose="020F0502020204030204" pitchFamily="34" charset="0"/>
                          <a:cs typeface="Arial" panose="020B0604020202020204" pitchFamily="34" charset="0"/>
                        </a:rPr>
                        <a:t>CM/13/05.- El compromiso de coordinación por conducto de Seguridad Pública Municipal, Seguridad Pública del Estado, Policía Federal y Secretaría de la Defensa Nacional, de trabajar operativamente durante el bazar tianguis, el cual se llevará a cabo de manera permanente en las instalaciones de la FENAHUAP, a partir del día 21 del presente mes y año.</a:t>
                      </a:r>
                      <a:br>
                        <a:rPr lang="es-MX" sz="900" dirty="0">
                          <a:effectLst/>
                          <a:latin typeface="Calibri" panose="020F0502020204030204" pitchFamily="34" charset="0"/>
                          <a:ea typeface="Calibri" panose="020F0502020204030204" pitchFamily="34" charset="0"/>
                          <a:cs typeface="Arial" panose="020B0604020202020204" pitchFamily="34" charset="0"/>
                        </a:rPr>
                      </a:br>
                      <a:r>
                        <a:rPr lang="es-MX" sz="900" dirty="0">
                          <a:effectLst/>
                          <a:latin typeface="Calibri" panose="020F0502020204030204" pitchFamily="34" charset="0"/>
                          <a:ea typeface="Calibri" panose="020F0502020204030204" pitchFamily="34" charset="0"/>
                          <a:cs typeface="Arial" panose="020B0604020202020204" pitchFamily="34" charset="0"/>
                        </a:rPr>
                        <a:t>CM/13/06.- El compromiso de Seguridad Pública Municipal, Seguridad Pública del Estado, Policía Ministerial, Policía Federal y Delegación regional de la Fiscalía General del Estado,  de rendir un informe sobre la incidencia delictiva en el ámbito de su competencia dentro de las sesiones del Consejo Municipal de Seguridad.</a:t>
                      </a:r>
                      <a:endParaRPr lang="es-MX"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5282" marR="552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52808">
                <a:tc>
                  <a:txBody>
                    <a:bodyPr/>
                    <a:lstStyle/>
                    <a:p>
                      <a:pPr>
                        <a:lnSpc>
                          <a:spcPct val="115000"/>
                        </a:lnSpc>
                        <a:spcAft>
                          <a:spcPts val="0"/>
                        </a:spcAft>
                      </a:pPr>
                      <a:r>
                        <a:rPr lang="es-MX" sz="900">
                          <a:effectLst/>
                          <a:latin typeface="Calibri" panose="020F0502020204030204" pitchFamily="34" charset="0"/>
                          <a:ea typeface="Calibri" panose="020F0502020204030204" pitchFamily="34" charset="0"/>
                          <a:cs typeface="Arial" panose="020B0604020202020204" pitchFamily="34" charset="0"/>
                        </a:rPr>
                        <a:t>COXCATLAN</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5282" marR="552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900">
                          <a:effectLst/>
                          <a:latin typeface="Calibri" panose="020F0502020204030204" pitchFamily="34" charset="0"/>
                          <a:ea typeface="Calibri" panose="020F0502020204030204" pitchFamily="34" charset="0"/>
                          <a:cs typeface="Arial" panose="020B0604020202020204" pitchFamily="34" charset="0"/>
                        </a:rPr>
                        <a:t>11/04/2019</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5282" marR="552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900">
                          <a:effectLst/>
                          <a:latin typeface="Calibri" panose="020F0502020204030204" pitchFamily="34" charset="0"/>
                          <a:ea typeface="Calibri" panose="020F0502020204030204" pitchFamily="34" charset="0"/>
                          <a:cs typeface="Arial" panose="020B0604020202020204" pitchFamily="34" charset="0"/>
                        </a:rPr>
                        <a:t>2</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5282" marR="552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900">
                          <a:effectLst/>
                          <a:latin typeface="Calibri" panose="020F0502020204030204" pitchFamily="34" charset="0"/>
                          <a:ea typeface="Calibri" panose="020F0502020204030204" pitchFamily="34" charset="0"/>
                          <a:cs typeface="Arial" panose="020B0604020202020204" pitchFamily="34" charset="0"/>
                        </a:rPr>
                        <a:t>CM/14/11.- El compromiso de Seguridad Pública Municipal, en coordinación con Seguridad Pública del Estado y Ministerial, de implementar el plan de operaciones denominado “Semana Santa 2019”, presentando los resultados en la siguiente Sesión.</a:t>
                      </a:r>
                      <a:br>
                        <a:rPr lang="es-MX" sz="900">
                          <a:effectLst/>
                          <a:latin typeface="Calibri" panose="020F0502020204030204" pitchFamily="34" charset="0"/>
                          <a:ea typeface="Calibri" panose="020F0502020204030204" pitchFamily="34" charset="0"/>
                          <a:cs typeface="Arial" panose="020B0604020202020204" pitchFamily="34" charset="0"/>
                        </a:rPr>
                      </a:br>
                      <a:r>
                        <a:rPr lang="es-MX" sz="900">
                          <a:effectLst/>
                          <a:latin typeface="Calibri" panose="020F0502020204030204" pitchFamily="34" charset="0"/>
                          <a:ea typeface="Calibri" panose="020F0502020204030204" pitchFamily="34" charset="0"/>
                          <a:cs typeface="Arial" panose="020B0604020202020204" pitchFamily="34" charset="0"/>
                        </a:rPr>
                        <a:t>CM/14/12.- El compromiso de la Presidencia Municipal, de enviar oficio a los Directivos de las Instituciones Educativas, para que implementen las medidas de seguridad pertinentes durante el período vacacional de semana santa, con la finalidad de prevenir la incidencia delictiva de robo.</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5282" marR="552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89605">
                <a:tc>
                  <a:txBody>
                    <a:bodyPr/>
                    <a:lstStyle/>
                    <a:p>
                      <a:pPr>
                        <a:lnSpc>
                          <a:spcPct val="115000"/>
                        </a:lnSpc>
                        <a:spcAft>
                          <a:spcPts val="0"/>
                        </a:spcAft>
                      </a:pPr>
                      <a:r>
                        <a:rPr lang="es-MX" sz="900">
                          <a:effectLst/>
                          <a:latin typeface="Calibri" panose="020F0502020204030204" pitchFamily="34" charset="0"/>
                          <a:ea typeface="Calibri" panose="020F0502020204030204" pitchFamily="34" charset="0"/>
                          <a:cs typeface="Arial" panose="020B0604020202020204" pitchFamily="34" charset="0"/>
                        </a:rPr>
                        <a:t>EBANO</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5282" marR="552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900">
                          <a:effectLst/>
                          <a:latin typeface="Calibri" panose="020F0502020204030204" pitchFamily="34" charset="0"/>
                          <a:ea typeface="Calibri" panose="020F0502020204030204" pitchFamily="34" charset="0"/>
                          <a:cs typeface="Arial" panose="020B0604020202020204" pitchFamily="34" charset="0"/>
                        </a:rPr>
                        <a:t>11/04/2019</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5282" marR="552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900">
                          <a:effectLst/>
                          <a:latin typeface="Calibri" panose="020F0502020204030204" pitchFamily="34" charset="0"/>
                          <a:ea typeface="Calibri" panose="020F0502020204030204" pitchFamily="34" charset="0"/>
                          <a:cs typeface="Arial" panose="020B0604020202020204" pitchFamily="34" charset="0"/>
                        </a:rPr>
                        <a:t>1</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5282" marR="552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900" dirty="0">
                          <a:effectLst/>
                          <a:latin typeface="Calibri" panose="020F0502020204030204" pitchFamily="34" charset="0"/>
                          <a:ea typeface="Calibri" panose="020F0502020204030204" pitchFamily="34" charset="0"/>
                          <a:cs typeface="Arial" panose="020B0604020202020204" pitchFamily="34" charset="0"/>
                        </a:rPr>
                        <a:t>CM/16/16.- por conducto del Inspector de alcoholes en coordinación con la Dirección de Seguridad Pública Municipal, con la Dirección de Seguridad Pública del Estado y protección civil, verificaran los lugares como de recreación como son las lagunas, albercas y parajes que hayan solicitado el permiso temporal para venta de bebidas alcohólicas, para que no haya venta desmedida y cumplan con los horarios. </a:t>
                      </a:r>
                      <a:endParaRPr lang="es-MX"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5282" marR="552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12359796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3008108639"/>
              </p:ext>
            </p:extLst>
          </p:nvPr>
        </p:nvGraphicFramePr>
        <p:xfrm>
          <a:off x="683568" y="1340768"/>
          <a:ext cx="7852402" cy="4351337"/>
        </p:xfrm>
        <a:graphic>
          <a:graphicData uri="http://schemas.openxmlformats.org/drawingml/2006/table">
            <a:tbl>
              <a:tblPr firstRow="1" firstCol="1" bandRow="1"/>
              <a:tblGrid>
                <a:gridCol w="1200344"/>
                <a:gridCol w="1069561"/>
                <a:gridCol w="1150181"/>
                <a:gridCol w="4432316"/>
              </a:tblGrid>
              <a:tr h="2538280">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EL NARANJO</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15/04/2019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4</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CM/58/15.- Se vota y se aprueba por unanimidad el compromiso de Seguridad Pública Municipal, en coordinación con Seguridad Pública del Estado, Ministerial y personal del Ejército, de implementar el plan de operaciones denominado “Semana Santa 2019”, presentando los resultados en la siguiente Sesión.</a:t>
                      </a:r>
                      <a:br>
                        <a:rPr lang="es-MX" sz="1000">
                          <a:effectLst/>
                          <a:latin typeface="Calibri" panose="020F0502020204030204" pitchFamily="34" charset="0"/>
                          <a:ea typeface="Calibri" panose="020F0502020204030204" pitchFamily="34" charset="0"/>
                          <a:cs typeface="Arial" panose="020B0604020202020204" pitchFamily="34" charset="0"/>
                        </a:rPr>
                      </a:br>
                      <a:r>
                        <a:rPr lang="es-MX" sz="1000">
                          <a:effectLst/>
                          <a:latin typeface="Calibri" panose="020F0502020204030204" pitchFamily="34" charset="0"/>
                          <a:ea typeface="Calibri" panose="020F0502020204030204" pitchFamily="34" charset="0"/>
                          <a:cs typeface="Arial" panose="020B0604020202020204" pitchFamily="34" charset="0"/>
                        </a:rPr>
                        <a:t>CM/58/16.- Se vota y se aprueba por unanimidad el compromiso del Presidente Municipal, de enviar oficio a los Comités de los parajes turísticos privados, para que implementen vigilancia en el interior de los mismos.</a:t>
                      </a:r>
                      <a:br>
                        <a:rPr lang="es-MX" sz="1000">
                          <a:effectLst/>
                          <a:latin typeface="Calibri" panose="020F0502020204030204" pitchFamily="34" charset="0"/>
                          <a:ea typeface="Calibri" panose="020F0502020204030204" pitchFamily="34" charset="0"/>
                          <a:cs typeface="Arial" panose="020B0604020202020204" pitchFamily="34" charset="0"/>
                        </a:rPr>
                      </a:br>
                      <a:r>
                        <a:rPr lang="es-MX" sz="1000">
                          <a:effectLst/>
                          <a:latin typeface="Calibri" panose="020F0502020204030204" pitchFamily="34" charset="0"/>
                          <a:ea typeface="Calibri" panose="020F0502020204030204" pitchFamily="34" charset="0"/>
                          <a:cs typeface="Arial" panose="020B0604020202020204" pitchFamily="34" charset="0"/>
                        </a:rPr>
                        <a:t>CM/58/17.- Se vota y se aprueba por unanimidad el compromiso del Presidente Municipal, de enviar oficio a los dueños de carros abandonados, para que los quiten de la vía pública.</a:t>
                      </a:r>
                      <a:br>
                        <a:rPr lang="es-MX" sz="1000">
                          <a:effectLst/>
                          <a:latin typeface="Calibri" panose="020F0502020204030204" pitchFamily="34" charset="0"/>
                          <a:ea typeface="Calibri" panose="020F0502020204030204" pitchFamily="34" charset="0"/>
                          <a:cs typeface="Arial" panose="020B0604020202020204" pitchFamily="34" charset="0"/>
                        </a:rPr>
                      </a:br>
                      <a:r>
                        <a:rPr lang="es-MX" sz="1000">
                          <a:effectLst/>
                          <a:latin typeface="Calibri" panose="020F0502020204030204" pitchFamily="34" charset="0"/>
                          <a:ea typeface="Calibri" panose="020F0502020204030204" pitchFamily="34" charset="0"/>
                          <a:cs typeface="Arial" panose="020B0604020202020204" pitchFamily="34" charset="0"/>
                        </a:rPr>
                        <a:t>CM/58/18.- Se vota y se aprueba por unanimidad el compromiso de la Dirección de Seguridad Pública Municipal, en coordinación con Seguridad Pública del Estado, Ministerial y personal del Ejército, de implementar operatividad de seguridad y vigilancia, con la finalidad de prevenir el delio de robo.</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13057">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MATLAPA</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03/04/2019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3</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dirty="0">
                          <a:effectLst/>
                          <a:latin typeface="Calibri" panose="020F0502020204030204" pitchFamily="34" charset="0"/>
                          <a:ea typeface="Calibri" panose="020F0502020204030204" pitchFamily="34" charset="0"/>
                          <a:cs typeface="Arial" panose="020B0604020202020204" pitchFamily="34" charset="0"/>
                        </a:rPr>
                        <a:t>CM/57/14.- por conducto de la Dirección de seguridad pública municipal se implementara el Plan operativo semana santa en coordinación con la Dirección de seguridad pública del Estado, Policía Ministerial, protección civil, turismo, brindando seguridad y vigilancia  a los paseantes. </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1000" dirty="0">
                          <a:effectLst/>
                          <a:latin typeface="Calibri" panose="020F0502020204030204" pitchFamily="34" charset="0"/>
                          <a:ea typeface="Calibri" panose="020F0502020204030204" pitchFamily="34" charset="0"/>
                          <a:cs typeface="Arial" panose="020B0604020202020204" pitchFamily="34" charset="0"/>
                        </a:rPr>
                        <a:t>CM/57/15.- por conducto de la Autoridad Municipal en coordinación con las dependencias estatales, federales, se implementaran acciones para prevenir la violencia familiar. </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1000" dirty="0">
                          <a:effectLst/>
                          <a:latin typeface="Calibri" panose="020F0502020204030204" pitchFamily="34" charset="0"/>
                          <a:ea typeface="Calibri" panose="020F0502020204030204" pitchFamily="34" charset="0"/>
                          <a:cs typeface="Arial" panose="020B0604020202020204" pitchFamily="34" charset="0"/>
                        </a:rPr>
                        <a:t>CM/57/16.- el compromiso por parte del Fiscal de Justicia del estado adscrito en la Zona sur, de impartir capacitación al inspector de alcoholes del Municipio en relación a como intervenir sobre la venta ilegal de aguardiente.</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91815803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1721305135"/>
              </p:ext>
            </p:extLst>
          </p:nvPr>
        </p:nvGraphicFramePr>
        <p:xfrm>
          <a:off x="755576" y="1556792"/>
          <a:ext cx="7852402" cy="4351338"/>
        </p:xfrm>
        <a:graphic>
          <a:graphicData uri="http://schemas.openxmlformats.org/drawingml/2006/table">
            <a:tbl>
              <a:tblPr firstRow="1" firstCol="1" bandRow="1"/>
              <a:tblGrid>
                <a:gridCol w="1200344"/>
                <a:gridCol w="1069561"/>
                <a:gridCol w="1150181"/>
                <a:gridCol w="4432316"/>
              </a:tblGrid>
              <a:tr h="1450446">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SAN ANTONIO</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03/04/2019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CM/26/12: Se aprueba el plan de operaciones a implementarse durante la temporada vacacional de semana santa, el cual se elaboró de manera coordinada por la Dirección de Seguridad Pública Municipal, Seguridad Pública del Estado y Policía Ministerial, para su implementación de la misma manera.</a:t>
                      </a:r>
                      <a:br>
                        <a:rPr lang="es-MX" sz="1000">
                          <a:effectLst/>
                          <a:latin typeface="Calibri" panose="020F0502020204030204" pitchFamily="34" charset="0"/>
                          <a:ea typeface="Calibri" panose="020F0502020204030204" pitchFamily="34" charset="0"/>
                          <a:cs typeface="Arial" panose="020B0604020202020204" pitchFamily="34" charset="0"/>
                        </a:rPr>
                      </a:br>
                      <a:r>
                        <a:rPr lang="es-MX" sz="1000">
                          <a:effectLst/>
                          <a:latin typeface="Calibri" panose="020F0502020204030204" pitchFamily="34" charset="0"/>
                          <a:ea typeface="Calibri" panose="020F0502020204030204" pitchFamily="34" charset="0"/>
                          <a:cs typeface="Arial" panose="020B0604020202020204" pitchFamily="34" charset="0"/>
                        </a:rPr>
                        <a:t>CM/26/13: El compromiso del Inspector de Alcoholes, en coordinación de la Dirección de Seguridad Pública Municipal, Seguridad Pública del Estado y Ministerial, de implementar operativos anti alcohol en todo el municipio, con la finalidad de que se cumpla con la normativa de ley.</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69140">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SAN VICENTE TANCUAYALAB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10/04/2019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CM/34/15: Por conducto de la Dirección de Seguridad Pública Municipal en coordinación con Seguridad Pública del estado y la Policía Investigadora implementaran de manera coordinada el Plan operativo semana santa 2019. CM/34/16: Por conducto de la Dirección de alcoholes en coordinación con la Dirección de Seguridad Pública Municipal realizaran inspecciones a los establecimientos con venta de bebidas alcohólicas, y aquel que no cuente con el refrendo será sancionado de acuerdo a la Ley de alcoholes.</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31752">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TAMASOPO</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09/04/2019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dirty="0">
                          <a:effectLst/>
                          <a:latin typeface="Calibri" panose="020F0502020204030204" pitchFamily="34" charset="0"/>
                          <a:ea typeface="Calibri" panose="020F0502020204030204" pitchFamily="34" charset="0"/>
                          <a:cs typeface="Arial" panose="020B0604020202020204" pitchFamily="34" charset="0"/>
                        </a:rPr>
                        <a:t>CM/36/23: El compromiso de Seguridad Pública Municipal, en coordinación con Seguridad Pública del Estado y Ministerial, de implementar el plan de operaciones denominado “Semana Santa 2019”, presentando los resultados en la siguiente Sesión.</a:t>
                      </a:r>
                      <a:br>
                        <a:rPr lang="es-MX" sz="1000" dirty="0">
                          <a:effectLst/>
                          <a:latin typeface="Calibri" panose="020F0502020204030204" pitchFamily="34" charset="0"/>
                          <a:ea typeface="Calibri" panose="020F0502020204030204" pitchFamily="34" charset="0"/>
                          <a:cs typeface="Arial" panose="020B0604020202020204" pitchFamily="34" charset="0"/>
                        </a:rPr>
                      </a:br>
                      <a:r>
                        <a:rPr lang="es-MX" sz="1000" dirty="0">
                          <a:effectLst/>
                          <a:latin typeface="Calibri" panose="020F0502020204030204" pitchFamily="34" charset="0"/>
                          <a:ea typeface="Calibri" panose="020F0502020204030204" pitchFamily="34" charset="0"/>
                          <a:cs typeface="Arial" panose="020B0604020202020204" pitchFamily="34" charset="0"/>
                        </a:rPr>
                        <a:t>CM/36/24: El compromiso del Inspector de Alcoholes, en coordinación de la Dirección de Seguridad Pública Municipal, Seguridad Pública del Estado y Ministerial, de implementar operativos anti alcohol en las delegaciones de Damián Carmona, La Palma y Agua Buena, con la finalidad de que se cumpla con la normativa de ley.</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411937701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a 3"/>
          <p:cNvGraphicFramePr>
            <a:graphicFrameLocks noGrp="1"/>
          </p:cNvGraphicFramePr>
          <p:nvPr>
            <p:extLst>
              <p:ext uri="{D42A27DB-BD31-4B8C-83A1-F6EECF244321}">
                <p14:modId xmlns:p14="http://schemas.microsoft.com/office/powerpoint/2010/main" val="2300330166"/>
              </p:ext>
            </p:extLst>
          </p:nvPr>
        </p:nvGraphicFramePr>
        <p:xfrm>
          <a:off x="755576" y="980728"/>
          <a:ext cx="7248371" cy="5688632"/>
        </p:xfrm>
        <a:graphic>
          <a:graphicData uri="http://schemas.openxmlformats.org/drawingml/2006/table">
            <a:tbl>
              <a:tblPr firstRow="1" firstCol="1" bandRow="1"/>
              <a:tblGrid>
                <a:gridCol w="1108010"/>
                <a:gridCol w="987287"/>
                <a:gridCol w="1061705"/>
                <a:gridCol w="4091369"/>
              </a:tblGrid>
              <a:tr h="5688632">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TAMAZUNCHALE</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9535" marR="59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05/04/2019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9535" marR="59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5</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9535" marR="59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dirty="0">
                          <a:effectLst/>
                          <a:latin typeface="Calibri" panose="020F0502020204030204" pitchFamily="34" charset="0"/>
                          <a:ea typeface="Calibri" panose="020F0502020204030204" pitchFamily="34" charset="0"/>
                          <a:cs typeface="Arial" panose="020B0604020202020204" pitchFamily="34" charset="0"/>
                        </a:rPr>
                        <a:t>CM/37/02: Se realicen las acciones necesarias para mantener actualizado el registro de personal de Seguridad Pública, por lo que se deberán coordinar, el Director de Seguridad Pública y el Supervisor del Consejo Estatal de Seguridad Publica, para el llenado de cedulas y elaboración de reportes mensuales, así como solicitar al Secretario Ejecutivo del Consejo Estatal de Seguridad Publica, previa a la contratación de elementos Policiales, sus antecedentes laborales; así como se realice formalmente la solicitud de la aplicación de los exámenes de control y confianza, toda vez que es obligación de todo elemento policial para su ingreso y permanencia.</a:t>
                      </a:r>
                      <a:br>
                        <a:rPr lang="es-MX" sz="1000" dirty="0">
                          <a:effectLst/>
                          <a:latin typeface="Calibri" panose="020F0502020204030204" pitchFamily="34" charset="0"/>
                          <a:ea typeface="Calibri" panose="020F0502020204030204" pitchFamily="34" charset="0"/>
                          <a:cs typeface="Arial" panose="020B0604020202020204" pitchFamily="34" charset="0"/>
                        </a:rPr>
                      </a:br>
                      <a:r>
                        <a:rPr lang="es-MX" sz="1000" dirty="0">
                          <a:effectLst/>
                          <a:latin typeface="Calibri" panose="020F0502020204030204" pitchFamily="34" charset="0"/>
                          <a:ea typeface="Calibri" panose="020F0502020204030204" pitchFamily="34" charset="0"/>
                          <a:cs typeface="Arial" panose="020B0604020202020204" pitchFamily="34" charset="0"/>
                        </a:rPr>
                        <a:t>CM/37/03: El compromiso del H. Ayuntamiento de continuar con los trámites necesarios ante las instancias correspondientes para que el personal de seguridad pública municipal cuente con su CUP (Certificado Único Policial).</a:t>
                      </a:r>
                      <a:br>
                        <a:rPr lang="es-MX" sz="1000" dirty="0">
                          <a:effectLst/>
                          <a:latin typeface="Calibri" panose="020F0502020204030204" pitchFamily="34" charset="0"/>
                          <a:ea typeface="Calibri" panose="020F0502020204030204" pitchFamily="34" charset="0"/>
                          <a:cs typeface="Arial" panose="020B0604020202020204" pitchFamily="34" charset="0"/>
                        </a:rPr>
                      </a:br>
                      <a:r>
                        <a:rPr lang="es-MX" sz="1000" dirty="0">
                          <a:effectLst/>
                          <a:latin typeface="Calibri" panose="020F0502020204030204" pitchFamily="34" charset="0"/>
                          <a:ea typeface="Calibri" panose="020F0502020204030204" pitchFamily="34" charset="0"/>
                          <a:cs typeface="Arial" panose="020B0604020202020204" pitchFamily="34" charset="0"/>
                        </a:rPr>
                        <a:t>CM/37/04: El compromiso de las Policías Preventivas Municipal y Estatal, Policía Ministerial, así como el Agente del Ministerio Público y Síndico Municipal, de rendir un informe sobre la incidencia delictiva en el ámbito de su competencia dentro de las sesiones del Consejo Municipal de Seguridad.</a:t>
                      </a:r>
                      <a:br>
                        <a:rPr lang="es-MX" sz="1000" dirty="0">
                          <a:effectLst/>
                          <a:latin typeface="Calibri" panose="020F0502020204030204" pitchFamily="34" charset="0"/>
                          <a:ea typeface="Calibri" panose="020F0502020204030204" pitchFamily="34" charset="0"/>
                          <a:cs typeface="Arial" panose="020B0604020202020204" pitchFamily="34" charset="0"/>
                        </a:rPr>
                      </a:br>
                      <a:r>
                        <a:rPr lang="es-MX" sz="1000" dirty="0">
                          <a:effectLst/>
                          <a:latin typeface="Calibri" panose="020F0502020204030204" pitchFamily="34" charset="0"/>
                          <a:ea typeface="Calibri" panose="020F0502020204030204" pitchFamily="34" charset="0"/>
                          <a:cs typeface="Arial" panose="020B0604020202020204" pitchFamily="34" charset="0"/>
                        </a:rPr>
                        <a:t>CM/37/05: Presentar el plan de operaciones a implementarse durante la temporada vacacional de semana santa, el cual se elaboró de manera coordinada por la Dirección de Seguridad Pública Municipal, Seguridad Pública del Estado y Policía Ministerial, para su implementación de la misma manera.</a:t>
                      </a:r>
                      <a:br>
                        <a:rPr lang="es-MX" sz="1000" dirty="0">
                          <a:effectLst/>
                          <a:latin typeface="Calibri" panose="020F0502020204030204" pitchFamily="34" charset="0"/>
                          <a:ea typeface="Calibri" panose="020F0502020204030204" pitchFamily="34" charset="0"/>
                          <a:cs typeface="Arial" panose="020B0604020202020204" pitchFamily="34" charset="0"/>
                        </a:rPr>
                      </a:br>
                      <a:r>
                        <a:rPr lang="es-MX" sz="1000" dirty="0">
                          <a:effectLst/>
                          <a:latin typeface="Calibri" panose="020F0502020204030204" pitchFamily="34" charset="0"/>
                          <a:ea typeface="Calibri" panose="020F0502020204030204" pitchFamily="34" charset="0"/>
                          <a:cs typeface="Arial" panose="020B0604020202020204" pitchFamily="34" charset="0"/>
                        </a:rPr>
                        <a:t>CM/37/06: El compromiso de la Presidencia Municipal, de distribuir un total de 3,000 trípticos y 300 cartelones del Programa de Prevención del denominado “Prevenimos Juntos”, referentes a las campañas “Un </a:t>
                      </a:r>
                      <a:r>
                        <a:rPr lang="es-MX" sz="1000" dirty="0" err="1">
                          <a:effectLst/>
                          <a:latin typeface="Calibri" panose="020F0502020204030204" pitchFamily="34" charset="0"/>
                          <a:ea typeface="Calibri" panose="020F0502020204030204" pitchFamily="34" charset="0"/>
                          <a:cs typeface="Arial" panose="020B0604020202020204" pitchFamily="34" charset="0"/>
                        </a:rPr>
                        <a:t>Like</a:t>
                      </a:r>
                      <a:r>
                        <a:rPr lang="es-MX" sz="1000" dirty="0">
                          <a:effectLst/>
                          <a:latin typeface="Calibri" panose="020F0502020204030204" pitchFamily="34" charset="0"/>
                          <a:ea typeface="Calibri" panose="020F0502020204030204" pitchFamily="34" charset="0"/>
                          <a:cs typeface="Arial" panose="020B0604020202020204" pitchFamily="34" charset="0"/>
                        </a:rPr>
                        <a:t> por la Prevención”, “</a:t>
                      </a:r>
                      <a:r>
                        <a:rPr lang="es-MX" sz="1000" dirty="0" err="1">
                          <a:effectLst/>
                          <a:latin typeface="Calibri" panose="020F0502020204030204" pitchFamily="34" charset="0"/>
                          <a:ea typeface="Calibri" panose="020F0502020204030204" pitchFamily="34" charset="0"/>
                          <a:cs typeface="Arial" panose="020B0604020202020204" pitchFamily="34" charset="0"/>
                        </a:rPr>
                        <a:t>Grooming</a:t>
                      </a:r>
                      <a:r>
                        <a:rPr lang="es-MX" sz="1000" dirty="0">
                          <a:effectLst/>
                          <a:latin typeface="Calibri" panose="020F0502020204030204" pitchFamily="34" charset="0"/>
                          <a:ea typeface="Calibri" panose="020F0502020204030204" pitchFamily="34" charset="0"/>
                          <a:cs typeface="Arial" panose="020B0604020202020204" pitchFamily="34" charset="0"/>
                        </a:rPr>
                        <a:t> y </a:t>
                      </a:r>
                      <a:r>
                        <a:rPr lang="es-MX" sz="1000" dirty="0" err="1">
                          <a:effectLst/>
                          <a:latin typeface="Calibri" panose="020F0502020204030204" pitchFamily="34" charset="0"/>
                          <a:ea typeface="Calibri" panose="020F0502020204030204" pitchFamily="34" charset="0"/>
                          <a:cs typeface="Arial" panose="020B0604020202020204" pitchFamily="34" charset="0"/>
                        </a:rPr>
                        <a:t>Sexting</a:t>
                      </a:r>
                      <a:r>
                        <a:rPr lang="es-MX" sz="1000" dirty="0">
                          <a:effectLst/>
                          <a:latin typeface="Calibri" panose="020F0502020204030204" pitchFamily="34" charset="0"/>
                          <a:ea typeface="Calibri" panose="020F0502020204030204" pitchFamily="34" charset="0"/>
                          <a:cs typeface="Arial" panose="020B0604020202020204" pitchFamily="34" charset="0"/>
                        </a:rPr>
                        <a:t>”, “Trata de Personas”, “Violencia de Género”, “Desarme” y “Extorsión”, mismos que fueron enviados por parte del Secretariado Ejecutivo del Consejo Estatal de Seguridad Pública.</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9535" marR="59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77498849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2366759436"/>
              </p:ext>
            </p:extLst>
          </p:nvPr>
        </p:nvGraphicFramePr>
        <p:xfrm>
          <a:off x="971600" y="1196752"/>
          <a:ext cx="7397763" cy="5012818"/>
        </p:xfrm>
        <a:graphic>
          <a:graphicData uri="http://schemas.openxmlformats.org/drawingml/2006/table">
            <a:tbl>
              <a:tblPr firstRow="1" firstCol="1" bandRow="1"/>
              <a:tblGrid>
                <a:gridCol w="1130847"/>
                <a:gridCol w="1007635"/>
                <a:gridCol w="1083587"/>
                <a:gridCol w="4175694"/>
              </a:tblGrid>
              <a:tr h="2506409">
                <a:tc>
                  <a:txBody>
                    <a:bodyPr/>
                    <a:lstStyle/>
                    <a:p>
                      <a:pPr>
                        <a:lnSpc>
                          <a:spcPct val="115000"/>
                        </a:lnSpc>
                        <a:spcAft>
                          <a:spcPts val="0"/>
                        </a:spcAft>
                      </a:pPr>
                      <a:r>
                        <a:rPr lang="es-MX" sz="900">
                          <a:effectLst/>
                          <a:latin typeface="Calibri" panose="020F0502020204030204" pitchFamily="34" charset="0"/>
                          <a:ea typeface="Calibri" panose="020F0502020204030204" pitchFamily="34" charset="0"/>
                          <a:cs typeface="Arial" panose="020B0604020202020204" pitchFamily="34" charset="0"/>
                        </a:rPr>
                        <a:t>TAMPACAN</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5282" marR="552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900">
                          <a:effectLst/>
                          <a:latin typeface="Calibri" panose="020F0502020204030204" pitchFamily="34" charset="0"/>
                          <a:ea typeface="Calibri" panose="020F0502020204030204" pitchFamily="34" charset="0"/>
                          <a:cs typeface="Arial" panose="020B0604020202020204" pitchFamily="34" charset="0"/>
                        </a:rPr>
                        <a:t>26/04/2019</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5282" marR="552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900">
                          <a:effectLst/>
                          <a:latin typeface="Calibri" panose="020F0502020204030204" pitchFamily="34" charset="0"/>
                          <a:ea typeface="Calibri" panose="020F0502020204030204" pitchFamily="34" charset="0"/>
                          <a:cs typeface="Arial" panose="020B0604020202020204" pitchFamily="34" charset="0"/>
                        </a:rPr>
                        <a:t>3</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5282" marR="552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900">
                          <a:effectLst/>
                          <a:latin typeface="Calibri" panose="020F0502020204030204" pitchFamily="34" charset="0"/>
                          <a:ea typeface="Calibri" panose="020F0502020204030204" pitchFamily="34" charset="0"/>
                          <a:cs typeface="Arial" panose="020B0604020202020204" pitchFamily="34" charset="0"/>
                        </a:rPr>
                        <a:t>CM/38/16: El compromiso del Inspector de Alcoholes, en coordinación  de la Dirección de Seguridad Pública Municipal, Seguridad Pública del Estado y Ministerial, de implementar operativos anti alcohol en la comunidad de “Chiconamel”, pero a partir de las 22:00 hrs., con la finalidad de que se cumpla con la normativa de ley.</a:t>
                      </a:r>
                      <a:br>
                        <a:rPr lang="es-MX" sz="900">
                          <a:effectLst/>
                          <a:latin typeface="Calibri" panose="020F0502020204030204" pitchFamily="34" charset="0"/>
                          <a:ea typeface="Calibri" panose="020F0502020204030204" pitchFamily="34" charset="0"/>
                          <a:cs typeface="Arial" panose="020B0604020202020204" pitchFamily="34" charset="0"/>
                        </a:rPr>
                      </a:br>
                      <a:r>
                        <a:rPr lang="es-MX" sz="900">
                          <a:effectLst/>
                          <a:latin typeface="Calibri" panose="020F0502020204030204" pitchFamily="34" charset="0"/>
                          <a:ea typeface="Calibri" panose="020F0502020204030204" pitchFamily="34" charset="0"/>
                          <a:cs typeface="Arial" panose="020B0604020202020204" pitchFamily="34" charset="0"/>
                        </a:rPr>
                        <a:t>CM/38/17: El compromiso de la Dirección de Seguridad Pública Municipal, en coordinación con Seguridad Pública del Estado y Ministerial, de implementar operativos de seguridad y vigilancia en la comunidad de “Chiconamel”, pero a partir de las 22:00 hrs. con la finalidad de prevenir la incidencia delictiva.</a:t>
                      </a:r>
                      <a:br>
                        <a:rPr lang="es-MX" sz="900">
                          <a:effectLst/>
                          <a:latin typeface="Calibri" panose="020F0502020204030204" pitchFamily="34" charset="0"/>
                          <a:ea typeface="Calibri" panose="020F0502020204030204" pitchFamily="34" charset="0"/>
                          <a:cs typeface="Arial" panose="020B0604020202020204" pitchFamily="34" charset="0"/>
                        </a:rPr>
                      </a:br>
                      <a:r>
                        <a:rPr lang="es-MX" sz="900">
                          <a:effectLst/>
                          <a:latin typeface="Calibri" panose="020F0502020204030204" pitchFamily="34" charset="0"/>
                          <a:ea typeface="Calibri" panose="020F0502020204030204" pitchFamily="34" charset="0"/>
                          <a:cs typeface="Arial" panose="020B0604020202020204" pitchFamily="34" charset="0"/>
                        </a:rPr>
                        <a:t>CM/38/18: El compromiso de la Dirección de Seguridad Pública Municipal, Seguridad Pública del Estado y Policía Ministerial, de implementar dispositivo de seguridad y vigilancia durante las celebraciones del 30 de abril (Día del Niño), 01 de mayo (Día del trabajo), 05 de mayo (Aniversario de la Batalla de Puebla), 10 de mayo (Día de la Madre) y 15 de mayo (Día del Maestro).</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5282" marR="552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06409">
                <a:tc>
                  <a:txBody>
                    <a:bodyPr/>
                    <a:lstStyle/>
                    <a:p>
                      <a:pPr>
                        <a:lnSpc>
                          <a:spcPct val="115000"/>
                        </a:lnSpc>
                        <a:spcAft>
                          <a:spcPts val="0"/>
                        </a:spcAft>
                      </a:pPr>
                      <a:r>
                        <a:rPr lang="es-MX" sz="900">
                          <a:effectLst/>
                          <a:latin typeface="Calibri" panose="020F0502020204030204" pitchFamily="34" charset="0"/>
                          <a:ea typeface="Calibri" panose="020F0502020204030204" pitchFamily="34" charset="0"/>
                          <a:cs typeface="Arial" panose="020B0604020202020204" pitchFamily="34" charset="0"/>
                        </a:rPr>
                        <a:t>TAMPAMOLON CORONA</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5282" marR="552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900">
                          <a:effectLst/>
                          <a:latin typeface="Calibri" panose="020F0502020204030204" pitchFamily="34" charset="0"/>
                          <a:ea typeface="Calibri" panose="020F0502020204030204" pitchFamily="34" charset="0"/>
                          <a:cs typeface="Arial" panose="020B0604020202020204" pitchFamily="34" charset="0"/>
                        </a:rPr>
                        <a:t>25/04/2019</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5282" marR="552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900">
                          <a:effectLst/>
                          <a:latin typeface="Calibri" panose="020F0502020204030204" pitchFamily="34" charset="0"/>
                          <a:ea typeface="Calibri" panose="020F0502020204030204" pitchFamily="34" charset="0"/>
                          <a:cs typeface="Arial" panose="020B0604020202020204" pitchFamily="34" charset="0"/>
                        </a:rPr>
                        <a:t>3</a:t>
                      </a:r>
                      <a:endParaRPr lang="es-MX" sz="900">
                        <a:effectLst/>
                        <a:latin typeface="Calibri" panose="020F0502020204030204" pitchFamily="34" charset="0"/>
                        <a:ea typeface="Calibri" panose="020F0502020204030204" pitchFamily="34" charset="0"/>
                        <a:cs typeface="Times New Roman" panose="02020603050405020304" pitchFamily="18" charset="0"/>
                      </a:endParaRPr>
                    </a:p>
                  </a:txBody>
                  <a:tcPr marL="55282" marR="552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900" dirty="0">
                          <a:effectLst/>
                          <a:latin typeface="Calibri" panose="020F0502020204030204" pitchFamily="34" charset="0"/>
                          <a:ea typeface="Calibri" panose="020F0502020204030204" pitchFamily="34" charset="0"/>
                          <a:cs typeface="Arial" panose="020B0604020202020204" pitchFamily="34" charset="0"/>
                        </a:rPr>
                        <a:t>CM/39/20: El compromiso de la Dirección de Seguridad Pública Municipal, Seguridad Pública del Estado y Policía Ministerial, de implementar dispositivo de seguridad y vigilancia durante las celebraciones del 30 de abril (Día del Niño), 01 de mayo (Día del trabajo), 05 de mayo (Aniversario de la Batalla de Puebla), 10 de mayo (Día de la Madre) y 15 de mayo (Día del Maestro).</a:t>
                      </a:r>
                      <a:br>
                        <a:rPr lang="es-MX" sz="900" dirty="0">
                          <a:effectLst/>
                          <a:latin typeface="Calibri" panose="020F0502020204030204" pitchFamily="34" charset="0"/>
                          <a:ea typeface="Calibri" panose="020F0502020204030204" pitchFamily="34" charset="0"/>
                          <a:cs typeface="Arial" panose="020B0604020202020204" pitchFamily="34" charset="0"/>
                        </a:rPr>
                      </a:br>
                      <a:r>
                        <a:rPr lang="es-MX" sz="900" dirty="0">
                          <a:effectLst/>
                          <a:latin typeface="Calibri" panose="020F0502020204030204" pitchFamily="34" charset="0"/>
                          <a:ea typeface="Calibri" panose="020F0502020204030204" pitchFamily="34" charset="0"/>
                          <a:cs typeface="Arial" panose="020B0604020202020204" pitchFamily="34" charset="0"/>
                        </a:rPr>
                        <a:t>CM/39/21: El compromiso del Inspector de Alcoholes, en coordinación  de la Dirección de Seguridad Pública Municipal, Seguridad Pública del Estado y Ministerial, de implementar operativos anti alcohol en la Cabecera Municipal, con la finalidad de que se cumpla con la normativa de ley.</a:t>
                      </a:r>
                      <a:br>
                        <a:rPr lang="es-MX" sz="900" dirty="0">
                          <a:effectLst/>
                          <a:latin typeface="Calibri" panose="020F0502020204030204" pitchFamily="34" charset="0"/>
                          <a:ea typeface="Calibri" panose="020F0502020204030204" pitchFamily="34" charset="0"/>
                          <a:cs typeface="Arial" panose="020B0604020202020204" pitchFamily="34" charset="0"/>
                        </a:rPr>
                      </a:br>
                      <a:r>
                        <a:rPr lang="es-MX" sz="900" dirty="0">
                          <a:effectLst/>
                          <a:latin typeface="Calibri" panose="020F0502020204030204" pitchFamily="34" charset="0"/>
                          <a:ea typeface="Calibri" panose="020F0502020204030204" pitchFamily="34" charset="0"/>
                          <a:cs typeface="Arial" panose="020B0604020202020204" pitchFamily="34" charset="0"/>
                        </a:rPr>
                        <a:t>CM/39/22: El compromiso del Presidente Municipal, de enviar oficio a los productores del municipio, para que cuando realicen las quemas para la cosecha, cumplan con todas las medidas de seguridad y avisen a sus vecinos para que de igual manera estén preparados, con la finalidad de prevenir los incendios sin control.</a:t>
                      </a:r>
                      <a:endParaRPr lang="es-MX"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5282" marR="552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05168362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1270110525"/>
              </p:ext>
            </p:extLst>
          </p:nvPr>
        </p:nvGraphicFramePr>
        <p:xfrm>
          <a:off x="467544" y="1988840"/>
          <a:ext cx="8047805" cy="3651333"/>
        </p:xfrm>
        <a:graphic>
          <a:graphicData uri="http://schemas.openxmlformats.org/drawingml/2006/table">
            <a:tbl>
              <a:tblPr firstRow="1" firstCol="1" bandRow="1"/>
              <a:tblGrid>
                <a:gridCol w="1230214"/>
                <a:gridCol w="1096176"/>
                <a:gridCol w="1178802"/>
                <a:gridCol w="4542613"/>
              </a:tblGrid>
              <a:tr h="1622814">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TAMUIN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17/04/2019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CM/40/20: La implementación del plan de operaciones denominado “Semana Santa 2019” por conducto de Seguridad Pública Municipal, en coordinación con Seguridad Pública del Estado, Ministerial y personal del Ejército, presentando los resultados del mismo en la siguiente Sesión de este Consejo.</a:t>
                      </a:r>
                      <a:br>
                        <a:rPr lang="es-MX" sz="1000">
                          <a:effectLst/>
                          <a:latin typeface="Calibri" panose="020F0502020204030204" pitchFamily="34" charset="0"/>
                          <a:ea typeface="Calibri" panose="020F0502020204030204" pitchFamily="34" charset="0"/>
                          <a:cs typeface="Arial" panose="020B0604020202020204" pitchFamily="34" charset="0"/>
                        </a:rPr>
                      </a:br>
                      <a:r>
                        <a:rPr lang="es-MX" sz="1000">
                          <a:effectLst/>
                          <a:latin typeface="Calibri" panose="020F0502020204030204" pitchFamily="34" charset="0"/>
                          <a:ea typeface="Calibri" panose="020F0502020204030204" pitchFamily="34" charset="0"/>
                          <a:cs typeface="Arial" panose="020B0604020202020204" pitchFamily="34" charset="0"/>
                        </a:rPr>
                        <a:t>CM/40/21: El compromiso de la Presidenta Municipal, de enviar oficio al Delegado Regional de la Fiscalía General del Estado, solicitándole campaña de prevención mediante la implementación de pláticas contra la Violencia Familiar y Violencia de Género.</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17111">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TANCANHUITZ</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02/04/2019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CM/41/12: la Dirección de Seguridad Pública Municipal, en coordinación con Seguridad Pública del Estado y la Policía Investigadora realizará labores de seguridad y vigilancia durante el periodo vacacional de semana santa.</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CM/41/13: la Dirección de Seguridad Pública Municipal acompañara inspector de alcoholes del Municipio a visitar cantinas, con el objeto de revisar el horario de cierre, así como entren sin armas al negocio.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11408">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TANLAJAS</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12/04/2019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dirty="0">
                          <a:effectLst/>
                          <a:latin typeface="Calibri" panose="020F0502020204030204" pitchFamily="34" charset="0"/>
                          <a:ea typeface="Calibri" panose="020F0502020204030204" pitchFamily="34" charset="0"/>
                          <a:cs typeface="Arial" panose="020B0604020202020204" pitchFamily="34" charset="0"/>
                        </a:rPr>
                        <a:t>CM/42/17:por Conducto de la Dirección de Seguridad Pública Municipal, en coordinación con Seguridad Pública del Estado, Policía Investigadora y el Departamento de Protección Civil Municipal implementen el Plan operativo “Semana Santa 2019”.</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80932386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458512515"/>
              </p:ext>
            </p:extLst>
          </p:nvPr>
        </p:nvGraphicFramePr>
        <p:xfrm>
          <a:off x="611560" y="2060849"/>
          <a:ext cx="7903789" cy="3670372"/>
        </p:xfrm>
        <a:graphic>
          <a:graphicData uri="http://schemas.openxmlformats.org/drawingml/2006/table">
            <a:tbl>
              <a:tblPr firstRow="1" firstCol="1" bandRow="1"/>
              <a:tblGrid>
                <a:gridCol w="1208199"/>
                <a:gridCol w="1076560"/>
                <a:gridCol w="1157707"/>
                <a:gridCol w="4461323"/>
              </a:tblGrid>
              <a:tr h="1738598">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XILITLA</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16/04/2019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CM/54/24: El compromiso de la Dirección de Seguridad Pública municipal, en coordinación con Seguridad Pública del Estado, Policía Ministerial y personal del Ejército Mexicano, de implementar operatividad de seguridad y vigilancia en la cabecera municipal, con la finalidad de prevenir el delito de robo.</a:t>
                      </a:r>
                      <a:br>
                        <a:rPr lang="es-MX" sz="1000">
                          <a:effectLst/>
                          <a:latin typeface="Calibri" panose="020F0502020204030204" pitchFamily="34" charset="0"/>
                          <a:ea typeface="Calibri" panose="020F0502020204030204" pitchFamily="34" charset="0"/>
                          <a:cs typeface="Arial" panose="020B0604020202020204" pitchFamily="34" charset="0"/>
                        </a:rPr>
                      </a:br>
                      <a:r>
                        <a:rPr lang="es-MX" sz="1000">
                          <a:effectLst/>
                          <a:latin typeface="Calibri" panose="020F0502020204030204" pitchFamily="34" charset="0"/>
                          <a:ea typeface="Calibri" panose="020F0502020204030204" pitchFamily="34" charset="0"/>
                          <a:cs typeface="Arial" panose="020B0604020202020204" pitchFamily="34" charset="0"/>
                        </a:rPr>
                        <a:t>CM/54/25: El compromiso del Inspector de Alcoholes, en coordinación con la Dirección de Seguridad Pública municipal, Seguridad Pública del Estado, Policía Ministerial y personal del Ejército Mexicano, de implementar operativos Anti alcohol en la Delegación de Ahuacatlán, por nuevos puestos de venta de bebidas embriagantes.</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65887">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CATORCE</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02/04/2019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 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CM/06/018.-  El compromiso de policía municipal y estatal de implementar operativo semana santa 2019.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CM/06/019.-  El compromiso del ayuntamiento de girar oficios a tiendas de abarrotes de las comunidades y cabecera municipal para que se abstengan de vender cerveza si no cuentan con permiso y respeten de horarios establecidos.</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65887">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CEDRAL</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04/04/2019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dirty="0">
                          <a:effectLst/>
                          <a:latin typeface="Calibri" panose="020F0502020204030204" pitchFamily="34" charset="0"/>
                          <a:ea typeface="Calibri" panose="020F0502020204030204" pitchFamily="34" charset="0"/>
                          <a:cs typeface="Arial" panose="020B0604020202020204" pitchFamily="34" charset="0"/>
                        </a:rPr>
                        <a:t>CM/07/019.- el compromiso del ayuntamiento de gestionar ante el Instituto De Mujeres Del Estado una capacitación para la DGSPM con el tema alerta de género. </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1000" dirty="0">
                          <a:effectLst/>
                          <a:latin typeface="Calibri" panose="020F0502020204030204" pitchFamily="34" charset="0"/>
                          <a:ea typeface="Calibri" panose="020F0502020204030204" pitchFamily="34" charset="0"/>
                          <a:cs typeface="Arial" panose="020B0604020202020204" pitchFamily="34" charset="0"/>
                        </a:rPr>
                        <a:t>CM/07/020. El  compromiso del ayuntamiento  de iniciar una campaña de educación vial y seguridad vial en coordinación con la DGSMP .</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62871669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2188207903"/>
              </p:ext>
            </p:extLst>
          </p:nvPr>
        </p:nvGraphicFramePr>
        <p:xfrm>
          <a:off x="395536" y="1988842"/>
          <a:ext cx="8119814" cy="3560283"/>
        </p:xfrm>
        <a:graphic>
          <a:graphicData uri="http://schemas.openxmlformats.org/drawingml/2006/table">
            <a:tbl>
              <a:tblPr firstRow="1" firstCol="1" bandRow="1"/>
              <a:tblGrid>
                <a:gridCol w="1241222"/>
                <a:gridCol w="1105984"/>
                <a:gridCol w="1189350"/>
                <a:gridCol w="4583258"/>
              </a:tblGrid>
              <a:tr h="1465999">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CHARCAS</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12/04/2019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CM/015/17.-  el compromiso de la Dirección de Seguridad Pública Municipal Y Seguridad Pública del Estado, de implementar el  dispositivo de seguridad y vigilancia durante el encuentro de bandas sinfónicas el 13 y 14 así como en el medio maratón Venado - Charcas el día 20 de abril con motivo de la semana santa.</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CM/015/18.-el compromiso de policía militar de apoyar al ayuntamiento con escolta para evento de fundación de charcas el día 16 de abril</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65999">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MATEHUALA</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08/04/2019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CM/020/015.- La implementación  de los planes operativos de semana santa 2019, copa de futbol Matehuala, Feria de la Charamusca 2019, estatal de beisbol por parte de Dirección De Seguridad Pública Municipal En Coordinación Con Seguridad Pública Del Estado.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CM/020/016.- El compromiso del Instituto De Atención De Mujeres Del Estado de llevar a cabo una capacitación dirigida a los elementos de la DGSPM adscritos a la unidad de atención para violencia de genero</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28285">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VANEGAS</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03/04/2019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dirty="0">
                          <a:effectLst/>
                          <a:latin typeface="Calibri" panose="020F0502020204030204" pitchFamily="34" charset="0"/>
                          <a:ea typeface="Calibri" panose="020F0502020204030204" pitchFamily="34" charset="0"/>
                          <a:cs typeface="Arial" panose="020B0604020202020204" pitchFamily="34" charset="0"/>
                        </a:rPr>
                        <a:t>CM/44/017.- El compromiso de la Comisión Estatal De Derechos Humanos en la zona, de llevar a cabo un taller dirigido a los elementos de la Dirección De Seguridad Pública Municipal con el tema uso de la fuerza.</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21645920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nvGraphicFramePr>
        <p:xfrm>
          <a:off x="802846" y="1810544"/>
          <a:ext cx="7538307" cy="4381500"/>
        </p:xfrm>
        <a:graphic>
          <a:graphicData uri="http://schemas.openxmlformats.org/drawingml/2006/table">
            <a:tbl>
              <a:tblPr firstRow="1" firstCol="1" bandRow="1"/>
              <a:tblGrid>
                <a:gridCol w="1152331"/>
                <a:gridCol w="1026778"/>
                <a:gridCol w="1104174"/>
                <a:gridCol w="4255024"/>
              </a:tblGrid>
              <a:tr h="1044321">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VILLA DE GUADALUPE</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1916" marR="619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05/04/2019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1916" marR="619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1916" marR="619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CM/47/018.-El compromiso de la Dirección De Seguridad Pública Municipal de implementar recorridos de seguridad y vigilancia en las comunidades del municipio para prevenir delitos así como robos a escuelas</a:t>
                      </a:r>
                      <a:br>
                        <a:rPr lang="es-MX" sz="1000">
                          <a:effectLst/>
                          <a:latin typeface="Calibri" panose="020F0502020204030204" pitchFamily="34" charset="0"/>
                          <a:ea typeface="Calibri" panose="020F0502020204030204" pitchFamily="34" charset="0"/>
                          <a:cs typeface="Arial" panose="020B0604020202020204" pitchFamily="34" charset="0"/>
                        </a:rPr>
                      </a:br>
                      <a:r>
                        <a:rPr lang="es-MX" sz="1000">
                          <a:effectLst/>
                          <a:latin typeface="Calibri" panose="020F0502020204030204" pitchFamily="34" charset="0"/>
                          <a:ea typeface="Calibri" panose="020F0502020204030204" pitchFamily="34" charset="0"/>
                          <a:cs typeface="Arial" panose="020B0604020202020204" pitchFamily="34" charset="0"/>
                        </a:rPr>
                        <a:t>CM/47/019.- El compromiso del ayuntamiento  de gestionar recursos para construcción de cuartos dentro de las escuelas educativas y que serán usados para los veladores, se presentara dicho proyecto a maestros y padres.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1916" marR="619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92428">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VILLA DE LA PAZ</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1916" marR="619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29/04/2019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1916" marR="619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1916" marR="619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CM/48/019.- El compromiso  por parte de Dirección De Seguridad Pública Municipal en coordinación con Seguridad Pública Del Estado. De implementar la seguridad y vigilancia el Día Del Niño, el Cinco De Mayo, El Día De La Madre Y El Día Del Maestro” </a:t>
                      </a:r>
                      <a:br>
                        <a:rPr lang="es-MX" sz="1000">
                          <a:effectLst/>
                          <a:latin typeface="Calibri" panose="020F0502020204030204" pitchFamily="34" charset="0"/>
                          <a:ea typeface="Calibri" panose="020F0502020204030204" pitchFamily="34" charset="0"/>
                          <a:cs typeface="Arial" panose="020B0604020202020204" pitchFamily="34" charset="0"/>
                        </a:rPr>
                      </a:br>
                      <a:r>
                        <a:rPr lang="es-MX" sz="1000">
                          <a:effectLst/>
                          <a:latin typeface="Calibri" panose="020F0502020204030204" pitchFamily="34" charset="0"/>
                          <a:ea typeface="Calibri" panose="020F0502020204030204" pitchFamily="34" charset="0"/>
                          <a:cs typeface="Arial" panose="020B0604020202020204" pitchFamily="34" charset="0"/>
                        </a:rPr>
                        <a:t>CM/48/020.- El compromiso del ayuntamiento de implementar recorridos de seguridad y vigilancia en las comunidades y en coordinación con el departamento de alcoholes para que establecimientos que expenden cerveza y cuentan con permiso respeten horarios.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1916" marR="619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14589">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CERRITOS</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1916" marR="619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03/04/2019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1916" marR="619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3</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1916" marR="619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dirty="0">
                          <a:effectLst/>
                          <a:latin typeface="Calibri" panose="020F0502020204030204" pitchFamily="34" charset="0"/>
                          <a:ea typeface="Calibri" panose="020F0502020204030204" pitchFamily="34" charset="0"/>
                          <a:cs typeface="Arial" panose="020B0604020202020204" pitchFamily="34" charset="0"/>
                        </a:rPr>
                        <a:t>CM/08/019.- Por conducto de la Dirección de Seguridad Pública Municipal y Seguridad Pública del Estado, implementaran diversas acciones coordinadas para prevenir y combatir la incidencia delictiva del delito de robo en sus diversas modalidades en la cabecera municipal. </a:t>
                      </a:r>
                      <a:br>
                        <a:rPr lang="es-MX" sz="1000" dirty="0">
                          <a:effectLst/>
                          <a:latin typeface="Calibri" panose="020F0502020204030204" pitchFamily="34" charset="0"/>
                          <a:ea typeface="Calibri" panose="020F0502020204030204" pitchFamily="34" charset="0"/>
                          <a:cs typeface="Arial" panose="020B0604020202020204" pitchFamily="34" charset="0"/>
                        </a:rPr>
                      </a:br>
                      <a:r>
                        <a:rPr lang="es-MX" sz="1000" dirty="0">
                          <a:effectLst/>
                          <a:latin typeface="Calibri" panose="020F0502020204030204" pitchFamily="34" charset="0"/>
                          <a:ea typeface="Calibri" panose="020F0502020204030204" pitchFamily="34" charset="0"/>
                          <a:cs typeface="Arial" panose="020B0604020202020204" pitchFamily="34" charset="0"/>
                        </a:rPr>
                        <a:t>CM/08/020.- Por conducto de la Dirección de Seguridad Pública Municipal y Seguridad Pública del Estado, implementaran el plan operativo “Semana Santa 2019”.</a:t>
                      </a:r>
                      <a:br>
                        <a:rPr lang="es-MX" sz="1000" dirty="0">
                          <a:effectLst/>
                          <a:latin typeface="Calibri" panose="020F0502020204030204" pitchFamily="34" charset="0"/>
                          <a:ea typeface="Calibri" panose="020F0502020204030204" pitchFamily="34" charset="0"/>
                          <a:cs typeface="Arial" panose="020B0604020202020204" pitchFamily="34" charset="0"/>
                        </a:rPr>
                      </a:br>
                      <a:r>
                        <a:rPr lang="es-MX" sz="1000" dirty="0">
                          <a:effectLst/>
                          <a:latin typeface="Calibri" panose="020F0502020204030204" pitchFamily="34" charset="0"/>
                          <a:ea typeface="Calibri" panose="020F0502020204030204" pitchFamily="34" charset="0"/>
                          <a:cs typeface="Arial" panose="020B0604020202020204" pitchFamily="34" charset="0"/>
                        </a:rPr>
                        <a:t>CM/08/021.- Por conducto de la Fiscalía General del Estado, se impartirá una capacitación sobre el llenado de actas del Nuevo Sistema de Justicia Penal a los elementos de la Dirección de Seguridad Pública Municipal y Seguridad Pública del Estado, en fecha próxima. </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916" marR="619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92723320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3935972619"/>
              </p:ext>
            </p:extLst>
          </p:nvPr>
        </p:nvGraphicFramePr>
        <p:xfrm>
          <a:off x="467544" y="1628800"/>
          <a:ext cx="8047805" cy="4102422"/>
        </p:xfrm>
        <a:graphic>
          <a:graphicData uri="http://schemas.openxmlformats.org/drawingml/2006/table">
            <a:tbl>
              <a:tblPr firstRow="1" firstCol="1" bandRow="1"/>
              <a:tblGrid>
                <a:gridCol w="1230214"/>
                <a:gridCol w="1096176"/>
                <a:gridCol w="1178802"/>
                <a:gridCol w="4542613"/>
              </a:tblGrid>
              <a:tr h="647751">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CIUDAD FERNANDEZ</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09/04/2019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CMSP/11/019.- Se crea el compromiso de Seguridad Pública Municipal, Protección Civil, Comercio, Alcoholes y Seguridad Pública Estatal, de implementar el plan operativo de Semana Santa 2019.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11419">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LAGUNILLAS</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02/04/2019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CMSP/19/025.- Por conducto de del Síndico Municipal en coordinación con el Presidente de la Asociación Ganadera Local implementaran acciones coordinadas para prevenir y combatir el ganado suelto en vía pública y de esta forma prevenir accidentes de tránsito.  </a:t>
                      </a:r>
                      <a:br>
                        <a:rPr lang="es-MX" sz="1000">
                          <a:effectLst/>
                          <a:latin typeface="Calibri" panose="020F0502020204030204" pitchFamily="34" charset="0"/>
                          <a:ea typeface="Calibri" panose="020F0502020204030204" pitchFamily="34" charset="0"/>
                          <a:cs typeface="Arial" panose="020B0604020202020204" pitchFamily="34" charset="0"/>
                        </a:rPr>
                      </a:br>
                      <a:r>
                        <a:rPr lang="es-MX" sz="1000">
                          <a:effectLst/>
                          <a:latin typeface="Calibri" panose="020F0502020204030204" pitchFamily="34" charset="0"/>
                          <a:ea typeface="Calibri" panose="020F0502020204030204" pitchFamily="34" charset="0"/>
                          <a:cs typeface="Arial" panose="020B0604020202020204" pitchFamily="34" charset="0"/>
                        </a:rPr>
                        <a:t>CMSP/19/026.- Por conducto de la Dirección de Seguridad Pública Municipal y Seguridad Pública del Estado, implementaran el plan operativo “Semana Santa 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43252">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RAYON</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01/04/2019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3</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dirty="0">
                          <a:effectLst/>
                          <a:latin typeface="Calibri" panose="020F0502020204030204" pitchFamily="34" charset="0"/>
                          <a:ea typeface="Calibri" panose="020F0502020204030204" pitchFamily="34" charset="0"/>
                          <a:cs typeface="Arial" panose="020B0604020202020204" pitchFamily="34" charset="0"/>
                        </a:rPr>
                        <a:t>CMSP/23/019.- Se  crea el compromiso de los integrantes del Consejo Municipal de Seguridad Pública de brindar seguridad y vigilancia en la FERERA 2019, la cual se llevara a cabo del 01 al 05 de mayo. </a:t>
                      </a:r>
                      <a:br>
                        <a:rPr lang="es-MX" sz="1000" dirty="0">
                          <a:effectLst/>
                          <a:latin typeface="Calibri" panose="020F0502020204030204" pitchFamily="34" charset="0"/>
                          <a:ea typeface="Calibri" panose="020F0502020204030204" pitchFamily="34" charset="0"/>
                          <a:cs typeface="Arial" panose="020B0604020202020204" pitchFamily="34" charset="0"/>
                        </a:rPr>
                      </a:br>
                      <a:r>
                        <a:rPr lang="es-MX" sz="1000" dirty="0">
                          <a:effectLst/>
                          <a:latin typeface="Calibri" panose="020F0502020204030204" pitchFamily="34" charset="0"/>
                          <a:ea typeface="Calibri" panose="020F0502020204030204" pitchFamily="34" charset="0"/>
                          <a:cs typeface="Arial" panose="020B0604020202020204" pitchFamily="34" charset="0"/>
                        </a:rPr>
                        <a:t>CMSP/23/020.- Se  crea el compromiso de Seguridad Pública Municipal, Protección Civil, Comercio y Seguridad Pública Estatal, de implementar el plan operativo de Semana Santa 2019.</a:t>
                      </a:r>
                      <a:br>
                        <a:rPr lang="es-MX" sz="1000" dirty="0">
                          <a:effectLst/>
                          <a:latin typeface="Calibri" panose="020F0502020204030204" pitchFamily="34" charset="0"/>
                          <a:ea typeface="Calibri" panose="020F0502020204030204" pitchFamily="34" charset="0"/>
                          <a:cs typeface="Arial" panose="020B0604020202020204" pitchFamily="34" charset="0"/>
                        </a:rPr>
                      </a:br>
                      <a:r>
                        <a:rPr lang="es-MX" sz="1000" dirty="0">
                          <a:effectLst/>
                          <a:latin typeface="Calibri" panose="020F0502020204030204" pitchFamily="34" charset="0"/>
                          <a:ea typeface="Calibri" panose="020F0502020204030204" pitchFamily="34" charset="0"/>
                          <a:cs typeface="Arial" panose="020B0604020202020204" pitchFamily="34" charset="0"/>
                        </a:rPr>
                        <a:t>CMSP/23/021.- Se crea el compromiso del municipio de enviar oficio a planteles educativos para que se coordinen con los padres de familia, jueces auxiliares y autoridades para realizar estrategias de seguridad y no ser víctimas de robos.  </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51441570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99047860"/>
              </p:ext>
            </p:extLst>
          </p:nvPr>
        </p:nvGraphicFramePr>
        <p:xfrm>
          <a:off x="467544" y="1916832"/>
          <a:ext cx="8047805" cy="3814390"/>
        </p:xfrm>
        <a:graphic>
          <a:graphicData uri="http://schemas.openxmlformats.org/drawingml/2006/table">
            <a:tbl>
              <a:tblPr firstRow="1" firstCol="1" bandRow="1"/>
              <a:tblGrid>
                <a:gridCol w="1230214"/>
                <a:gridCol w="1096176"/>
                <a:gridCol w="1178802"/>
                <a:gridCol w="4542613"/>
              </a:tblGrid>
              <a:tr h="2007574">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SAN CIRO DE ACOSTA</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05/04/2019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3</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CMSP/27/022.- Por conducto de la Dirección de Seguridad Pública Municipal y Seguridad Pública del Estado, implementaran diversas acciones coordinadas para prevenir y combatir la incidencia delictiva del delito de robo en sus diversas modalidades en la cabecera municipal.</a:t>
                      </a:r>
                      <a:br>
                        <a:rPr lang="es-MX" sz="1000">
                          <a:effectLst/>
                          <a:latin typeface="Calibri" panose="020F0502020204030204" pitchFamily="34" charset="0"/>
                          <a:ea typeface="Calibri" panose="020F0502020204030204" pitchFamily="34" charset="0"/>
                          <a:cs typeface="Arial" panose="020B0604020202020204" pitchFamily="34" charset="0"/>
                        </a:rPr>
                      </a:br>
                      <a:r>
                        <a:rPr lang="es-MX" sz="1000">
                          <a:effectLst/>
                          <a:latin typeface="Calibri" panose="020F0502020204030204" pitchFamily="34" charset="0"/>
                          <a:ea typeface="Calibri" panose="020F0502020204030204" pitchFamily="34" charset="0"/>
                          <a:cs typeface="Arial" panose="020B0604020202020204" pitchFamily="34" charset="0"/>
                        </a:rPr>
                        <a:t>CMSP/27/023.- Por conducto de la Dirección de Seguridad Pública Municipal y Seguridad Pública del Estado, implementaran el plan operativo “Semana Santa 2019”.</a:t>
                      </a:r>
                      <a:br>
                        <a:rPr lang="es-MX" sz="1000">
                          <a:effectLst/>
                          <a:latin typeface="Calibri" panose="020F0502020204030204" pitchFamily="34" charset="0"/>
                          <a:ea typeface="Calibri" panose="020F0502020204030204" pitchFamily="34" charset="0"/>
                          <a:cs typeface="Arial" panose="020B0604020202020204" pitchFamily="34" charset="0"/>
                        </a:rPr>
                      </a:br>
                      <a:r>
                        <a:rPr lang="es-MX" sz="1000">
                          <a:effectLst/>
                          <a:latin typeface="Calibri" panose="020F0502020204030204" pitchFamily="34" charset="0"/>
                          <a:ea typeface="Calibri" panose="020F0502020204030204" pitchFamily="34" charset="0"/>
                          <a:cs typeface="Arial" panose="020B0604020202020204" pitchFamily="34" charset="0"/>
                        </a:rPr>
                        <a:t>CMSP/27/024.- Por conducto de la Dirección de Seguridad Pública Municipal se implementaran acciones para aplicar el Reglamento de Tránsito Municipal a los menores conductores, con el fin de prevenir hechos de tránsito terrestre.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06816">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SAN NICOLAS TOLENTINO</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04/04/2019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dirty="0">
                          <a:effectLst/>
                          <a:latin typeface="Calibri" panose="020F0502020204030204" pitchFamily="34" charset="0"/>
                          <a:ea typeface="Calibri" panose="020F0502020204030204" pitchFamily="34" charset="0"/>
                          <a:cs typeface="Arial" panose="020B0604020202020204" pitchFamily="34" charset="0"/>
                        </a:rPr>
                        <a:t>CMSP/30/018.- Por conducto de la Dirección de Seguridad Pública Municipal y Seguridad Pública del Estado, implementaran el operativo “Semana Santa 2019”, presentando los resultados en la próxima sesión. </a:t>
                      </a:r>
                      <a:br>
                        <a:rPr lang="es-MX" sz="1000" dirty="0">
                          <a:effectLst/>
                          <a:latin typeface="Calibri" panose="020F0502020204030204" pitchFamily="34" charset="0"/>
                          <a:ea typeface="Calibri" panose="020F0502020204030204" pitchFamily="34" charset="0"/>
                          <a:cs typeface="Arial" panose="020B0604020202020204" pitchFamily="34" charset="0"/>
                        </a:rPr>
                      </a:br>
                      <a:r>
                        <a:rPr lang="es-MX" sz="1000" dirty="0">
                          <a:effectLst/>
                          <a:latin typeface="Calibri" panose="020F0502020204030204" pitchFamily="34" charset="0"/>
                          <a:ea typeface="Calibri" panose="020F0502020204030204" pitchFamily="34" charset="0"/>
                          <a:cs typeface="Arial" panose="020B0604020202020204" pitchFamily="34" charset="0"/>
                        </a:rPr>
                        <a:t>CMSP/30/019.- Se crea el compromiso del municipio de girar oficios a los directores de los planteles educativos para que en coordinación con los padres de familia y autoridades locales (jueces auxiliares), realicen las acciones necesarias para prevenir el robo durante el periodo vacacional, independientemente de los recorridos de seguridad y vigilancia que realizan las corporaciones. </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35709222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a 2"/>
          <p:cNvGraphicFramePr>
            <a:graphicFrameLocks noGrp="1"/>
          </p:cNvGraphicFramePr>
          <p:nvPr/>
        </p:nvGraphicFramePr>
        <p:xfrm>
          <a:off x="628650" y="2180317"/>
          <a:ext cx="7886700" cy="3641954"/>
        </p:xfrm>
        <a:graphic>
          <a:graphicData uri="http://schemas.openxmlformats.org/drawingml/2006/table">
            <a:tbl>
              <a:tblPr firstRow="1" firstCol="1" bandRow="1"/>
              <a:tblGrid>
                <a:gridCol w="1205587"/>
                <a:gridCol w="1074232"/>
                <a:gridCol w="1155205"/>
                <a:gridCol w="4451676"/>
              </a:tblGrid>
              <a:tr h="2367270">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SANTA CATARINA</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08/04/2019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3</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CMSP/31/021.- Por conducto de la Dirección de Seguridad Pública Municipal y Seguridad Pública del Estado, implementaran el plan operativo “Semana Santa 2019”.</a:t>
                      </a:r>
                      <a:br>
                        <a:rPr lang="es-MX" sz="1000">
                          <a:effectLst/>
                          <a:latin typeface="Calibri" panose="020F0502020204030204" pitchFamily="34" charset="0"/>
                          <a:ea typeface="Calibri" panose="020F0502020204030204" pitchFamily="34" charset="0"/>
                          <a:cs typeface="Arial" panose="020B0604020202020204" pitchFamily="34" charset="0"/>
                        </a:rPr>
                      </a:br>
                      <a:r>
                        <a:rPr lang="es-MX" sz="1000">
                          <a:effectLst/>
                          <a:latin typeface="Calibri" panose="020F0502020204030204" pitchFamily="34" charset="0"/>
                          <a:ea typeface="Calibri" panose="020F0502020204030204" pitchFamily="34" charset="0"/>
                          <a:cs typeface="Arial" panose="020B0604020202020204" pitchFamily="34" charset="0"/>
                        </a:rPr>
                        <a:t>CMSP/31/022.- Por conducto de las autoridades municipales solicitaran el apoyo de los Directores de los planteles educativos del municipio para que en coordinación con padres de familia y en su caso con jueces auxiliares de las comunidades, implementen medidas para prevenir el delito de robo en las escuelas en la próxima temporada de vacaciones de Semana Santa 2019.</a:t>
                      </a:r>
                      <a:br>
                        <a:rPr lang="es-MX" sz="1000">
                          <a:effectLst/>
                          <a:latin typeface="Calibri" panose="020F0502020204030204" pitchFamily="34" charset="0"/>
                          <a:ea typeface="Calibri" panose="020F0502020204030204" pitchFamily="34" charset="0"/>
                          <a:cs typeface="Arial" panose="020B0604020202020204" pitchFamily="34" charset="0"/>
                        </a:rPr>
                      </a:br>
                      <a:r>
                        <a:rPr lang="es-MX" sz="1000">
                          <a:effectLst/>
                          <a:latin typeface="Calibri" panose="020F0502020204030204" pitchFamily="34" charset="0"/>
                          <a:ea typeface="Calibri" panose="020F0502020204030204" pitchFamily="34" charset="0"/>
                          <a:cs typeface="Arial" panose="020B0604020202020204" pitchFamily="34" charset="0"/>
                        </a:rPr>
                        <a:t>CMSP/31/023.- Se crea el compromiso de que el Inspector de Alcoholes del municipio en coordinación con Seguridad Pública Municipal y Seguridad Pública del Estado, implemente recorridos para inspeccionar  que los comercios con venta de bebidas embriagantes no excedan los horarios de venta y cuenten con su refrendo en las comunidades Tanlu y Paso de Botello.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74684">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ALAQUINES</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09/04/2019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dirty="0">
                          <a:effectLst/>
                          <a:latin typeface="Calibri" panose="020F0502020204030204" pitchFamily="34" charset="0"/>
                          <a:ea typeface="Calibri" panose="020F0502020204030204" pitchFamily="34" charset="0"/>
                          <a:cs typeface="Arial" panose="020B0604020202020204" pitchFamily="34" charset="0"/>
                        </a:rPr>
                        <a:t>CM/02/025.- Por conducto de la Dirección de Seguridad Pública Municipal y Seguridad Pública del Estado, se implementara el plan operativo “Semana Santa 2019”.</a:t>
                      </a:r>
                      <a:br>
                        <a:rPr lang="es-MX" sz="1000" dirty="0">
                          <a:effectLst/>
                          <a:latin typeface="Calibri" panose="020F0502020204030204" pitchFamily="34" charset="0"/>
                          <a:ea typeface="Calibri" panose="020F0502020204030204" pitchFamily="34" charset="0"/>
                          <a:cs typeface="Arial" panose="020B0604020202020204" pitchFamily="34" charset="0"/>
                        </a:rPr>
                      </a:br>
                      <a:r>
                        <a:rPr lang="es-MX" sz="1000" dirty="0">
                          <a:effectLst/>
                          <a:latin typeface="Calibri" panose="020F0502020204030204" pitchFamily="34" charset="0"/>
                          <a:ea typeface="Calibri" panose="020F0502020204030204" pitchFamily="34" charset="0"/>
                          <a:cs typeface="Arial" panose="020B0604020202020204" pitchFamily="34" charset="0"/>
                        </a:rPr>
                        <a:t>CM/02/026.- Por conducto de la Dirección de Seguridad Pública  Municipal  y  Seguridad  Pública  del  Estado, se elaborara y presentara en la próxima sesión un plan operativo de seguridad y vigilancia para la Fiestas Tradicionales del municipio a celebrarse en el mes de mayo del presente año. </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27717478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4031192486"/>
              </p:ext>
            </p:extLst>
          </p:nvPr>
        </p:nvGraphicFramePr>
        <p:xfrm>
          <a:off x="827585" y="1484784"/>
          <a:ext cx="7513568" cy="4707260"/>
        </p:xfrm>
        <a:graphic>
          <a:graphicData uri="http://schemas.openxmlformats.org/drawingml/2006/table">
            <a:tbl>
              <a:tblPr firstRow="1" firstCol="1" bandRow="1"/>
              <a:tblGrid>
                <a:gridCol w="1148549"/>
                <a:gridCol w="1023408"/>
                <a:gridCol w="1100550"/>
                <a:gridCol w="4241061"/>
              </a:tblGrid>
              <a:tr h="2259485">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CARDENAS</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1916" marR="619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10/04/2019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1916" marR="6191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3</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1916" marR="6191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CM/05/026.- Por conducto de la Dirección de Seguridad Pública Municipal y Seguridad Pública del Estado, se implementara el plan operativo “Semana Santa 2019”.</a:t>
                      </a:r>
                      <a:br>
                        <a:rPr lang="es-MX" sz="1000">
                          <a:effectLst/>
                          <a:latin typeface="Calibri" panose="020F0502020204030204" pitchFamily="34" charset="0"/>
                          <a:ea typeface="Calibri" panose="020F0502020204030204" pitchFamily="34" charset="0"/>
                          <a:cs typeface="Arial" panose="020B0604020202020204" pitchFamily="34" charset="0"/>
                        </a:rPr>
                      </a:br>
                      <a:r>
                        <a:rPr lang="es-MX" sz="1000">
                          <a:effectLst/>
                          <a:latin typeface="Calibri" panose="020F0502020204030204" pitchFamily="34" charset="0"/>
                          <a:ea typeface="Calibri" panose="020F0502020204030204" pitchFamily="34" charset="0"/>
                          <a:cs typeface="Arial" panose="020B0604020202020204" pitchFamily="34" charset="0"/>
                        </a:rPr>
                        <a:t>CM/05/027.- Por conducto de la Dirección de Seguridad Pública  Municipal,  Seguridad  Pública  del  Estado y Policía Ministerial del Estado, se elaborara y se presentara en la próxima sesión el plan operativo de seguridad y vigilancia para la Feria Regional del municipio a celebrarse del 11 al 19 de mayo del presente año. </a:t>
                      </a:r>
                      <a:br>
                        <a:rPr lang="es-MX" sz="1000">
                          <a:effectLst/>
                          <a:latin typeface="Calibri" panose="020F0502020204030204" pitchFamily="34" charset="0"/>
                          <a:ea typeface="Calibri" panose="020F0502020204030204" pitchFamily="34" charset="0"/>
                          <a:cs typeface="Arial" panose="020B0604020202020204" pitchFamily="34" charset="0"/>
                        </a:rPr>
                      </a:br>
                      <a:r>
                        <a:rPr lang="es-MX" sz="1000">
                          <a:effectLst/>
                          <a:latin typeface="Calibri" panose="020F0502020204030204" pitchFamily="34" charset="0"/>
                          <a:ea typeface="Calibri" panose="020F0502020204030204" pitchFamily="34" charset="0"/>
                          <a:cs typeface="Arial" panose="020B0604020202020204" pitchFamily="34" charset="0"/>
                        </a:rPr>
                        <a:t>CM/05/028.- Por conducto de la Dirección de Seguridad Pública y Tránsito Municipal y Seguridad  Pública  del  Estado, se implementaran acciones para aplicar el Reglamento de Tránsito Municipal a los conductores de motocicletas, con el fin de prevenir hechos de tránsito terrestre.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1916" marR="6191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47775">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CIUDAD MAIZ</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1916" marR="619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16/04/2019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1916" marR="6191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3</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1916" marR="6191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dirty="0">
                          <a:effectLst/>
                          <a:latin typeface="Calibri" panose="020F0502020204030204" pitchFamily="34" charset="0"/>
                          <a:ea typeface="Calibri" panose="020F0502020204030204" pitchFamily="34" charset="0"/>
                          <a:cs typeface="Arial" panose="020B0604020202020204" pitchFamily="34" charset="0"/>
                        </a:rPr>
                        <a:t>CM/10/023.- Por conducto de la Dirección de Seguridad Pública Municipal y Seguridad Pública del Estado, se implementara el plan operativo “Semana Santa 2019”.</a:t>
                      </a:r>
                      <a:br>
                        <a:rPr lang="es-MX" sz="1000" dirty="0">
                          <a:effectLst/>
                          <a:latin typeface="Calibri" panose="020F0502020204030204" pitchFamily="34" charset="0"/>
                          <a:ea typeface="Calibri" panose="020F0502020204030204" pitchFamily="34" charset="0"/>
                          <a:cs typeface="Arial" panose="020B0604020202020204" pitchFamily="34" charset="0"/>
                        </a:rPr>
                      </a:br>
                      <a:r>
                        <a:rPr lang="es-MX" sz="1000" dirty="0">
                          <a:effectLst/>
                          <a:latin typeface="Calibri" panose="020F0502020204030204" pitchFamily="34" charset="0"/>
                          <a:ea typeface="Calibri" panose="020F0502020204030204" pitchFamily="34" charset="0"/>
                          <a:cs typeface="Arial" panose="020B0604020202020204" pitchFamily="34" charset="0"/>
                        </a:rPr>
                        <a:t>CM/10/024.- Por conducto del Inspector de Alcoholes del municipio en coordinación con la Dirección de Seguridad Pública  Municipal, Seguridad  Pública  del  Estado y SEDENA, se implementaran inspecciones de los comercios con venta de bebidas alcohólicas de la comunidad de Palomas lugar donde se altera el orden público y se exceden los horarios de venta.</a:t>
                      </a:r>
                      <a:br>
                        <a:rPr lang="es-MX" sz="1000" dirty="0">
                          <a:effectLst/>
                          <a:latin typeface="Calibri" panose="020F0502020204030204" pitchFamily="34" charset="0"/>
                          <a:ea typeface="Calibri" panose="020F0502020204030204" pitchFamily="34" charset="0"/>
                          <a:cs typeface="Arial" panose="020B0604020202020204" pitchFamily="34" charset="0"/>
                        </a:rPr>
                      </a:br>
                      <a:r>
                        <a:rPr lang="es-MX" sz="1000" dirty="0">
                          <a:effectLst/>
                          <a:latin typeface="Calibri" panose="020F0502020204030204" pitchFamily="34" charset="0"/>
                          <a:ea typeface="Calibri" panose="020F0502020204030204" pitchFamily="34" charset="0"/>
                          <a:cs typeface="Arial" panose="020B0604020202020204" pitchFamily="34" charset="0"/>
                        </a:rPr>
                        <a:t>CM/10/025.- La Dirección de Seguridad Pública Municipal, Dirección de Seguridad Pública del Estado, Policía Federal y Protección Civil Municipal, implementaran en forma coordinada un operativo de seguridad y vigilancia, tránsito y vialidad, con motivo de las Fiestas Religiosas de la Comunidad de la Yerbabuena, las cuales se realizaran los días 1,2,3 de mayo. </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916" marR="6191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01051045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a 3"/>
          <p:cNvGraphicFramePr>
            <a:graphicFrameLocks noGrp="1"/>
          </p:cNvGraphicFramePr>
          <p:nvPr>
            <p:extLst>
              <p:ext uri="{D42A27DB-BD31-4B8C-83A1-F6EECF244321}">
                <p14:modId xmlns:p14="http://schemas.microsoft.com/office/powerpoint/2010/main" val="2328567702"/>
              </p:ext>
            </p:extLst>
          </p:nvPr>
        </p:nvGraphicFramePr>
        <p:xfrm>
          <a:off x="611560" y="1916832"/>
          <a:ext cx="7903790" cy="3905439"/>
        </p:xfrm>
        <a:graphic>
          <a:graphicData uri="http://schemas.openxmlformats.org/drawingml/2006/table">
            <a:tbl>
              <a:tblPr firstRow="1" firstCol="1" bandRow="1"/>
              <a:tblGrid>
                <a:gridCol w="1208199"/>
                <a:gridCol w="1076560"/>
                <a:gridCol w="1157708"/>
                <a:gridCol w="4461323"/>
              </a:tblGrid>
              <a:tr h="1562175">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GUADALCAZAR</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12/04/2019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CM/17/023.- Por conducto de la Dirección de Seguridad Pública Municipal y Seguridad Pública del Estado, se implementara el plan operativo “Semana Santa 2019”.</a:t>
                      </a:r>
                      <a:br>
                        <a:rPr lang="es-MX" sz="1000">
                          <a:effectLst/>
                          <a:latin typeface="Calibri" panose="020F0502020204030204" pitchFamily="34" charset="0"/>
                          <a:ea typeface="Calibri" panose="020F0502020204030204" pitchFamily="34" charset="0"/>
                          <a:cs typeface="Arial" panose="020B0604020202020204" pitchFamily="34" charset="0"/>
                        </a:rPr>
                      </a:br>
                      <a:r>
                        <a:rPr lang="es-MX" sz="1000">
                          <a:effectLst/>
                          <a:latin typeface="Calibri" panose="020F0502020204030204" pitchFamily="34" charset="0"/>
                          <a:ea typeface="Calibri" panose="020F0502020204030204" pitchFamily="34" charset="0"/>
                          <a:cs typeface="Arial" panose="020B0604020202020204" pitchFamily="34" charset="0"/>
                        </a:rPr>
                        <a:t>CM/17/024.- El compromiso de la Dirección de Seguridad Pública Municipal y Seguridad Pública del Estado, implementaran un operativo de seguridad y vigilancia para prevenir el delito en la Copa Guadalcazar torneo de Fut Bol a celebrarse en varias comunidades del municipio los días 20 y 21 de abril de 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71632">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RIOVERDE</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29/04/2019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CM/24/024.- la Dirección de Seguridad Pública Municipal, Seguridad Pública del Estado y Policía Ministerial, implementaran un dispositivo de seguridad y vigilancia para prevenir el delito durante el desarrollo de las actividades con motivo de la celebración del 30 de abril (Día del Niño), 01 de mayo (Día del trabajo), 05 de mayo (Aniversario de la Batalla de Puebla), 10 de mayo (Día de la Madre) y 15 de mayo (Día del Maestro).</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71632">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VILLA HIDALGO</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24/04/2019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dirty="0">
                          <a:effectLst/>
                          <a:latin typeface="Calibri" panose="020F0502020204030204" pitchFamily="34" charset="0"/>
                          <a:ea typeface="Calibri" panose="020F0502020204030204" pitchFamily="34" charset="0"/>
                          <a:cs typeface="Arial" panose="020B0604020202020204" pitchFamily="34" charset="0"/>
                        </a:rPr>
                        <a:t>CM/51/023.- La Dirección de Seguridad Pública Municipal, Seguridad Pública del Estado y Policía Ministerial, implementaran un dispositivo de seguridad y vigilancia para prevenir el delito durante el desarrollo de las actividades con motivo de la celebración del 30 de abril (Día del Niño), 01 de mayo (Día del trabajo), 05 de mayo (Aniversario de la Batalla de Puebla), 10 de mayo (Día de la Madre) y 15 de mayo (Día del Maestro).</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8092564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2509698135"/>
              </p:ext>
            </p:extLst>
          </p:nvPr>
        </p:nvGraphicFramePr>
        <p:xfrm>
          <a:off x="611560" y="2852936"/>
          <a:ext cx="7886700" cy="1274684"/>
        </p:xfrm>
        <a:graphic>
          <a:graphicData uri="http://schemas.openxmlformats.org/drawingml/2006/table">
            <a:tbl>
              <a:tblPr firstRow="1" firstCol="1" bandRow="1"/>
              <a:tblGrid>
                <a:gridCol w="1205587"/>
                <a:gridCol w="1074232"/>
                <a:gridCol w="1155205"/>
                <a:gridCol w="4451676"/>
              </a:tblGrid>
              <a:tr h="1274684">
                <a:tc>
                  <a:txBody>
                    <a:bodyPr/>
                    <a:lstStyle/>
                    <a:p>
                      <a:pP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VILLA JUAREZ</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17/04/2019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effectLst/>
                          <a:latin typeface="Calibri" panose="020F0502020204030204" pitchFamily="34" charset="0"/>
                          <a:ea typeface="Calibri" panose="020F0502020204030204" pitchFamily="34" charset="0"/>
                          <a:cs typeface="Arial" panose="020B0604020202020204" pitchFamily="34"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000" dirty="0">
                          <a:effectLst/>
                          <a:latin typeface="Calibri" panose="020F0502020204030204" pitchFamily="34" charset="0"/>
                          <a:ea typeface="Calibri" panose="020F0502020204030204" pitchFamily="34" charset="0"/>
                          <a:cs typeface="Arial" panose="020B0604020202020204" pitchFamily="34" charset="0"/>
                        </a:rPr>
                        <a:t>CM/52/024.- Por conducto de la Dirección de Seguridad Pública Municipal y Seguridad Pública del Estado, se implementara el plan operativo “Semana Santa 2019”.</a:t>
                      </a:r>
                      <a:br>
                        <a:rPr lang="es-MX" sz="1000" dirty="0">
                          <a:effectLst/>
                          <a:latin typeface="Calibri" panose="020F0502020204030204" pitchFamily="34" charset="0"/>
                          <a:ea typeface="Calibri" panose="020F0502020204030204" pitchFamily="34" charset="0"/>
                          <a:cs typeface="Arial" panose="020B0604020202020204" pitchFamily="34" charset="0"/>
                        </a:rPr>
                      </a:br>
                      <a:r>
                        <a:rPr lang="es-MX" sz="1000" dirty="0">
                          <a:effectLst/>
                          <a:latin typeface="Calibri" panose="020F0502020204030204" pitchFamily="34" charset="0"/>
                          <a:ea typeface="Calibri" panose="020F0502020204030204" pitchFamily="34" charset="0"/>
                          <a:cs typeface="Arial" panose="020B0604020202020204" pitchFamily="34" charset="0"/>
                        </a:rPr>
                        <a:t>CM/52/025.- Por conducto de la Dirección de Seguridad Pública  Municipal  y  Seguridad  Pública  del  Estado, se implementara un dispositivo de seguridad y vigilancia para la Fiesta Patronal de la comunidad de Puerta del Rio a celebrarse del 12 al 15 de mayo del presente año. </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919781418"/>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454</TotalTime>
  <Words>2842</Words>
  <Application>Microsoft Office PowerPoint</Application>
  <PresentationFormat>Presentación en pantalla (4:3)</PresentationFormat>
  <Paragraphs>214</Paragraphs>
  <Slides>18</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18</vt:i4>
      </vt:variant>
    </vt:vector>
  </HeadingPairs>
  <TitlesOfParts>
    <vt:vector size="22" baseType="lpstr">
      <vt:lpstr>Arial</vt:lpstr>
      <vt:lpstr>Calibri</vt:lpstr>
      <vt:lpstr>Times New Roman</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Hewlett-Packard Company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Angelica Armadillo</dc:creator>
  <cp:lastModifiedBy>Thalia Moreno Chiquito</cp:lastModifiedBy>
  <cp:revision>54</cp:revision>
  <dcterms:created xsi:type="dcterms:W3CDTF">2018-10-26T21:26:18Z</dcterms:created>
  <dcterms:modified xsi:type="dcterms:W3CDTF">2019-05-02T19:48:55Z</dcterms:modified>
</cp:coreProperties>
</file>