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48" d="100"/>
          <a:sy n="48" d="100"/>
        </p:scale>
        <p:origin x="-2280" y="-11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7C70E3-FEAD-400D-9381-1AB6C80CC538}" type="datetimeFigureOut">
              <a:rPr lang="es-MX" smtClean="0"/>
              <a:t>08/11/2020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439622-F6FF-4A16-9919-DA57180CC5E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55548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6DDFE-2585-4BBF-9794-6B1C98366BC7}" type="slidenum">
              <a:rPr lang="es-MX" smtClean="0"/>
              <a:pPr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21733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6DDFE-2585-4BBF-9794-6B1C98366BC7}" type="slidenum">
              <a:rPr lang="es-MX" smtClean="0"/>
              <a:pPr/>
              <a:t>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06859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6DDFE-2585-4BBF-9794-6B1C98366BC7}" type="slidenum">
              <a:rPr lang="es-MX" smtClean="0"/>
              <a:pPr/>
              <a:t>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0685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A81D-0160-4644-8334-F1A5361F1F3E}" type="datetimeFigureOut">
              <a:rPr lang="es-MX" smtClean="0"/>
              <a:t>08/11/2020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CD1D4-1C4F-424E-99C0-709D1A7FD55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5466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A81D-0160-4644-8334-F1A5361F1F3E}" type="datetimeFigureOut">
              <a:rPr lang="es-MX" smtClean="0"/>
              <a:t>08/11/2020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CD1D4-1C4F-424E-99C0-709D1A7FD55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49501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A81D-0160-4644-8334-F1A5361F1F3E}" type="datetimeFigureOut">
              <a:rPr lang="es-MX" smtClean="0"/>
              <a:t>08/11/2020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CD1D4-1C4F-424E-99C0-709D1A7FD55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03644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A81D-0160-4644-8334-F1A5361F1F3E}" type="datetimeFigureOut">
              <a:rPr lang="es-MX" smtClean="0"/>
              <a:t>08/11/2020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CD1D4-1C4F-424E-99C0-709D1A7FD55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3893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A81D-0160-4644-8334-F1A5361F1F3E}" type="datetimeFigureOut">
              <a:rPr lang="es-MX" smtClean="0"/>
              <a:t>08/11/2020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CD1D4-1C4F-424E-99C0-709D1A7FD55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4531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A81D-0160-4644-8334-F1A5361F1F3E}" type="datetimeFigureOut">
              <a:rPr lang="es-MX" smtClean="0"/>
              <a:t>08/11/2020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CD1D4-1C4F-424E-99C0-709D1A7FD55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3081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A81D-0160-4644-8334-F1A5361F1F3E}" type="datetimeFigureOut">
              <a:rPr lang="es-MX" smtClean="0"/>
              <a:t>08/11/2020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CD1D4-1C4F-424E-99C0-709D1A7FD55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93676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A81D-0160-4644-8334-F1A5361F1F3E}" type="datetimeFigureOut">
              <a:rPr lang="es-MX" smtClean="0"/>
              <a:t>08/11/2020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CD1D4-1C4F-424E-99C0-709D1A7FD55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21973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A81D-0160-4644-8334-F1A5361F1F3E}" type="datetimeFigureOut">
              <a:rPr lang="es-MX" smtClean="0"/>
              <a:t>08/11/2020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CD1D4-1C4F-424E-99C0-709D1A7FD55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09473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A81D-0160-4644-8334-F1A5361F1F3E}" type="datetimeFigureOut">
              <a:rPr lang="es-MX" smtClean="0"/>
              <a:t>08/11/2020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CD1D4-1C4F-424E-99C0-709D1A7FD55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77835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A81D-0160-4644-8334-F1A5361F1F3E}" type="datetimeFigureOut">
              <a:rPr lang="es-MX" smtClean="0"/>
              <a:t>08/11/2020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CD1D4-1C4F-424E-99C0-709D1A7FD55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55833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E2A81D-0160-4644-8334-F1A5361F1F3E}" type="datetimeFigureOut">
              <a:rPr lang="es-MX" smtClean="0"/>
              <a:t>08/11/2020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CD1D4-1C4F-424E-99C0-709D1A7FD55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5142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32"/>
          <p:cNvSpPr>
            <a:spLocks noChangeArrowheads="1"/>
          </p:cNvSpPr>
          <p:nvPr/>
        </p:nvSpPr>
        <p:spPr bwMode="auto">
          <a:xfrm>
            <a:off x="4763" y="0"/>
            <a:ext cx="1628775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endParaRPr lang="es-MX" sz="1200" dirty="0">
              <a:solidFill>
                <a:schemeClr val="folHlink"/>
              </a:solidFill>
            </a:endParaRPr>
          </a:p>
        </p:txBody>
      </p:sp>
      <p:sp>
        <p:nvSpPr>
          <p:cNvPr id="5" name="Line 1036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188640" y="35496"/>
            <a:ext cx="4320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i="1" dirty="0" smtClean="0">
                <a:latin typeface="Arial" pitchFamily="34" charset="0"/>
                <a:cs typeface="Arial" pitchFamily="34" charset="0"/>
              </a:rPr>
              <a:t>DESCRIPCIÓN DE FUNCIONES</a:t>
            </a:r>
            <a:endParaRPr lang="es-MX" sz="20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712913" y="643998"/>
            <a:ext cx="5029200" cy="7680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578" tIns="38789" rIns="77578" bIns="38789">
            <a:spAutoFit/>
          </a:bodyPr>
          <a:lstStyle>
            <a:lvl1pPr marL="88900" indent="-88900" defTabSz="776288" eaLnBrk="0" hangingPunct="0">
              <a:defRPr sz="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776288" eaLnBrk="0" hangingPunct="0">
              <a:defRPr sz="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776288" eaLnBrk="0" hangingPunct="0">
              <a:defRPr sz="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776288" eaLnBrk="0" hangingPunct="0">
              <a:defRPr sz="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776288" eaLnBrk="0" hangingPunct="0">
              <a:defRPr sz="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776288" eaLnBrk="0" fontAlgn="base" hangingPunct="0">
              <a:spcBef>
                <a:spcPct val="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776288" eaLnBrk="0" fontAlgn="base" hangingPunct="0">
              <a:spcBef>
                <a:spcPct val="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776288" eaLnBrk="0" fontAlgn="base" hangingPunct="0">
              <a:spcBef>
                <a:spcPct val="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776288" eaLnBrk="0" fontAlgn="base" hangingPunct="0">
              <a:spcBef>
                <a:spcPct val="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buFont typeface="Monotype Sorts"/>
              <a:buNone/>
            </a:pPr>
            <a:r>
              <a:rPr lang="es-ES" sz="1200" b="1" i="1" dirty="0" smtClean="0"/>
              <a:t> DEPARTAMENTO DE SERVICIOS </a:t>
            </a:r>
            <a:r>
              <a:rPr lang="es-ES" sz="1200" b="1" i="1" dirty="0"/>
              <a:t>ESCOLARES</a:t>
            </a:r>
          </a:p>
          <a:p>
            <a:pPr>
              <a:buFont typeface="Monotype Sorts"/>
              <a:buNone/>
            </a:pPr>
            <a:endParaRPr lang="es-ES" sz="1200" b="1" i="1" dirty="0"/>
          </a:p>
          <a:p>
            <a:r>
              <a:rPr lang="es-ES" sz="1200" b="1" i="1" dirty="0"/>
              <a:t>OBJETIVO</a:t>
            </a:r>
          </a:p>
          <a:p>
            <a:pPr>
              <a:buFont typeface="Monotype Sorts"/>
              <a:buNone/>
            </a:pPr>
            <a:r>
              <a:rPr lang="es-ES" sz="1200" dirty="0"/>
              <a:t>  </a:t>
            </a:r>
          </a:p>
          <a:p>
            <a:pPr algn="just">
              <a:buFont typeface="Monotype Sorts"/>
              <a:buNone/>
            </a:pPr>
            <a:r>
              <a:rPr lang="es-ES" sz="1200" dirty="0"/>
              <a:t>    Llevar a cabo la prestación de los servicios a estudiantes y el control escolar del </a:t>
            </a:r>
            <a:r>
              <a:rPr lang="es-ES" sz="1200" dirty="0" smtClean="0"/>
              <a:t>Instituto Tecnológico</a:t>
            </a:r>
            <a:r>
              <a:rPr lang="es-ES" sz="1200" dirty="0"/>
              <a:t>.</a:t>
            </a:r>
          </a:p>
          <a:p>
            <a:endParaRPr lang="es-ES" sz="1200" b="1" i="1" dirty="0" smtClean="0"/>
          </a:p>
          <a:p>
            <a:r>
              <a:rPr lang="es-ES" sz="1200" b="1" i="1" dirty="0" smtClean="0"/>
              <a:t>FUNCIONES</a:t>
            </a:r>
            <a:endParaRPr lang="es-ES" sz="1600" b="1" i="1" dirty="0"/>
          </a:p>
          <a:p>
            <a:pPr>
              <a:buFont typeface="Monotype Sorts"/>
              <a:buNone/>
            </a:pPr>
            <a:endParaRPr lang="es-ES" sz="1400" dirty="0"/>
          </a:p>
          <a:p>
            <a:pPr algn="just">
              <a:buFont typeface="Wingdings" pitchFamily="2" charset="2"/>
              <a:buChar char="§"/>
            </a:pPr>
            <a:r>
              <a:rPr lang="es-ES" sz="1200" dirty="0"/>
              <a:t> Planear, coordinar, controlar y evaluar las actividades relacionadas con la prestación de los servicios escolares a los alumnos del Instituto Tecnológico, conforme a las normas y lineamientos establecidos.</a:t>
            </a:r>
          </a:p>
          <a:p>
            <a:pPr>
              <a:buFont typeface="Monotype Sorts"/>
              <a:buNone/>
            </a:pPr>
            <a:endParaRPr lang="es-ES" sz="1200" b="1" i="1" dirty="0"/>
          </a:p>
          <a:p>
            <a:pPr algn="just">
              <a:buFont typeface="Wingdings" pitchFamily="2" charset="2"/>
              <a:buChar char="§"/>
            </a:pPr>
            <a:r>
              <a:rPr lang="es-ES" sz="1200" dirty="0"/>
              <a:t> Elaborar el Programa Operativo Anual y el Anteproyecto de Presupuesto </a:t>
            </a:r>
            <a:r>
              <a:rPr lang="es-ES" sz="1200" dirty="0" smtClean="0"/>
              <a:t>del departamento.</a:t>
            </a:r>
            <a:endParaRPr lang="es-ES" sz="1200" dirty="0"/>
          </a:p>
          <a:p>
            <a:pPr algn="just">
              <a:buFont typeface="Wingdings" pitchFamily="2" charset="2"/>
              <a:buChar char="§"/>
            </a:pPr>
            <a:endParaRPr lang="es-ES" sz="1200" dirty="0"/>
          </a:p>
          <a:p>
            <a:pPr algn="just">
              <a:buFont typeface="Wingdings" pitchFamily="2" charset="2"/>
              <a:buChar char="§"/>
            </a:pPr>
            <a:r>
              <a:rPr lang="es-ES" sz="1200" dirty="0"/>
              <a:t> Aplicar la estructura orgánica autorizada para el </a:t>
            </a:r>
            <a:r>
              <a:rPr lang="es-ES" sz="1200" dirty="0" smtClean="0"/>
              <a:t>departamento </a:t>
            </a:r>
            <a:r>
              <a:rPr lang="es-ES" sz="1200" dirty="0"/>
              <a:t>y los procedimientos establecidos.</a:t>
            </a:r>
          </a:p>
          <a:p>
            <a:pPr algn="just">
              <a:buFont typeface="Wingdings" pitchFamily="2" charset="2"/>
              <a:buChar char="§"/>
            </a:pPr>
            <a:endParaRPr lang="es-ES" sz="1200" dirty="0"/>
          </a:p>
          <a:p>
            <a:pPr algn="just">
              <a:buFont typeface="Wingdings" pitchFamily="2" charset="2"/>
              <a:buChar char="§"/>
            </a:pPr>
            <a:r>
              <a:rPr lang="es-ES" sz="1200" dirty="0"/>
              <a:t> Difundir la normatividad de control escolar que emitan los órganos centrales  normativos de la Secretaría de Educación Pública y verificar su cumplimiento</a:t>
            </a:r>
            <a:r>
              <a:rPr lang="es-ES" sz="1200" dirty="0" smtClean="0"/>
              <a:t>.</a:t>
            </a:r>
          </a:p>
          <a:p>
            <a:pPr algn="just">
              <a:buFont typeface="Wingdings" pitchFamily="2" charset="2"/>
              <a:buChar char="§"/>
            </a:pPr>
            <a:endParaRPr lang="es-ES" sz="1200" dirty="0"/>
          </a:p>
          <a:p>
            <a:pPr algn="just">
              <a:buFont typeface="Wingdings" pitchFamily="2" charset="2"/>
              <a:buChar char="§"/>
            </a:pPr>
            <a:r>
              <a:rPr lang="es-ES" sz="1200" dirty="0" smtClean="0"/>
              <a:t>Coordinar los procedimientos de equivalencia, convalidación de estudios y cambios de carrera. </a:t>
            </a:r>
            <a:endParaRPr lang="es-ES" sz="1200" dirty="0"/>
          </a:p>
          <a:p>
            <a:pPr algn="just">
              <a:buFont typeface="Wingdings" pitchFamily="2" charset="2"/>
              <a:buChar char="§"/>
            </a:pPr>
            <a:endParaRPr lang="es-ES" sz="1200" dirty="0"/>
          </a:p>
          <a:p>
            <a:pPr algn="just">
              <a:buFont typeface="Wingdings" pitchFamily="2" charset="2"/>
              <a:buChar char="§"/>
            </a:pPr>
            <a:r>
              <a:rPr lang="es-ES" sz="1200" dirty="0"/>
              <a:t> Coordinar los procesos de inscripción, reinscripción, cambios y traslados de los </a:t>
            </a:r>
            <a:r>
              <a:rPr lang="es-ES" sz="1200" dirty="0" smtClean="0"/>
              <a:t>alumnos y las alumnas </a:t>
            </a:r>
            <a:r>
              <a:rPr lang="es-ES" sz="1200" dirty="0"/>
              <a:t>del Instituto Tecnológico, conforme a las normas y lineamientos establecidos.</a:t>
            </a:r>
          </a:p>
          <a:p>
            <a:pPr marL="0" indent="0" algn="just"/>
            <a:endParaRPr lang="es-ES" sz="1200" dirty="0"/>
          </a:p>
          <a:p>
            <a:pPr algn="just">
              <a:buFont typeface="Wingdings" pitchFamily="2" charset="2"/>
              <a:buChar char="§"/>
            </a:pPr>
            <a:r>
              <a:rPr lang="es-ES" sz="1200" dirty="0" smtClean="0"/>
              <a:t>Dirigir el </a:t>
            </a:r>
            <a:r>
              <a:rPr lang="es-ES" sz="1200" dirty="0"/>
              <a:t>otorgamiento de becas a los </a:t>
            </a:r>
            <a:r>
              <a:rPr lang="es-ES" sz="1200" dirty="0" smtClean="0"/>
              <a:t>y las estudiantes </a:t>
            </a:r>
            <a:r>
              <a:rPr lang="es-ES" sz="1200" dirty="0"/>
              <a:t>del Instituto Tecnológico y realizar el seguimiento respectivo.</a:t>
            </a:r>
          </a:p>
          <a:p>
            <a:pPr algn="just">
              <a:buFont typeface="Wingdings" pitchFamily="2" charset="2"/>
              <a:buChar char="§"/>
            </a:pPr>
            <a:endParaRPr lang="es-ES" sz="1200" dirty="0"/>
          </a:p>
          <a:p>
            <a:pPr algn="just">
              <a:buFont typeface="Wingdings" pitchFamily="2" charset="2"/>
              <a:buChar char="§"/>
            </a:pPr>
            <a:r>
              <a:rPr lang="es-ES" sz="1200" dirty="0"/>
              <a:t> Coordinar las actividades relacionadas con la formación integral de la comunidad estudiantil</a:t>
            </a:r>
            <a:r>
              <a:rPr lang="es-ES" sz="1200" dirty="0" smtClean="0"/>
              <a:t>.</a:t>
            </a:r>
          </a:p>
          <a:p>
            <a:pPr algn="just">
              <a:buFont typeface="Wingdings" pitchFamily="2" charset="2"/>
              <a:buChar char="§"/>
            </a:pPr>
            <a:endParaRPr lang="es-ES" sz="1200" dirty="0"/>
          </a:p>
          <a:p>
            <a:pPr marL="171450" indent="-171450" algn="just">
              <a:buFont typeface="Wingdings" pitchFamily="2" charset="2"/>
              <a:buChar char="§"/>
            </a:pPr>
            <a:r>
              <a:rPr lang="es-ES" sz="1200" dirty="0" smtClean="0"/>
              <a:t>Llevar un control sobre los expediente de los alumnos y las alumnas de servicio social y residencia profesional.</a:t>
            </a:r>
          </a:p>
          <a:p>
            <a:pPr marL="171450" indent="-171450" algn="just">
              <a:buFont typeface="Wingdings" pitchFamily="2" charset="2"/>
              <a:buChar char="§"/>
            </a:pPr>
            <a:endParaRPr lang="es-ES" sz="1200" dirty="0" smtClean="0"/>
          </a:p>
          <a:p>
            <a:pPr marL="171450" indent="-171450" algn="just">
              <a:buFont typeface="Wingdings" pitchFamily="2" charset="2"/>
              <a:buChar char="§"/>
            </a:pPr>
            <a:r>
              <a:rPr lang="es-ES" sz="1200" dirty="0" smtClean="0"/>
              <a:t>Resguardar y/o controlar la información importante del departamento. </a:t>
            </a:r>
          </a:p>
          <a:p>
            <a:pPr marL="0" indent="0" algn="just"/>
            <a:endParaRPr lang="es-ES" sz="1200" dirty="0"/>
          </a:p>
        </p:txBody>
      </p:sp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0566667"/>
              </p:ext>
            </p:extLst>
          </p:nvPr>
        </p:nvGraphicFramePr>
        <p:xfrm>
          <a:off x="1692913" y="8388424"/>
          <a:ext cx="5103092" cy="548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4706"/>
                <a:gridCol w="2378386"/>
              </a:tblGrid>
              <a:tr h="247896"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>
                          <a:latin typeface="Arial" pitchFamily="34" charset="0"/>
                          <a:cs typeface="Arial" pitchFamily="34" charset="0"/>
                        </a:rPr>
                        <a:t>Responsable</a:t>
                      </a:r>
                      <a:endParaRPr lang="es-MX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>
                          <a:latin typeface="Arial" pitchFamily="34" charset="0"/>
                          <a:cs typeface="Arial" pitchFamily="34" charset="0"/>
                        </a:rPr>
                        <a:t>Directivo</a:t>
                      </a:r>
                      <a:endParaRPr lang="es-MX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160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>
                          <a:latin typeface="Arial" pitchFamily="34" charset="0"/>
                          <a:cs typeface="Arial" pitchFamily="34" charset="0"/>
                        </a:rPr>
                        <a:t>Viviana Leyva Hernández</a:t>
                      </a:r>
                      <a:endParaRPr lang="es-MX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>
                          <a:latin typeface="Arial" pitchFamily="34" charset="0"/>
                          <a:cs typeface="Arial" pitchFamily="34" charset="0"/>
                        </a:rPr>
                        <a:t>Nora Elia Casas García</a:t>
                      </a:r>
                      <a:endParaRPr lang="es-MX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9173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32"/>
          <p:cNvSpPr>
            <a:spLocks noChangeArrowheads="1"/>
          </p:cNvSpPr>
          <p:nvPr/>
        </p:nvSpPr>
        <p:spPr bwMode="auto">
          <a:xfrm>
            <a:off x="4763" y="0"/>
            <a:ext cx="1628775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endParaRPr lang="es-MX" sz="1200" dirty="0">
              <a:solidFill>
                <a:schemeClr val="folHlink"/>
              </a:solidFill>
            </a:endParaRPr>
          </a:p>
        </p:txBody>
      </p:sp>
      <p:sp>
        <p:nvSpPr>
          <p:cNvPr id="5" name="Line 1036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188640" y="35496"/>
            <a:ext cx="4320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i="1" dirty="0" smtClean="0">
                <a:latin typeface="Arial" pitchFamily="34" charset="0"/>
                <a:cs typeface="Arial" pitchFamily="34" charset="0"/>
              </a:rPr>
              <a:t>DESCRIPCIÓN DE FUNCIONES</a:t>
            </a:r>
            <a:endParaRPr lang="es-MX" sz="20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773238" y="971550"/>
            <a:ext cx="4945062" cy="657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578" tIns="38789" rIns="77578" bIns="38789">
            <a:spAutoFit/>
          </a:bodyPr>
          <a:lstStyle>
            <a:lvl1pPr marL="180975" indent="-180975" defTabSz="776288" eaLnBrk="0" hangingPunct="0">
              <a:defRPr sz="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776288" eaLnBrk="0" hangingPunct="0">
              <a:defRPr sz="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776288" eaLnBrk="0" hangingPunct="0">
              <a:defRPr sz="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776288" eaLnBrk="0" hangingPunct="0">
              <a:defRPr sz="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776288" eaLnBrk="0" hangingPunct="0">
              <a:defRPr sz="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776288" eaLnBrk="0" fontAlgn="base" hangingPunct="0">
              <a:spcBef>
                <a:spcPct val="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776288" eaLnBrk="0" fontAlgn="base" hangingPunct="0">
              <a:spcBef>
                <a:spcPct val="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776288" eaLnBrk="0" fontAlgn="base" hangingPunct="0">
              <a:spcBef>
                <a:spcPct val="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776288" eaLnBrk="0" fontAlgn="base" hangingPunct="0">
              <a:spcBef>
                <a:spcPct val="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buFont typeface="Monotype Sorts"/>
              <a:buNone/>
            </a:pPr>
            <a:r>
              <a:rPr lang="es-ES" sz="1200" b="1" i="1" dirty="0" smtClean="0"/>
              <a:t>DEPARTAMENTO DE SERVICIOS </a:t>
            </a:r>
            <a:r>
              <a:rPr lang="es-ES" sz="1200" b="1" i="1" dirty="0"/>
              <a:t>ESCOLARES</a:t>
            </a:r>
          </a:p>
          <a:p>
            <a:pPr algn="ctr">
              <a:buFont typeface="Monotype Sorts"/>
              <a:buNone/>
            </a:pPr>
            <a:r>
              <a:rPr lang="es-ES" sz="1200" b="1" i="1" dirty="0"/>
              <a:t>(CONTINÚA)</a:t>
            </a:r>
          </a:p>
          <a:p>
            <a:pPr>
              <a:buFont typeface="Monotype Sorts"/>
              <a:buNone/>
            </a:pPr>
            <a:endParaRPr lang="es-ES" sz="1400" b="1" i="1" dirty="0"/>
          </a:p>
          <a:p>
            <a:pPr algn="just">
              <a:buFont typeface="Wingdings" pitchFamily="2" charset="2"/>
              <a:buChar char="§"/>
            </a:pPr>
            <a:r>
              <a:rPr lang="es-ES" sz="1200" dirty="0"/>
              <a:t>Coordinar las actividades del área de servicios médicos, y con ello </a:t>
            </a:r>
            <a:r>
              <a:rPr lang="es-ES" sz="1200" dirty="0" smtClean="0"/>
              <a:t>implementar </a:t>
            </a:r>
            <a:r>
              <a:rPr lang="es-ES" sz="1200" dirty="0"/>
              <a:t>estrategias para el mejoramiento de la salud en la comunidad estudiantil.</a:t>
            </a:r>
          </a:p>
          <a:p>
            <a:pPr algn="just">
              <a:buFont typeface="Wingdings" pitchFamily="2" charset="2"/>
              <a:buChar char="§"/>
            </a:pPr>
            <a:endParaRPr lang="es-ES" sz="1200" dirty="0"/>
          </a:p>
          <a:p>
            <a:pPr algn="just">
              <a:buFont typeface="Wingdings" pitchFamily="2" charset="2"/>
              <a:buChar char="§"/>
            </a:pPr>
            <a:r>
              <a:rPr lang="es-ES" sz="1200" dirty="0"/>
              <a:t>Coordinar la orientación e información a estudiantes acerca del trámite de control escolar, servicios asistenciales y desarrollo de su escolaridad.</a:t>
            </a:r>
          </a:p>
          <a:p>
            <a:pPr algn="just">
              <a:buFont typeface="Wingdings" pitchFamily="2" charset="2"/>
              <a:buChar char="§"/>
            </a:pPr>
            <a:endParaRPr lang="es-ES" sz="1200" dirty="0"/>
          </a:p>
          <a:p>
            <a:pPr algn="just">
              <a:buFont typeface="Wingdings" pitchFamily="2" charset="2"/>
              <a:buChar char="§"/>
            </a:pPr>
            <a:r>
              <a:rPr lang="es-ES" sz="1200" dirty="0"/>
              <a:t>Participar en la estadística básica y de los sistemas de información del Instituto Tecnológico.</a:t>
            </a:r>
          </a:p>
          <a:p>
            <a:pPr algn="just">
              <a:buFont typeface="Wingdings" pitchFamily="2" charset="2"/>
              <a:buChar char="§"/>
            </a:pPr>
            <a:endParaRPr lang="es-ES" sz="1200" dirty="0"/>
          </a:p>
          <a:p>
            <a:pPr algn="just">
              <a:buFont typeface="Wingdings" pitchFamily="2" charset="2"/>
              <a:buChar char="§"/>
            </a:pPr>
            <a:r>
              <a:rPr lang="es-ES" sz="1200" dirty="0"/>
              <a:t>Recibir el expediente del egresado para gestionar ante las instancias correspondientes, su titulo, cédula profesional o grado correspondiente.</a:t>
            </a:r>
          </a:p>
          <a:p>
            <a:pPr algn="just"/>
            <a:endParaRPr lang="es-ES" sz="1200" dirty="0"/>
          </a:p>
          <a:p>
            <a:pPr algn="just">
              <a:buFont typeface="Wingdings" pitchFamily="2" charset="2"/>
              <a:buChar char="§"/>
            </a:pPr>
            <a:r>
              <a:rPr lang="es-ES" sz="1200" dirty="0"/>
              <a:t>Presentar </a:t>
            </a:r>
            <a:r>
              <a:rPr lang="es-ES" sz="1200" dirty="0" smtClean="0"/>
              <a:t>al área de Recursos Financieros la </a:t>
            </a:r>
            <a:r>
              <a:rPr lang="es-ES" sz="1200" dirty="0"/>
              <a:t>documentación comprobatoria del gasto de viáticos asignados al personal de acuerdo con los procedimientos establecidos.</a:t>
            </a:r>
          </a:p>
          <a:p>
            <a:pPr algn="just">
              <a:buFont typeface="Wingdings" pitchFamily="2" charset="2"/>
              <a:buChar char="§"/>
            </a:pPr>
            <a:endParaRPr lang="es-ES" sz="1200" dirty="0"/>
          </a:p>
          <a:p>
            <a:pPr algn="just">
              <a:buFont typeface="Wingdings" pitchFamily="2" charset="2"/>
              <a:buChar char="§"/>
            </a:pPr>
            <a:r>
              <a:rPr lang="es-ES" sz="1200" dirty="0" smtClean="0"/>
              <a:t>Responsable </a:t>
            </a:r>
            <a:r>
              <a:rPr lang="es-ES" sz="1200" dirty="0"/>
              <a:t>en el control de bienes muebles e inmuebles  asignados al departamento de su cargo.</a:t>
            </a:r>
          </a:p>
          <a:p>
            <a:pPr marL="0" indent="0" algn="just"/>
            <a:endParaRPr lang="es-ES" sz="1200" dirty="0"/>
          </a:p>
          <a:p>
            <a:pPr algn="just">
              <a:buFont typeface="Wingdings" pitchFamily="2" charset="2"/>
              <a:buChar char="§"/>
            </a:pPr>
            <a:r>
              <a:rPr lang="es-ES" sz="1200" dirty="0"/>
              <a:t>Presentar reportes periódicos de las actividades </a:t>
            </a:r>
            <a:r>
              <a:rPr lang="es-ES" sz="1200" dirty="0" smtClean="0"/>
              <a:t>desarrolladas a la Subdirección de Planeación y Vinculación.</a:t>
            </a:r>
          </a:p>
          <a:p>
            <a:pPr algn="just">
              <a:buFont typeface="Wingdings" pitchFamily="2" charset="2"/>
              <a:buChar char="§"/>
            </a:pPr>
            <a:endParaRPr lang="es-ES" sz="1200" dirty="0"/>
          </a:p>
          <a:p>
            <a:pPr algn="just">
              <a:buFont typeface="Wingdings" pitchFamily="2" charset="2"/>
              <a:buChar char="§"/>
            </a:pPr>
            <a:r>
              <a:rPr lang="es-MX" sz="1200" dirty="0"/>
              <a:t>Asistir a cursos de capacitación y actualización que programe el Instituto Tecnológico</a:t>
            </a:r>
            <a:endParaRPr lang="es-ES" sz="1200" dirty="0"/>
          </a:p>
          <a:p>
            <a:pPr marL="0" indent="0" algn="just"/>
            <a:endParaRPr lang="es-ES" sz="1200" dirty="0"/>
          </a:p>
          <a:p>
            <a:pPr algn="just">
              <a:buFont typeface="Wingdings" pitchFamily="2" charset="2"/>
              <a:buChar char="§"/>
            </a:pPr>
            <a:r>
              <a:rPr lang="es-ES" sz="1200" dirty="0"/>
              <a:t> Colaborar  de forma activa en actividades de  mejora continua</a:t>
            </a:r>
            <a:r>
              <a:rPr lang="es-ES" sz="1200" dirty="0" smtClean="0"/>
              <a:t>.</a:t>
            </a:r>
          </a:p>
          <a:p>
            <a:pPr algn="just">
              <a:buFont typeface="Wingdings" pitchFamily="2" charset="2"/>
              <a:buChar char="§"/>
            </a:pPr>
            <a:endParaRPr lang="es-ES" sz="1200" dirty="0"/>
          </a:p>
          <a:p>
            <a:pPr algn="just">
              <a:buFont typeface="Wingdings" pitchFamily="2" charset="2"/>
              <a:buChar char="§"/>
            </a:pPr>
            <a:r>
              <a:rPr lang="es-ES" sz="1200" dirty="0" smtClean="0"/>
              <a:t>Coordinar el procedimiento de evaluación del aprendizaje de alumnos y cursos especiales y globales. </a:t>
            </a:r>
          </a:p>
        </p:txBody>
      </p:sp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9633911"/>
              </p:ext>
            </p:extLst>
          </p:nvPr>
        </p:nvGraphicFramePr>
        <p:xfrm>
          <a:off x="1681038" y="8388424"/>
          <a:ext cx="5103092" cy="548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31584"/>
                <a:gridCol w="2271508"/>
              </a:tblGrid>
              <a:tr h="247896"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>
                          <a:latin typeface="Arial" pitchFamily="34" charset="0"/>
                          <a:cs typeface="Arial" pitchFamily="34" charset="0"/>
                        </a:rPr>
                        <a:t>Responsable</a:t>
                      </a:r>
                      <a:endParaRPr lang="es-MX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>
                          <a:latin typeface="Arial" pitchFamily="34" charset="0"/>
                          <a:cs typeface="Arial" pitchFamily="34" charset="0"/>
                        </a:rPr>
                        <a:t>Directivo</a:t>
                      </a:r>
                      <a:endParaRPr lang="es-MX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160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>
                          <a:latin typeface="Arial" pitchFamily="34" charset="0"/>
                          <a:cs typeface="Arial" pitchFamily="34" charset="0"/>
                        </a:rPr>
                        <a:t>Viviana Leyva Hernández</a:t>
                      </a:r>
                      <a:endParaRPr lang="es-MX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>
                          <a:latin typeface="Arial" pitchFamily="34" charset="0"/>
                          <a:cs typeface="Arial" pitchFamily="34" charset="0"/>
                        </a:rPr>
                        <a:t>Nora Elia Casas García</a:t>
                      </a:r>
                      <a:endParaRPr lang="es-MX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868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32"/>
          <p:cNvSpPr>
            <a:spLocks noChangeArrowheads="1"/>
          </p:cNvSpPr>
          <p:nvPr/>
        </p:nvSpPr>
        <p:spPr bwMode="auto">
          <a:xfrm>
            <a:off x="4763" y="0"/>
            <a:ext cx="1628775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endParaRPr lang="es-MX" sz="1200" dirty="0">
              <a:solidFill>
                <a:schemeClr val="folHlink"/>
              </a:solidFill>
            </a:endParaRPr>
          </a:p>
        </p:txBody>
      </p:sp>
      <p:sp>
        <p:nvSpPr>
          <p:cNvPr id="5" name="Line 1036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188640" y="35496"/>
            <a:ext cx="4320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i="1" dirty="0" smtClean="0">
                <a:latin typeface="Arial" pitchFamily="34" charset="0"/>
                <a:cs typeface="Arial" pitchFamily="34" charset="0"/>
              </a:rPr>
              <a:t>DESCRIPCIÓN DE FUNCIONES</a:t>
            </a:r>
            <a:endParaRPr lang="es-MX" sz="20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773238" y="971550"/>
            <a:ext cx="4945062" cy="2694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578" tIns="38789" rIns="77578" bIns="38789">
            <a:spAutoFit/>
          </a:bodyPr>
          <a:lstStyle>
            <a:lvl1pPr marL="180975" indent="-180975" defTabSz="776288" eaLnBrk="0" hangingPunct="0">
              <a:defRPr sz="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776288" eaLnBrk="0" hangingPunct="0">
              <a:defRPr sz="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776288" eaLnBrk="0" hangingPunct="0">
              <a:defRPr sz="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776288" eaLnBrk="0" hangingPunct="0">
              <a:defRPr sz="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776288" eaLnBrk="0" hangingPunct="0">
              <a:defRPr sz="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776288" eaLnBrk="0" fontAlgn="base" hangingPunct="0">
              <a:spcBef>
                <a:spcPct val="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776288" eaLnBrk="0" fontAlgn="base" hangingPunct="0">
              <a:spcBef>
                <a:spcPct val="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776288" eaLnBrk="0" fontAlgn="base" hangingPunct="0">
              <a:spcBef>
                <a:spcPct val="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776288" eaLnBrk="0" fontAlgn="base" hangingPunct="0">
              <a:spcBef>
                <a:spcPct val="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buFont typeface="Monotype Sorts"/>
              <a:buNone/>
            </a:pPr>
            <a:r>
              <a:rPr lang="es-ES" sz="1200" b="1" i="1" dirty="0" smtClean="0"/>
              <a:t>DEPARTAMENTO DE SERVICIOS </a:t>
            </a:r>
            <a:r>
              <a:rPr lang="es-ES" sz="1200" b="1" i="1" dirty="0"/>
              <a:t>ESCOLARES</a:t>
            </a:r>
          </a:p>
          <a:p>
            <a:pPr algn="ctr">
              <a:buFont typeface="Monotype Sorts"/>
              <a:buNone/>
            </a:pPr>
            <a:r>
              <a:rPr lang="es-ES" sz="1200" b="1" i="1" dirty="0"/>
              <a:t>(CONTINÚA)</a:t>
            </a:r>
          </a:p>
          <a:p>
            <a:pPr>
              <a:buFont typeface="Monotype Sorts"/>
              <a:buNone/>
            </a:pPr>
            <a:endParaRPr lang="es-ES" sz="1400" b="1" i="1" dirty="0"/>
          </a:p>
          <a:p>
            <a:pPr algn="just">
              <a:buFont typeface="Wingdings" pitchFamily="2" charset="2"/>
              <a:buChar char="§"/>
            </a:pPr>
            <a:endParaRPr lang="es-ES" sz="1200" dirty="0"/>
          </a:p>
          <a:p>
            <a:pPr algn="just">
              <a:buFont typeface="Wingdings" pitchFamily="2" charset="2"/>
              <a:buChar char="§"/>
            </a:pPr>
            <a:r>
              <a:rPr lang="es-ES" sz="1200" dirty="0" smtClean="0"/>
              <a:t>Registrar los planes de estudios ofertados en el Instituto ante la Dirección General de Profesiones. </a:t>
            </a:r>
          </a:p>
          <a:p>
            <a:pPr algn="just">
              <a:buFont typeface="Wingdings" pitchFamily="2" charset="2"/>
              <a:buChar char="§"/>
            </a:pPr>
            <a:endParaRPr lang="es-ES" sz="1200" dirty="0"/>
          </a:p>
          <a:p>
            <a:pPr algn="just">
              <a:buFont typeface="Wingdings" pitchFamily="2" charset="2"/>
              <a:buChar char="§"/>
            </a:pPr>
            <a:r>
              <a:rPr lang="es-ES" sz="1200" dirty="0" smtClean="0"/>
              <a:t>Elaborar documentación que acredite y/o certifique los estudios de los alumnos del Instituto. </a:t>
            </a:r>
          </a:p>
          <a:p>
            <a:pPr algn="just">
              <a:buFont typeface="Wingdings" pitchFamily="2" charset="2"/>
              <a:buChar char="§"/>
            </a:pPr>
            <a:endParaRPr lang="es-ES" sz="1200" dirty="0"/>
          </a:p>
          <a:p>
            <a:pPr algn="just">
              <a:buFont typeface="Wingdings" pitchFamily="2" charset="2"/>
              <a:buChar char="§"/>
            </a:pPr>
            <a:r>
              <a:rPr lang="es-ES" sz="1200" dirty="0" smtClean="0"/>
              <a:t>Registrar ante la Dirección General de Profesiones a los estudiantes titulados del Instituto. </a:t>
            </a:r>
            <a:endParaRPr lang="es-ES" sz="1200" dirty="0"/>
          </a:p>
          <a:p>
            <a:pPr algn="just"/>
            <a:endParaRPr lang="es-ES" sz="1200" dirty="0"/>
          </a:p>
          <a:p>
            <a:pPr algn="just">
              <a:buFont typeface="Wingdings" pitchFamily="2" charset="2"/>
              <a:buChar char="§"/>
            </a:pPr>
            <a:r>
              <a:rPr lang="es-ES" sz="1200" dirty="0"/>
              <a:t> </a:t>
            </a:r>
            <a:r>
              <a:rPr lang="es-MX" sz="1200" dirty="0">
                <a:solidFill>
                  <a:srgbClr val="000000"/>
                </a:solidFill>
              </a:rPr>
              <a:t>Estas funciones son enunciativas más no </a:t>
            </a:r>
            <a:r>
              <a:rPr lang="es-MX" sz="1200" dirty="0" smtClean="0">
                <a:solidFill>
                  <a:srgbClr val="000000"/>
                </a:solidFill>
              </a:rPr>
              <a:t>limitativas</a:t>
            </a:r>
            <a:endParaRPr lang="es-ES" sz="1200" dirty="0"/>
          </a:p>
        </p:txBody>
      </p:sp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1210040"/>
              </p:ext>
            </p:extLst>
          </p:nvPr>
        </p:nvGraphicFramePr>
        <p:xfrm>
          <a:off x="1681038" y="8388424"/>
          <a:ext cx="5103092" cy="548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31584"/>
                <a:gridCol w="2271508"/>
              </a:tblGrid>
              <a:tr h="247896"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>
                          <a:latin typeface="Arial" pitchFamily="34" charset="0"/>
                          <a:cs typeface="Arial" pitchFamily="34" charset="0"/>
                        </a:rPr>
                        <a:t>Responsable</a:t>
                      </a:r>
                      <a:endParaRPr lang="es-MX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>
                          <a:latin typeface="Arial" pitchFamily="34" charset="0"/>
                          <a:cs typeface="Arial" pitchFamily="34" charset="0"/>
                        </a:rPr>
                        <a:t>Directivo</a:t>
                      </a:r>
                      <a:endParaRPr lang="es-MX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160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>
                          <a:latin typeface="Arial" pitchFamily="34" charset="0"/>
                          <a:cs typeface="Arial" pitchFamily="34" charset="0"/>
                        </a:rPr>
                        <a:t>Viviana Leyva Hernández</a:t>
                      </a:r>
                      <a:endParaRPr lang="es-MX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>
                          <a:latin typeface="Arial" pitchFamily="34" charset="0"/>
                          <a:cs typeface="Arial" pitchFamily="34" charset="0"/>
                        </a:rPr>
                        <a:t>Nora Elia Casas García</a:t>
                      </a:r>
                      <a:endParaRPr lang="es-MX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710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497</Words>
  <Application>Microsoft Office PowerPoint</Application>
  <PresentationFormat>Presentación en pantalla (4:3)</PresentationFormat>
  <Paragraphs>78</Paragraphs>
  <Slides>3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Tema de Office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Tamuín</dc:creator>
  <cp:lastModifiedBy>Tamuín</cp:lastModifiedBy>
  <cp:revision>1</cp:revision>
  <dcterms:created xsi:type="dcterms:W3CDTF">2020-11-09T03:19:44Z</dcterms:created>
  <dcterms:modified xsi:type="dcterms:W3CDTF">2020-11-09T03:21:27Z</dcterms:modified>
</cp:coreProperties>
</file>