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handoutMasterIdLst>
    <p:handoutMasterId r:id="rId17"/>
  </p:handoutMasterIdLst>
  <p:sldIdLst>
    <p:sldId id="696" r:id="rId2"/>
    <p:sldId id="714" r:id="rId3"/>
    <p:sldId id="955" r:id="rId4"/>
    <p:sldId id="956" r:id="rId5"/>
    <p:sldId id="957" r:id="rId6"/>
    <p:sldId id="958" r:id="rId7"/>
    <p:sldId id="959" r:id="rId8"/>
    <p:sldId id="960" r:id="rId9"/>
    <p:sldId id="961" r:id="rId10"/>
    <p:sldId id="962" r:id="rId11"/>
    <p:sldId id="963" r:id="rId12"/>
    <p:sldId id="964" r:id="rId13"/>
    <p:sldId id="965" r:id="rId14"/>
    <p:sldId id="966" r:id="rId15"/>
  </p:sldIdLst>
  <p:sldSz cx="6858000" cy="9144000" type="letter"/>
  <p:notesSz cx="7010400" cy="9296400"/>
  <p:defaultTextStyle>
    <a:defPPr>
      <a:defRPr lang="es-MX"/>
    </a:defPPr>
    <a:lvl1pPr algn="l" defTabSz="912813" rtl="0" fontAlgn="base">
      <a:spcBef>
        <a:spcPct val="0"/>
      </a:spcBef>
      <a:spcAft>
        <a:spcPct val="0"/>
      </a:spcAft>
      <a:defRPr kern="1200">
        <a:solidFill>
          <a:schemeClr val="tx1"/>
        </a:solidFill>
        <a:latin typeface="Arial" charset="0"/>
        <a:ea typeface="+mn-ea"/>
        <a:cs typeface="+mn-cs"/>
      </a:defRPr>
    </a:lvl1pPr>
    <a:lvl2pPr marL="455613" indent="1588" algn="l" defTabSz="912813" rtl="0" fontAlgn="base">
      <a:spcBef>
        <a:spcPct val="0"/>
      </a:spcBef>
      <a:spcAft>
        <a:spcPct val="0"/>
      </a:spcAft>
      <a:defRPr kern="1200">
        <a:solidFill>
          <a:schemeClr val="tx1"/>
        </a:solidFill>
        <a:latin typeface="Arial" charset="0"/>
        <a:ea typeface="+mn-ea"/>
        <a:cs typeface="+mn-cs"/>
      </a:defRPr>
    </a:lvl2pPr>
    <a:lvl3pPr marL="912813" indent="1588" algn="l" defTabSz="912813" rtl="0" fontAlgn="base">
      <a:spcBef>
        <a:spcPct val="0"/>
      </a:spcBef>
      <a:spcAft>
        <a:spcPct val="0"/>
      </a:spcAft>
      <a:defRPr kern="1200">
        <a:solidFill>
          <a:schemeClr val="tx1"/>
        </a:solidFill>
        <a:latin typeface="Arial" charset="0"/>
        <a:ea typeface="+mn-ea"/>
        <a:cs typeface="+mn-cs"/>
      </a:defRPr>
    </a:lvl3pPr>
    <a:lvl4pPr marL="1370013" indent="1588" algn="l" defTabSz="912813" rtl="0" fontAlgn="base">
      <a:spcBef>
        <a:spcPct val="0"/>
      </a:spcBef>
      <a:spcAft>
        <a:spcPct val="0"/>
      </a:spcAft>
      <a:defRPr kern="1200">
        <a:solidFill>
          <a:schemeClr val="tx1"/>
        </a:solidFill>
        <a:latin typeface="Arial" charset="0"/>
        <a:ea typeface="+mn-ea"/>
        <a:cs typeface="+mn-cs"/>
      </a:defRPr>
    </a:lvl4pPr>
    <a:lvl5pPr marL="1827213" indent="1588" algn="l" defTabSz="912813"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839">
          <p15:clr>
            <a:srgbClr val="A4A3A4"/>
          </p15:clr>
        </p15:guide>
        <p15:guide id="2" orient="horz" pos="5638">
          <p15:clr>
            <a:srgbClr val="A4A3A4"/>
          </p15:clr>
        </p15:guide>
        <p15:guide id="3" orient="horz" pos="5150">
          <p15:clr>
            <a:srgbClr val="A4A3A4"/>
          </p15:clr>
        </p15:guide>
        <p15:guide id="4" pos="804">
          <p15:clr>
            <a:srgbClr val="A4A3A4"/>
          </p15:clr>
        </p15:guide>
        <p15:guide id="5" pos="4224" userDrawn="1">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00"/>
    <a:srgbClr val="12762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74" autoAdjust="0"/>
    <p:restoredTop sz="94494" autoAdjust="0"/>
  </p:normalViewPr>
  <p:slideViewPr>
    <p:cSldViewPr snapToGrid="0">
      <p:cViewPr varScale="1">
        <p:scale>
          <a:sx n="53" d="100"/>
          <a:sy n="53" d="100"/>
        </p:scale>
        <p:origin x="2292" y="78"/>
      </p:cViewPr>
      <p:guideLst>
        <p:guide orient="horz" pos="839"/>
        <p:guide orient="horz" pos="5638"/>
        <p:guide orient="horz" pos="5150"/>
        <p:guide pos="804"/>
        <p:guide pos="4224"/>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200" d="100"/>
        <a:sy n="200" d="100"/>
      </p:scale>
      <p:origin x="0" y="21612"/>
    </p:cViewPr>
  </p:sorterViewPr>
  <p:notesViewPr>
    <p:cSldViewPr snapToGrid="0">
      <p:cViewPr varScale="1">
        <p:scale>
          <a:sx n="65" d="100"/>
          <a:sy n="65" d="100"/>
        </p:scale>
        <p:origin x="-3294" y="-114"/>
      </p:cViewPr>
      <p:guideLst>
        <p:guide orient="horz" pos="2928"/>
        <p:guide pos="2208"/>
      </p:guideLst>
    </p:cSldViewPr>
  </p:notesViewPr>
  <p:gridSpacing cx="45005" cy="45005"/>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vl1pPr>
          </a:lstStyle>
          <a:p>
            <a:endParaRPr lang="es-MX"/>
          </a:p>
        </p:txBody>
      </p:sp>
      <p:sp>
        <p:nvSpPr>
          <p:cNvPr id="3" name="2 Marcador de fecha"/>
          <p:cNvSpPr>
            <a:spLocks noGrp="1"/>
          </p:cNvSpPr>
          <p:nvPr>
            <p:ph type="dt" sz="quarter" idx="1"/>
          </p:nvPr>
        </p:nvSpPr>
        <p:spPr>
          <a:xfrm>
            <a:off x="3970338" y="0"/>
            <a:ext cx="3038475" cy="465138"/>
          </a:xfrm>
          <a:prstGeom prst="rect">
            <a:avLst/>
          </a:prstGeom>
        </p:spPr>
        <p:txBody>
          <a:bodyPr vert="horz" lIns="91440" tIns="45720" rIns="91440" bIns="45720" rtlCol="0"/>
          <a:lstStyle>
            <a:lvl1pPr algn="r">
              <a:defRPr sz="1200"/>
            </a:lvl1pPr>
          </a:lstStyle>
          <a:p>
            <a:fld id="{6C1647B8-9A3B-47DC-82B1-0BB2006EC51B}" type="datetimeFigureOut">
              <a:rPr lang="es-MX" smtClean="0"/>
              <a:pPr/>
              <a:t>07/01/2020</a:t>
            </a:fld>
            <a:endParaRPr lang="es-MX"/>
          </a:p>
        </p:txBody>
      </p:sp>
      <p:sp>
        <p:nvSpPr>
          <p:cNvPr id="4" name="3 Marcador de pie de página"/>
          <p:cNvSpPr>
            <a:spLocks noGrp="1"/>
          </p:cNvSpPr>
          <p:nvPr>
            <p:ph type="ftr" sz="quarter" idx="2"/>
          </p:nvPr>
        </p:nvSpPr>
        <p:spPr>
          <a:xfrm>
            <a:off x="0" y="8829675"/>
            <a:ext cx="3038475" cy="465138"/>
          </a:xfrm>
          <a:prstGeom prst="rect">
            <a:avLst/>
          </a:prstGeom>
        </p:spPr>
        <p:txBody>
          <a:bodyPr vert="horz" lIns="91440" tIns="45720" rIns="91440" bIns="45720" rtlCol="0" anchor="b"/>
          <a:lstStyle>
            <a:lvl1pPr algn="l">
              <a:defRPr sz="1200"/>
            </a:lvl1pPr>
          </a:lstStyle>
          <a:p>
            <a:endParaRPr lang="es-MX"/>
          </a:p>
        </p:txBody>
      </p:sp>
      <p:sp>
        <p:nvSpPr>
          <p:cNvPr id="5" name="4 Marcador de número de diapositiva"/>
          <p:cNvSpPr>
            <a:spLocks noGrp="1"/>
          </p:cNvSpPr>
          <p:nvPr>
            <p:ph type="sldNum" sz="quarter" idx="3"/>
          </p:nvPr>
        </p:nvSpPr>
        <p:spPr>
          <a:xfrm>
            <a:off x="3970338" y="8829675"/>
            <a:ext cx="3038475" cy="465138"/>
          </a:xfrm>
          <a:prstGeom prst="rect">
            <a:avLst/>
          </a:prstGeom>
        </p:spPr>
        <p:txBody>
          <a:bodyPr vert="horz" lIns="91440" tIns="45720" rIns="91440" bIns="45720" rtlCol="0" anchor="b"/>
          <a:lstStyle>
            <a:lvl1pPr algn="r">
              <a:defRPr sz="1200"/>
            </a:lvl1pPr>
          </a:lstStyle>
          <a:p>
            <a:fld id="{0EBB40FF-4880-416A-A37F-373D7219ED25}" type="slidenum">
              <a:rPr lang="es-MX" smtClean="0"/>
              <a:pPr/>
              <a:t>‹Nº›</a:t>
            </a:fld>
            <a:endParaRPr lang="es-MX"/>
          </a:p>
        </p:txBody>
      </p:sp>
    </p:spTree>
    <p:extLst>
      <p:ext uri="{BB962C8B-B14F-4D97-AF65-F5344CB8AC3E}">
        <p14:creationId xmlns:p14="http://schemas.microsoft.com/office/powerpoint/2010/main" val="422578361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vl1pPr>
          </a:lstStyle>
          <a:p>
            <a:endParaRPr lang="es-MX"/>
          </a:p>
        </p:txBody>
      </p:sp>
      <p:sp>
        <p:nvSpPr>
          <p:cNvPr id="3" name="2 Marcador de fecha"/>
          <p:cNvSpPr>
            <a:spLocks noGrp="1"/>
          </p:cNvSpPr>
          <p:nvPr>
            <p:ph type="dt" idx="1"/>
          </p:nvPr>
        </p:nvSpPr>
        <p:spPr>
          <a:xfrm>
            <a:off x="3970338" y="0"/>
            <a:ext cx="3038475" cy="465138"/>
          </a:xfrm>
          <a:prstGeom prst="rect">
            <a:avLst/>
          </a:prstGeom>
        </p:spPr>
        <p:txBody>
          <a:bodyPr vert="horz" lIns="91440" tIns="45720" rIns="91440" bIns="45720" rtlCol="0"/>
          <a:lstStyle>
            <a:lvl1pPr algn="r">
              <a:defRPr sz="1200"/>
            </a:lvl1pPr>
          </a:lstStyle>
          <a:p>
            <a:fld id="{7BC6EA99-89F6-45E9-B252-FCB8D609ECB1}" type="datetimeFigureOut">
              <a:rPr lang="es-MX" smtClean="0"/>
              <a:t>07/01/2020</a:t>
            </a:fld>
            <a:endParaRPr lang="es-MX"/>
          </a:p>
        </p:txBody>
      </p:sp>
      <p:sp>
        <p:nvSpPr>
          <p:cNvPr id="4" name="3 Marcador de imagen de diapositiva"/>
          <p:cNvSpPr>
            <a:spLocks noGrp="1" noRot="1" noChangeAspect="1"/>
          </p:cNvSpPr>
          <p:nvPr>
            <p:ph type="sldImg" idx="2"/>
          </p:nvPr>
        </p:nvSpPr>
        <p:spPr>
          <a:xfrm>
            <a:off x="2197100" y="696913"/>
            <a:ext cx="2616200" cy="3486150"/>
          </a:xfrm>
          <a:prstGeom prst="rect">
            <a:avLst/>
          </a:prstGeom>
          <a:noFill/>
          <a:ln w="12700">
            <a:solidFill>
              <a:prstClr val="black"/>
            </a:solidFill>
          </a:ln>
        </p:spPr>
        <p:txBody>
          <a:bodyPr vert="horz" lIns="91440" tIns="45720" rIns="91440" bIns="45720" rtlCol="0" anchor="ctr"/>
          <a:lstStyle/>
          <a:p>
            <a:endParaRPr lang="es-MX"/>
          </a:p>
        </p:txBody>
      </p:sp>
      <p:sp>
        <p:nvSpPr>
          <p:cNvPr id="5" name="4 Marcador de notas"/>
          <p:cNvSpPr>
            <a:spLocks noGrp="1"/>
          </p:cNvSpPr>
          <p:nvPr>
            <p:ph type="body" sz="quarter" idx="3"/>
          </p:nvPr>
        </p:nvSpPr>
        <p:spPr>
          <a:xfrm>
            <a:off x="701675" y="4416425"/>
            <a:ext cx="5607050" cy="4183063"/>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6" name="5 Marcador de pie de página"/>
          <p:cNvSpPr>
            <a:spLocks noGrp="1"/>
          </p:cNvSpPr>
          <p:nvPr>
            <p:ph type="ftr" sz="quarter" idx="4"/>
          </p:nvPr>
        </p:nvSpPr>
        <p:spPr>
          <a:xfrm>
            <a:off x="0" y="8829675"/>
            <a:ext cx="3038475" cy="465138"/>
          </a:xfrm>
          <a:prstGeom prst="rect">
            <a:avLst/>
          </a:prstGeom>
        </p:spPr>
        <p:txBody>
          <a:bodyPr vert="horz" lIns="91440" tIns="45720" rIns="91440" bIns="45720" rtlCol="0" anchor="b"/>
          <a:lstStyle>
            <a:lvl1pPr algn="l">
              <a:defRPr sz="1200"/>
            </a:lvl1pPr>
          </a:lstStyle>
          <a:p>
            <a:endParaRPr lang="es-MX"/>
          </a:p>
        </p:txBody>
      </p:sp>
      <p:sp>
        <p:nvSpPr>
          <p:cNvPr id="7" name="6 Marcador de número de diapositiva"/>
          <p:cNvSpPr>
            <a:spLocks noGrp="1"/>
          </p:cNvSpPr>
          <p:nvPr>
            <p:ph type="sldNum" sz="quarter" idx="5"/>
          </p:nvPr>
        </p:nvSpPr>
        <p:spPr>
          <a:xfrm>
            <a:off x="3970338" y="8829675"/>
            <a:ext cx="3038475" cy="465138"/>
          </a:xfrm>
          <a:prstGeom prst="rect">
            <a:avLst/>
          </a:prstGeom>
        </p:spPr>
        <p:txBody>
          <a:bodyPr vert="horz" lIns="91440" tIns="45720" rIns="91440" bIns="45720" rtlCol="0" anchor="b"/>
          <a:lstStyle>
            <a:lvl1pPr algn="r">
              <a:defRPr sz="1200"/>
            </a:lvl1pPr>
          </a:lstStyle>
          <a:p>
            <a:fld id="{36CEAAA8-0A80-4E8E-90DF-385327009F66}" type="slidenum">
              <a:rPr lang="es-MX" smtClean="0"/>
              <a:t>‹Nº›</a:t>
            </a:fld>
            <a:endParaRPr lang="es-MX"/>
          </a:p>
        </p:txBody>
      </p:sp>
    </p:spTree>
    <p:extLst>
      <p:ext uri="{BB962C8B-B14F-4D97-AF65-F5344CB8AC3E}">
        <p14:creationId xmlns:p14="http://schemas.microsoft.com/office/powerpoint/2010/main" val="26138175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514350" y="2840569"/>
            <a:ext cx="5829300" cy="1960033"/>
          </a:xfrm>
        </p:spPr>
        <p:txBody>
          <a:bodyPr/>
          <a:lstStyle/>
          <a:p>
            <a:r>
              <a:rPr lang="es-ES" smtClean="0"/>
              <a:t>Haga clic para modificar el estilo de título del patrón</a:t>
            </a:r>
            <a:endParaRPr lang="es-MX"/>
          </a:p>
        </p:txBody>
      </p:sp>
      <p:sp>
        <p:nvSpPr>
          <p:cNvPr id="3" name="2 Subtítulo"/>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457138" indent="0" algn="ctr">
              <a:buNone/>
              <a:defRPr>
                <a:solidFill>
                  <a:schemeClr val="tx1">
                    <a:tint val="75000"/>
                  </a:schemeClr>
                </a:solidFill>
              </a:defRPr>
            </a:lvl2pPr>
            <a:lvl3pPr marL="914276" indent="0" algn="ctr">
              <a:buNone/>
              <a:defRPr>
                <a:solidFill>
                  <a:schemeClr val="tx1">
                    <a:tint val="75000"/>
                  </a:schemeClr>
                </a:solidFill>
              </a:defRPr>
            </a:lvl3pPr>
            <a:lvl4pPr marL="1371413" indent="0" algn="ctr">
              <a:buNone/>
              <a:defRPr>
                <a:solidFill>
                  <a:schemeClr val="tx1">
                    <a:tint val="75000"/>
                  </a:schemeClr>
                </a:solidFill>
              </a:defRPr>
            </a:lvl4pPr>
            <a:lvl5pPr marL="1828551" indent="0" algn="ctr">
              <a:buNone/>
              <a:defRPr>
                <a:solidFill>
                  <a:schemeClr val="tx1">
                    <a:tint val="75000"/>
                  </a:schemeClr>
                </a:solidFill>
              </a:defRPr>
            </a:lvl5pPr>
            <a:lvl6pPr marL="2285689" indent="0" algn="ctr">
              <a:buNone/>
              <a:defRPr>
                <a:solidFill>
                  <a:schemeClr val="tx1">
                    <a:tint val="75000"/>
                  </a:schemeClr>
                </a:solidFill>
              </a:defRPr>
            </a:lvl6pPr>
            <a:lvl7pPr marL="2742827" indent="0" algn="ctr">
              <a:buNone/>
              <a:defRPr>
                <a:solidFill>
                  <a:schemeClr val="tx1">
                    <a:tint val="75000"/>
                  </a:schemeClr>
                </a:solidFill>
              </a:defRPr>
            </a:lvl7pPr>
            <a:lvl8pPr marL="3199965" indent="0" algn="ctr">
              <a:buNone/>
              <a:defRPr>
                <a:solidFill>
                  <a:schemeClr val="tx1">
                    <a:tint val="75000"/>
                  </a:schemeClr>
                </a:solidFill>
              </a:defRPr>
            </a:lvl8pPr>
            <a:lvl9pPr marL="3657103" indent="0" algn="ctr">
              <a:buNone/>
              <a:defRPr>
                <a:solidFill>
                  <a:schemeClr val="tx1">
                    <a:tint val="75000"/>
                  </a:schemeClr>
                </a:solidFill>
              </a:defRPr>
            </a:lvl9pPr>
          </a:lstStyle>
          <a:p>
            <a:r>
              <a:rPr lang="es-ES" smtClean="0"/>
              <a:t>Haga clic para modificar el estilo de subtítulo del patrón</a:t>
            </a:r>
            <a:endParaRPr lang="es-MX"/>
          </a:p>
        </p:txBody>
      </p:sp>
      <p:sp>
        <p:nvSpPr>
          <p:cNvPr id="4" name="3 Marcador de fecha"/>
          <p:cNvSpPr>
            <a:spLocks noGrp="1"/>
          </p:cNvSpPr>
          <p:nvPr>
            <p:ph type="dt" sz="half" idx="10"/>
          </p:nvPr>
        </p:nvSpPr>
        <p:spPr/>
        <p:txBody>
          <a:bodyPr/>
          <a:lstStyle>
            <a:lvl1pPr>
              <a:defRPr/>
            </a:lvl1pPr>
          </a:lstStyle>
          <a:p>
            <a:pPr>
              <a:defRPr/>
            </a:pPr>
            <a:fld id="{7C405475-54C7-41F7-AAA4-24A8CA6A4CF2}" type="datetimeFigureOut">
              <a:rPr lang="es-MX"/>
              <a:pPr>
                <a:defRPr/>
              </a:pPr>
              <a:t>07/01/2020</a:t>
            </a:fld>
            <a:endParaRPr lang="es-MX"/>
          </a:p>
        </p:txBody>
      </p:sp>
      <p:sp>
        <p:nvSpPr>
          <p:cNvPr id="5" name="4 Marcador de pie de página"/>
          <p:cNvSpPr>
            <a:spLocks noGrp="1"/>
          </p:cNvSpPr>
          <p:nvPr>
            <p:ph type="ftr" sz="quarter" idx="11"/>
          </p:nvPr>
        </p:nvSpPr>
        <p:spPr/>
        <p:txBody>
          <a:bodyPr/>
          <a:lstStyle>
            <a:lvl1pPr>
              <a:defRPr/>
            </a:lvl1pPr>
          </a:lstStyle>
          <a:p>
            <a:pPr>
              <a:defRPr/>
            </a:pPr>
            <a:endParaRPr lang="es-MX"/>
          </a:p>
        </p:txBody>
      </p:sp>
      <p:sp>
        <p:nvSpPr>
          <p:cNvPr id="6" name="5 Marcador de número de diapositiva"/>
          <p:cNvSpPr>
            <a:spLocks noGrp="1"/>
          </p:cNvSpPr>
          <p:nvPr>
            <p:ph type="sldNum" sz="quarter" idx="12"/>
          </p:nvPr>
        </p:nvSpPr>
        <p:spPr/>
        <p:txBody>
          <a:bodyPr/>
          <a:lstStyle>
            <a:lvl1pPr>
              <a:defRPr/>
            </a:lvl1pPr>
          </a:lstStyle>
          <a:p>
            <a:pPr>
              <a:defRPr/>
            </a:pPr>
            <a:fld id="{5D9401B9-970D-4BB9-B1BE-F229AC775012}" type="slidenum">
              <a:rPr lang="es-MX"/>
              <a:pPr>
                <a:defRPr/>
              </a:pPr>
              <a:t>‹Nº›</a:t>
            </a:fld>
            <a:endParaRPr lang="es-MX"/>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lvl1pPr>
              <a:defRPr/>
            </a:lvl1pPr>
          </a:lstStyle>
          <a:p>
            <a:pPr>
              <a:defRPr/>
            </a:pPr>
            <a:fld id="{FEE581CD-3528-4333-9868-FDD41DB8C135}" type="datetimeFigureOut">
              <a:rPr lang="es-MX"/>
              <a:pPr>
                <a:defRPr/>
              </a:pPr>
              <a:t>07/01/2020</a:t>
            </a:fld>
            <a:endParaRPr lang="es-MX"/>
          </a:p>
        </p:txBody>
      </p:sp>
      <p:sp>
        <p:nvSpPr>
          <p:cNvPr id="5" name="4 Marcador de pie de página"/>
          <p:cNvSpPr>
            <a:spLocks noGrp="1"/>
          </p:cNvSpPr>
          <p:nvPr>
            <p:ph type="ftr" sz="quarter" idx="11"/>
          </p:nvPr>
        </p:nvSpPr>
        <p:spPr/>
        <p:txBody>
          <a:bodyPr/>
          <a:lstStyle>
            <a:lvl1pPr>
              <a:defRPr/>
            </a:lvl1pPr>
          </a:lstStyle>
          <a:p>
            <a:pPr>
              <a:defRPr/>
            </a:pPr>
            <a:endParaRPr lang="es-MX"/>
          </a:p>
        </p:txBody>
      </p:sp>
      <p:sp>
        <p:nvSpPr>
          <p:cNvPr id="6" name="5 Marcador de número de diapositiva"/>
          <p:cNvSpPr>
            <a:spLocks noGrp="1"/>
          </p:cNvSpPr>
          <p:nvPr>
            <p:ph type="sldNum" sz="quarter" idx="12"/>
          </p:nvPr>
        </p:nvSpPr>
        <p:spPr/>
        <p:txBody>
          <a:bodyPr/>
          <a:lstStyle>
            <a:lvl1pPr>
              <a:defRPr/>
            </a:lvl1pPr>
          </a:lstStyle>
          <a:p>
            <a:pPr>
              <a:defRPr/>
            </a:pPr>
            <a:fld id="{E01B0F68-47B8-49EF-B492-584EA037AB38}" type="slidenum">
              <a:rPr lang="es-MX"/>
              <a:pPr>
                <a:defRPr/>
              </a:pPr>
              <a:t>‹Nº›</a:t>
            </a:fld>
            <a:endParaRPr lang="es-MX"/>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541735" y="5875867"/>
            <a:ext cx="5829300" cy="1816100"/>
          </a:xfrm>
        </p:spPr>
        <p:txBody>
          <a:bodyPr anchor="t"/>
          <a:lstStyle>
            <a:lvl1pPr algn="l">
              <a:defRPr sz="4000" b="1" cap="all"/>
            </a:lvl1p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541735" y="3875619"/>
            <a:ext cx="5829300" cy="2000249"/>
          </a:xfrm>
        </p:spPr>
        <p:txBody>
          <a:bodyPr anchor="b"/>
          <a:lstStyle>
            <a:lvl1pPr marL="0" indent="0">
              <a:buNone/>
              <a:defRPr sz="2000">
                <a:solidFill>
                  <a:schemeClr val="tx1">
                    <a:tint val="75000"/>
                  </a:schemeClr>
                </a:solidFill>
              </a:defRPr>
            </a:lvl1pPr>
            <a:lvl2pPr marL="457138" indent="0">
              <a:buNone/>
              <a:defRPr sz="1800">
                <a:solidFill>
                  <a:schemeClr val="tx1">
                    <a:tint val="75000"/>
                  </a:schemeClr>
                </a:solidFill>
              </a:defRPr>
            </a:lvl2pPr>
            <a:lvl3pPr marL="914276" indent="0">
              <a:buNone/>
              <a:defRPr sz="1600">
                <a:solidFill>
                  <a:schemeClr val="tx1">
                    <a:tint val="75000"/>
                  </a:schemeClr>
                </a:solidFill>
              </a:defRPr>
            </a:lvl3pPr>
            <a:lvl4pPr marL="1371413" indent="0">
              <a:buNone/>
              <a:defRPr sz="1400">
                <a:solidFill>
                  <a:schemeClr val="tx1">
                    <a:tint val="75000"/>
                  </a:schemeClr>
                </a:solidFill>
              </a:defRPr>
            </a:lvl4pPr>
            <a:lvl5pPr marL="1828551" indent="0">
              <a:buNone/>
              <a:defRPr sz="1400">
                <a:solidFill>
                  <a:schemeClr val="tx1">
                    <a:tint val="75000"/>
                  </a:schemeClr>
                </a:solidFill>
              </a:defRPr>
            </a:lvl5pPr>
            <a:lvl6pPr marL="2285689" indent="0">
              <a:buNone/>
              <a:defRPr sz="1400">
                <a:solidFill>
                  <a:schemeClr val="tx1">
                    <a:tint val="75000"/>
                  </a:schemeClr>
                </a:solidFill>
              </a:defRPr>
            </a:lvl6pPr>
            <a:lvl7pPr marL="2742827" indent="0">
              <a:buNone/>
              <a:defRPr sz="1400">
                <a:solidFill>
                  <a:schemeClr val="tx1">
                    <a:tint val="75000"/>
                  </a:schemeClr>
                </a:solidFill>
              </a:defRPr>
            </a:lvl7pPr>
            <a:lvl8pPr marL="3199965" indent="0">
              <a:buNone/>
              <a:defRPr sz="1400">
                <a:solidFill>
                  <a:schemeClr val="tx1">
                    <a:tint val="75000"/>
                  </a:schemeClr>
                </a:solidFill>
              </a:defRPr>
            </a:lvl8pPr>
            <a:lvl9pPr marL="3657103"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lvl1pPr>
              <a:defRPr/>
            </a:lvl1pPr>
          </a:lstStyle>
          <a:p>
            <a:pPr>
              <a:defRPr/>
            </a:pPr>
            <a:fld id="{8833D3FB-1D10-42F1-BABB-455E27F5F329}" type="datetimeFigureOut">
              <a:rPr lang="es-MX"/>
              <a:pPr>
                <a:defRPr/>
              </a:pPr>
              <a:t>07/01/2020</a:t>
            </a:fld>
            <a:endParaRPr lang="es-MX"/>
          </a:p>
        </p:txBody>
      </p:sp>
      <p:sp>
        <p:nvSpPr>
          <p:cNvPr id="5" name="4 Marcador de pie de página"/>
          <p:cNvSpPr>
            <a:spLocks noGrp="1"/>
          </p:cNvSpPr>
          <p:nvPr>
            <p:ph type="ftr" sz="quarter" idx="11"/>
          </p:nvPr>
        </p:nvSpPr>
        <p:spPr/>
        <p:txBody>
          <a:bodyPr/>
          <a:lstStyle>
            <a:lvl1pPr>
              <a:defRPr/>
            </a:lvl1pPr>
          </a:lstStyle>
          <a:p>
            <a:pPr>
              <a:defRPr/>
            </a:pPr>
            <a:endParaRPr lang="es-MX"/>
          </a:p>
        </p:txBody>
      </p:sp>
      <p:sp>
        <p:nvSpPr>
          <p:cNvPr id="6" name="5 Marcador de número de diapositiva"/>
          <p:cNvSpPr>
            <a:spLocks noGrp="1"/>
          </p:cNvSpPr>
          <p:nvPr>
            <p:ph type="sldNum" sz="quarter" idx="12"/>
          </p:nvPr>
        </p:nvSpPr>
        <p:spPr/>
        <p:txBody>
          <a:bodyPr/>
          <a:lstStyle>
            <a:lvl1pPr>
              <a:defRPr/>
            </a:lvl1pPr>
          </a:lstStyle>
          <a:p>
            <a:pPr>
              <a:defRPr/>
            </a:pPr>
            <a:fld id="{2C7F3AA2-48C5-4E80-9267-6CA9676B28FD}" type="slidenum">
              <a:rPr lang="es-MX"/>
              <a:pPr>
                <a:defRPr/>
              </a:pPr>
              <a:t>‹Nº›</a:t>
            </a:fld>
            <a:endParaRPr lang="es-MX"/>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contenido"/>
          <p:cNvSpPr>
            <a:spLocks noGrp="1"/>
          </p:cNvSpPr>
          <p:nvPr>
            <p:ph sz="half" idx="1"/>
          </p:nvPr>
        </p:nvSpPr>
        <p:spPr>
          <a:xfrm>
            <a:off x="342900" y="2133602"/>
            <a:ext cx="302895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contenido"/>
          <p:cNvSpPr>
            <a:spLocks noGrp="1"/>
          </p:cNvSpPr>
          <p:nvPr>
            <p:ph sz="half" idx="2"/>
          </p:nvPr>
        </p:nvSpPr>
        <p:spPr>
          <a:xfrm>
            <a:off x="3486150" y="2133602"/>
            <a:ext cx="302895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3 Marcador de fecha"/>
          <p:cNvSpPr>
            <a:spLocks noGrp="1"/>
          </p:cNvSpPr>
          <p:nvPr>
            <p:ph type="dt" sz="half" idx="10"/>
          </p:nvPr>
        </p:nvSpPr>
        <p:spPr/>
        <p:txBody>
          <a:bodyPr/>
          <a:lstStyle>
            <a:lvl1pPr>
              <a:defRPr/>
            </a:lvl1pPr>
          </a:lstStyle>
          <a:p>
            <a:pPr>
              <a:defRPr/>
            </a:pPr>
            <a:fld id="{AEC32E64-143B-4FF3-A135-8FCF7D026C78}" type="datetimeFigureOut">
              <a:rPr lang="es-MX"/>
              <a:pPr>
                <a:defRPr/>
              </a:pPr>
              <a:t>07/01/2020</a:t>
            </a:fld>
            <a:endParaRPr lang="es-MX"/>
          </a:p>
        </p:txBody>
      </p:sp>
      <p:sp>
        <p:nvSpPr>
          <p:cNvPr id="6" name="4 Marcador de pie de página"/>
          <p:cNvSpPr>
            <a:spLocks noGrp="1"/>
          </p:cNvSpPr>
          <p:nvPr>
            <p:ph type="ftr" sz="quarter" idx="11"/>
          </p:nvPr>
        </p:nvSpPr>
        <p:spPr/>
        <p:txBody>
          <a:bodyPr/>
          <a:lstStyle>
            <a:lvl1pPr>
              <a:defRPr/>
            </a:lvl1pPr>
          </a:lstStyle>
          <a:p>
            <a:pPr>
              <a:defRPr/>
            </a:pPr>
            <a:endParaRPr lang="es-MX"/>
          </a:p>
        </p:txBody>
      </p:sp>
      <p:sp>
        <p:nvSpPr>
          <p:cNvPr id="7" name="5 Marcador de número de diapositiva"/>
          <p:cNvSpPr>
            <a:spLocks noGrp="1"/>
          </p:cNvSpPr>
          <p:nvPr>
            <p:ph type="sldNum" sz="quarter" idx="12"/>
          </p:nvPr>
        </p:nvSpPr>
        <p:spPr/>
        <p:txBody>
          <a:bodyPr/>
          <a:lstStyle>
            <a:lvl1pPr>
              <a:defRPr/>
            </a:lvl1pPr>
          </a:lstStyle>
          <a:p>
            <a:pPr>
              <a:defRPr/>
            </a:pPr>
            <a:fld id="{0CF7A95F-9611-47BA-8FD7-4200366E3E7E}" type="slidenum">
              <a:rPr lang="es-MX"/>
              <a:pPr>
                <a:defRPr/>
              </a:pPr>
              <a:t>‹Nº›</a:t>
            </a:fld>
            <a:endParaRPr lang="es-MX"/>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342901" y="2046817"/>
            <a:ext cx="3030141" cy="853016"/>
          </a:xfrm>
        </p:spPr>
        <p:txBody>
          <a:bodyPr anchor="b"/>
          <a:lstStyle>
            <a:lvl1pPr marL="0" indent="0">
              <a:buNone/>
              <a:defRPr sz="2400" b="1"/>
            </a:lvl1pPr>
            <a:lvl2pPr marL="457138" indent="0">
              <a:buNone/>
              <a:defRPr sz="2000" b="1"/>
            </a:lvl2pPr>
            <a:lvl3pPr marL="914276" indent="0">
              <a:buNone/>
              <a:defRPr sz="1800" b="1"/>
            </a:lvl3pPr>
            <a:lvl4pPr marL="1371413" indent="0">
              <a:buNone/>
              <a:defRPr sz="1600" b="1"/>
            </a:lvl4pPr>
            <a:lvl5pPr marL="1828551" indent="0">
              <a:buNone/>
              <a:defRPr sz="1600" b="1"/>
            </a:lvl5pPr>
            <a:lvl6pPr marL="2285689" indent="0">
              <a:buNone/>
              <a:defRPr sz="1600" b="1"/>
            </a:lvl6pPr>
            <a:lvl7pPr marL="2742827" indent="0">
              <a:buNone/>
              <a:defRPr sz="1600" b="1"/>
            </a:lvl7pPr>
            <a:lvl8pPr marL="3199965" indent="0">
              <a:buNone/>
              <a:defRPr sz="1600" b="1"/>
            </a:lvl8pPr>
            <a:lvl9pPr marL="3657103"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342901" y="2899833"/>
            <a:ext cx="303014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4 Marcador de texto"/>
          <p:cNvSpPr>
            <a:spLocks noGrp="1"/>
          </p:cNvSpPr>
          <p:nvPr>
            <p:ph type="body" sz="quarter" idx="3"/>
          </p:nvPr>
        </p:nvSpPr>
        <p:spPr>
          <a:xfrm>
            <a:off x="3483770" y="2046817"/>
            <a:ext cx="3031331" cy="853016"/>
          </a:xfrm>
        </p:spPr>
        <p:txBody>
          <a:bodyPr anchor="b"/>
          <a:lstStyle>
            <a:lvl1pPr marL="0" indent="0">
              <a:buNone/>
              <a:defRPr sz="2400" b="1"/>
            </a:lvl1pPr>
            <a:lvl2pPr marL="457138" indent="0">
              <a:buNone/>
              <a:defRPr sz="2000" b="1"/>
            </a:lvl2pPr>
            <a:lvl3pPr marL="914276" indent="0">
              <a:buNone/>
              <a:defRPr sz="1800" b="1"/>
            </a:lvl3pPr>
            <a:lvl4pPr marL="1371413" indent="0">
              <a:buNone/>
              <a:defRPr sz="1600" b="1"/>
            </a:lvl4pPr>
            <a:lvl5pPr marL="1828551" indent="0">
              <a:buNone/>
              <a:defRPr sz="1600" b="1"/>
            </a:lvl5pPr>
            <a:lvl6pPr marL="2285689" indent="0">
              <a:buNone/>
              <a:defRPr sz="1600" b="1"/>
            </a:lvl6pPr>
            <a:lvl7pPr marL="2742827" indent="0">
              <a:buNone/>
              <a:defRPr sz="1600" b="1"/>
            </a:lvl7pPr>
            <a:lvl8pPr marL="3199965" indent="0">
              <a:buNone/>
              <a:defRPr sz="1600" b="1"/>
            </a:lvl8pPr>
            <a:lvl9pPr marL="3657103"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3483770" y="2899833"/>
            <a:ext cx="303133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7" name="3 Marcador de fecha"/>
          <p:cNvSpPr>
            <a:spLocks noGrp="1"/>
          </p:cNvSpPr>
          <p:nvPr>
            <p:ph type="dt" sz="half" idx="10"/>
          </p:nvPr>
        </p:nvSpPr>
        <p:spPr/>
        <p:txBody>
          <a:bodyPr/>
          <a:lstStyle>
            <a:lvl1pPr>
              <a:defRPr/>
            </a:lvl1pPr>
          </a:lstStyle>
          <a:p>
            <a:pPr>
              <a:defRPr/>
            </a:pPr>
            <a:fld id="{EFBEF076-ED01-4542-A8A1-B6F76A9A89AA}" type="datetimeFigureOut">
              <a:rPr lang="es-MX"/>
              <a:pPr>
                <a:defRPr/>
              </a:pPr>
              <a:t>07/01/2020</a:t>
            </a:fld>
            <a:endParaRPr lang="es-MX"/>
          </a:p>
        </p:txBody>
      </p:sp>
      <p:sp>
        <p:nvSpPr>
          <p:cNvPr id="8" name="4 Marcador de pie de página"/>
          <p:cNvSpPr>
            <a:spLocks noGrp="1"/>
          </p:cNvSpPr>
          <p:nvPr>
            <p:ph type="ftr" sz="quarter" idx="11"/>
          </p:nvPr>
        </p:nvSpPr>
        <p:spPr/>
        <p:txBody>
          <a:bodyPr/>
          <a:lstStyle>
            <a:lvl1pPr>
              <a:defRPr/>
            </a:lvl1pPr>
          </a:lstStyle>
          <a:p>
            <a:pPr>
              <a:defRPr/>
            </a:pPr>
            <a:endParaRPr lang="es-MX"/>
          </a:p>
        </p:txBody>
      </p:sp>
      <p:sp>
        <p:nvSpPr>
          <p:cNvPr id="9" name="5 Marcador de número de diapositiva"/>
          <p:cNvSpPr>
            <a:spLocks noGrp="1"/>
          </p:cNvSpPr>
          <p:nvPr>
            <p:ph type="sldNum" sz="quarter" idx="12"/>
          </p:nvPr>
        </p:nvSpPr>
        <p:spPr/>
        <p:txBody>
          <a:bodyPr/>
          <a:lstStyle>
            <a:lvl1pPr>
              <a:defRPr/>
            </a:lvl1pPr>
          </a:lstStyle>
          <a:p>
            <a:pPr>
              <a:defRPr/>
            </a:pPr>
            <a:fld id="{D3D3C6BC-96B3-4065-99FD-EB5461673C3E}" type="slidenum">
              <a:rPr lang="es-MX"/>
              <a:pPr>
                <a:defRPr/>
              </a:pPr>
              <a:t>‹Nº›</a:t>
            </a:fld>
            <a:endParaRPr lang="es-MX"/>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3 Marcador de fecha"/>
          <p:cNvSpPr>
            <a:spLocks noGrp="1"/>
          </p:cNvSpPr>
          <p:nvPr>
            <p:ph type="dt" sz="half" idx="10"/>
          </p:nvPr>
        </p:nvSpPr>
        <p:spPr/>
        <p:txBody>
          <a:bodyPr/>
          <a:lstStyle>
            <a:lvl1pPr>
              <a:defRPr/>
            </a:lvl1pPr>
          </a:lstStyle>
          <a:p>
            <a:pPr>
              <a:defRPr/>
            </a:pPr>
            <a:fld id="{5EEB8565-C859-4F79-A88E-C43583EFD3AA}" type="datetimeFigureOut">
              <a:rPr lang="es-MX"/>
              <a:pPr>
                <a:defRPr/>
              </a:pPr>
              <a:t>07/01/2020</a:t>
            </a:fld>
            <a:endParaRPr lang="es-MX"/>
          </a:p>
        </p:txBody>
      </p:sp>
      <p:sp>
        <p:nvSpPr>
          <p:cNvPr id="4" name="4 Marcador de pie de página"/>
          <p:cNvSpPr>
            <a:spLocks noGrp="1"/>
          </p:cNvSpPr>
          <p:nvPr>
            <p:ph type="ftr" sz="quarter" idx="11"/>
          </p:nvPr>
        </p:nvSpPr>
        <p:spPr/>
        <p:txBody>
          <a:bodyPr/>
          <a:lstStyle>
            <a:lvl1pPr>
              <a:defRPr/>
            </a:lvl1pPr>
          </a:lstStyle>
          <a:p>
            <a:pPr>
              <a:defRPr/>
            </a:pPr>
            <a:endParaRPr lang="es-MX"/>
          </a:p>
        </p:txBody>
      </p:sp>
      <p:sp>
        <p:nvSpPr>
          <p:cNvPr id="5" name="5 Marcador de número de diapositiva"/>
          <p:cNvSpPr>
            <a:spLocks noGrp="1"/>
          </p:cNvSpPr>
          <p:nvPr>
            <p:ph type="sldNum" sz="quarter" idx="12"/>
          </p:nvPr>
        </p:nvSpPr>
        <p:spPr/>
        <p:txBody>
          <a:bodyPr/>
          <a:lstStyle>
            <a:lvl1pPr>
              <a:defRPr/>
            </a:lvl1pPr>
          </a:lstStyle>
          <a:p>
            <a:pPr>
              <a:defRPr/>
            </a:pPr>
            <a:fld id="{E382CCB5-42E1-4089-A531-D625ABBE1A30}" type="slidenum">
              <a:rPr lang="es-MX"/>
              <a:pPr>
                <a:defRPr/>
              </a:pPr>
              <a:t>‹Nº›</a:t>
            </a:fld>
            <a:endParaRPr lang="es-MX"/>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3 Marcador de fecha"/>
          <p:cNvSpPr>
            <a:spLocks noGrp="1"/>
          </p:cNvSpPr>
          <p:nvPr>
            <p:ph type="dt" sz="half" idx="10"/>
          </p:nvPr>
        </p:nvSpPr>
        <p:spPr/>
        <p:txBody>
          <a:bodyPr/>
          <a:lstStyle>
            <a:lvl1pPr>
              <a:defRPr/>
            </a:lvl1pPr>
          </a:lstStyle>
          <a:p>
            <a:pPr>
              <a:defRPr/>
            </a:pPr>
            <a:fld id="{9A606A8F-ABA3-4E97-B5CF-857218619F12}" type="datetimeFigureOut">
              <a:rPr lang="es-MX"/>
              <a:pPr>
                <a:defRPr/>
              </a:pPr>
              <a:t>07/01/2020</a:t>
            </a:fld>
            <a:endParaRPr lang="es-MX"/>
          </a:p>
        </p:txBody>
      </p:sp>
      <p:sp>
        <p:nvSpPr>
          <p:cNvPr id="3" name="4 Marcador de pie de página"/>
          <p:cNvSpPr>
            <a:spLocks noGrp="1"/>
          </p:cNvSpPr>
          <p:nvPr>
            <p:ph type="ftr" sz="quarter" idx="11"/>
          </p:nvPr>
        </p:nvSpPr>
        <p:spPr/>
        <p:txBody>
          <a:bodyPr/>
          <a:lstStyle>
            <a:lvl1pPr>
              <a:defRPr/>
            </a:lvl1pPr>
          </a:lstStyle>
          <a:p>
            <a:pPr>
              <a:defRPr/>
            </a:pPr>
            <a:endParaRPr lang="es-MX"/>
          </a:p>
        </p:txBody>
      </p:sp>
      <p:sp>
        <p:nvSpPr>
          <p:cNvPr id="4" name="5 Marcador de número de diapositiva"/>
          <p:cNvSpPr>
            <a:spLocks noGrp="1"/>
          </p:cNvSpPr>
          <p:nvPr>
            <p:ph type="sldNum" sz="quarter" idx="12"/>
          </p:nvPr>
        </p:nvSpPr>
        <p:spPr/>
        <p:txBody>
          <a:bodyPr/>
          <a:lstStyle>
            <a:lvl1pPr>
              <a:defRPr/>
            </a:lvl1pPr>
          </a:lstStyle>
          <a:p>
            <a:pPr>
              <a:defRPr/>
            </a:pPr>
            <a:fld id="{D8A4A7A6-9FA2-4E01-ABB1-9B122A07D181}" type="slidenum">
              <a:rPr lang="es-MX"/>
              <a:pPr>
                <a:defRPr/>
              </a:pPr>
              <a:t>‹Nº›</a:t>
            </a:fld>
            <a:endParaRPr lang="es-MX"/>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342901" y="364067"/>
            <a:ext cx="2256235" cy="1549400"/>
          </a:xfrm>
        </p:spPr>
        <p:txBody>
          <a:bodyPr anchor="b"/>
          <a:lstStyle>
            <a:lvl1pPr algn="l">
              <a:defRPr sz="2000" b="1"/>
            </a:lvl1pPr>
          </a:lstStyle>
          <a:p>
            <a:r>
              <a:rPr lang="es-ES" smtClean="0"/>
              <a:t>Haga clic para modificar el estilo de título del patrón</a:t>
            </a:r>
            <a:endParaRPr lang="es-MX"/>
          </a:p>
        </p:txBody>
      </p:sp>
      <p:sp>
        <p:nvSpPr>
          <p:cNvPr id="3" name="2 Marcador de contenido"/>
          <p:cNvSpPr>
            <a:spLocks noGrp="1"/>
          </p:cNvSpPr>
          <p:nvPr>
            <p:ph idx="1"/>
          </p:nvPr>
        </p:nvSpPr>
        <p:spPr>
          <a:xfrm>
            <a:off x="2681288" y="364068"/>
            <a:ext cx="3833813" cy="780415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texto"/>
          <p:cNvSpPr>
            <a:spLocks noGrp="1"/>
          </p:cNvSpPr>
          <p:nvPr>
            <p:ph type="body" sz="half" idx="2"/>
          </p:nvPr>
        </p:nvSpPr>
        <p:spPr>
          <a:xfrm>
            <a:off x="342901" y="1913468"/>
            <a:ext cx="2256235" cy="6254751"/>
          </a:xfrm>
        </p:spPr>
        <p:txBody>
          <a:bodyPr/>
          <a:lstStyle>
            <a:lvl1pPr marL="0" indent="0">
              <a:buNone/>
              <a:defRPr sz="1400"/>
            </a:lvl1pPr>
            <a:lvl2pPr marL="457138" indent="0">
              <a:buNone/>
              <a:defRPr sz="1200"/>
            </a:lvl2pPr>
            <a:lvl3pPr marL="914276" indent="0">
              <a:buNone/>
              <a:defRPr sz="1000"/>
            </a:lvl3pPr>
            <a:lvl4pPr marL="1371413" indent="0">
              <a:buNone/>
              <a:defRPr sz="900"/>
            </a:lvl4pPr>
            <a:lvl5pPr marL="1828551" indent="0">
              <a:buNone/>
              <a:defRPr sz="900"/>
            </a:lvl5pPr>
            <a:lvl6pPr marL="2285689" indent="0">
              <a:buNone/>
              <a:defRPr sz="900"/>
            </a:lvl6pPr>
            <a:lvl7pPr marL="2742827" indent="0">
              <a:buNone/>
              <a:defRPr sz="900"/>
            </a:lvl7pPr>
            <a:lvl8pPr marL="3199965" indent="0">
              <a:buNone/>
              <a:defRPr sz="900"/>
            </a:lvl8pPr>
            <a:lvl9pPr marL="3657103" indent="0">
              <a:buNone/>
              <a:defRPr sz="900"/>
            </a:lvl9pPr>
          </a:lstStyle>
          <a:p>
            <a:pPr lvl="0"/>
            <a:r>
              <a:rPr lang="es-ES" smtClean="0"/>
              <a:t>Haga clic para modificar el estilo de texto del patrón</a:t>
            </a:r>
          </a:p>
        </p:txBody>
      </p:sp>
      <p:sp>
        <p:nvSpPr>
          <p:cNvPr id="5" name="3 Marcador de fecha"/>
          <p:cNvSpPr>
            <a:spLocks noGrp="1"/>
          </p:cNvSpPr>
          <p:nvPr>
            <p:ph type="dt" sz="half" idx="10"/>
          </p:nvPr>
        </p:nvSpPr>
        <p:spPr/>
        <p:txBody>
          <a:bodyPr/>
          <a:lstStyle>
            <a:lvl1pPr>
              <a:defRPr/>
            </a:lvl1pPr>
          </a:lstStyle>
          <a:p>
            <a:pPr>
              <a:defRPr/>
            </a:pPr>
            <a:fld id="{1B06D2D0-5034-4E3E-8B46-85E917AF97BB}" type="datetimeFigureOut">
              <a:rPr lang="es-MX"/>
              <a:pPr>
                <a:defRPr/>
              </a:pPr>
              <a:t>07/01/2020</a:t>
            </a:fld>
            <a:endParaRPr lang="es-MX"/>
          </a:p>
        </p:txBody>
      </p:sp>
      <p:sp>
        <p:nvSpPr>
          <p:cNvPr id="6" name="4 Marcador de pie de página"/>
          <p:cNvSpPr>
            <a:spLocks noGrp="1"/>
          </p:cNvSpPr>
          <p:nvPr>
            <p:ph type="ftr" sz="quarter" idx="11"/>
          </p:nvPr>
        </p:nvSpPr>
        <p:spPr/>
        <p:txBody>
          <a:bodyPr/>
          <a:lstStyle>
            <a:lvl1pPr>
              <a:defRPr/>
            </a:lvl1pPr>
          </a:lstStyle>
          <a:p>
            <a:pPr>
              <a:defRPr/>
            </a:pPr>
            <a:endParaRPr lang="es-MX"/>
          </a:p>
        </p:txBody>
      </p:sp>
      <p:sp>
        <p:nvSpPr>
          <p:cNvPr id="7" name="5 Marcador de número de diapositiva"/>
          <p:cNvSpPr>
            <a:spLocks noGrp="1"/>
          </p:cNvSpPr>
          <p:nvPr>
            <p:ph type="sldNum" sz="quarter" idx="12"/>
          </p:nvPr>
        </p:nvSpPr>
        <p:spPr/>
        <p:txBody>
          <a:bodyPr/>
          <a:lstStyle>
            <a:lvl1pPr>
              <a:defRPr/>
            </a:lvl1pPr>
          </a:lstStyle>
          <a:p>
            <a:pPr>
              <a:defRPr/>
            </a:pPr>
            <a:fld id="{6AE882D3-BABD-4E82-A2BA-353EB37DF7C6}" type="slidenum">
              <a:rPr lang="es-MX"/>
              <a:pPr>
                <a:defRPr/>
              </a:pPr>
              <a:t>‹Nº›</a:t>
            </a:fld>
            <a:endParaRPr lang="es-MX"/>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344216" y="6400801"/>
            <a:ext cx="4114800" cy="755651"/>
          </a:xfrm>
        </p:spPr>
        <p:txBody>
          <a:bodyPr anchor="b"/>
          <a:lstStyle>
            <a:lvl1pPr algn="l">
              <a:defRPr sz="2000" b="1"/>
            </a:lvl1pPr>
          </a:lstStyle>
          <a:p>
            <a:r>
              <a:rPr lang="es-ES" smtClean="0"/>
              <a:t>Haga clic para modificar el estilo de título del patrón</a:t>
            </a:r>
            <a:endParaRPr lang="es-MX"/>
          </a:p>
        </p:txBody>
      </p:sp>
      <p:sp>
        <p:nvSpPr>
          <p:cNvPr id="3" name="2 Marcador de posición de imagen"/>
          <p:cNvSpPr>
            <a:spLocks noGrp="1"/>
          </p:cNvSpPr>
          <p:nvPr>
            <p:ph type="pic" idx="1"/>
          </p:nvPr>
        </p:nvSpPr>
        <p:spPr>
          <a:xfrm>
            <a:off x="1344216" y="817033"/>
            <a:ext cx="4114800" cy="5486400"/>
          </a:xfrm>
        </p:spPr>
        <p:txBody>
          <a:bodyPr rtlCol="0">
            <a:normAutofit/>
          </a:bodyPr>
          <a:lstStyle>
            <a:lvl1pPr marL="0" indent="0">
              <a:buNone/>
              <a:defRPr sz="3200"/>
            </a:lvl1pPr>
            <a:lvl2pPr marL="457138" indent="0">
              <a:buNone/>
              <a:defRPr sz="2800"/>
            </a:lvl2pPr>
            <a:lvl3pPr marL="914276" indent="0">
              <a:buNone/>
              <a:defRPr sz="2400"/>
            </a:lvl3pPr>
            <a:lvl4pPr marL="1371413" indent="0">
              <a:buNone/>
              <a:defRPr sz="2000"/>
            </a:lvl4pPr>
            <a:lvl5pPr marL="1828551" indent="0">
              <a:buNone/>
              <a:defRPr sz="2000"/>
            </a:lvl5pPr>
            <a:lvl6pPr marL="2285689" indent="0">
              <a:buNone/>
              <a:defRPr sz="2000"/>
            </a:lvl6pPr>
            <a:lvl7pPr marL="2742827" indent="0">
              <a:buNone/>
              <a:defRPr sz="2000"/>
            </a:lvl7pPr>
            <a:lvl8pPr marL="3199965" indent="0">
              <a:buNone/>
              <a:defRPr sz="2000"/>
            </a:lvl8pPr>
            <a:lvl9pPr marL="3657103" indent="0">
              <a:buNone/>
              <a:defRPr sz="2000"/>
            </a:lvl9pPr>
          </a:lstStyle>
          <a:p>
            <a:pPr lvl="0"/>
            <a:endParaRPr lang="es-MX" noProof="0" smtClean="0"/>
          </a:p>
        </p:txBody>
      </p:sp>
      <p:sp>
        <p:nvSpPr>
          <p:cNvPr id="4" name="3 Marcador de texto"/>
          <p:cNvSpPr>
            <a:spLocks noGrp="1"/>
          </p:cNvSpPr>
          <p:nvPr>
            <p:ph type="body" sz="half" idx="2"/>
          </p:nvPr>
        </p:nvSpPr>
        <p:spPr>
          <a:xfrm>
            <a:off x="1344216" y="7156452"/>
            <a:ext cx="4114800" cy="1073149"/>
          </a:xfrm>
        </p:spPr>
        <p:txBody>
          <a:bodyPr/>
          <a:lstStyle>
            <a:lvl1pPr marL="0" indent="0">
              <a:buNone/>
              <a:defRPr sz="1400"/>
            </a:lvl1pPr>
            <a:lvl2pPr marL="457138" indent="0">
              <a:buNone/>
              <a:defRPr sz="1200"/>
            </a:lvl2pPr>
            <a:lvl3pPr marL="914276" indent="0">
              <a:buNone/>
              <a:defRPr sz="1000"/>
            </a:lvl3pPr>
            <a:lvl4pPr marL="1371413" indent="0">
              <a:buNone/>
              <a:defRPr sz="900"/>
            </a:lvl4pPr>
            <a:lvl5pPr marL="1828551" indent="0">
              <a:buNone/>
              <a:defRPr sz="900"/>
            </a:lvl5pPr>
            <a:lvl6pPr marL="2285689" indent="0">
              <a:buNone/>
              <a:defRPr sz="900"/>
            </a:lvl6pPr>
            <a:lvl7pPr marL="2742827" indent="0">
              <a:buNone/>
              <a:defRPr sz="900"/>
            </a:lvl7pPr>
            <a:lvl8pPr marL="3199965" indent="0">
              <a:buNone/>
              <a:defRPr sz="900"/>
            </a:lvl8pPr>
            <a:lvl9pPr marL="3657103" indent="0">
              <a:buNone/>
              <a:defRPr sz="900"/>
            </a:lvl9pPr>
          </a:lstStyle>
          <a:p>
            <a:pPr lvl="0"/>
            <a:r>
              <a:rPr lang="es-ES" smtClean="0"/>
              <a:t>Haga clic para modificar el estilo de texto del patrón</a:t>
            </a:r>
          </a:p>
        </p:txBody>
      </p:sp>
      <p:sp>
        <p:nvSpPr>
          <p:cNvPr id="5" name="3 Marcador de fecha"/>
          <p:cNvSpPr>
            <a:spLocks noGrp="1"/>
          </p:cNvSpPr>
          <p:nvPr>
            <p:ph type="dt" sz="half" idx="10"/>
          </p:nvPr>
        </p:nvSpPr>
        <p:spPr/>
        <p:txBody>
          <a:bodyPr/>
          <a:lstStyle>
            <a:lvl1pPr>
              <a:defRPr/>
            </a:lvl1pPr>
          </a:lstStyle>
          <a:p>
            <a:pPr>
              <a:defRPr/>
            </a:pPr>
            <a:fld id="{9AFB2741-FDC4-4739-BD1B-E81B4197A1FE}" type="datetimeFigureOut">
              <a:rPr lang="es-MX"/>
              <a:pPr>
                <a:defRPr/>
              </a:pPr>
              <a:t>07/01/2020</a:t>
            </a:fld>
            <a:endParaRPr lang="es-MX"/>
          </a:p>
        </p:txBody>
      </p:sp>
      <p:sp>
        <p:nvSpPr>
          <p:cNvPr id="6" name="4 Marcador de pie de página"/>
          <p:cNvSpPr>
            <a:spLocks noGrp="1"/>
          </p:cNvSpPr>
          <p:nvPr>
            <p:ph type="ftr" sz="quarter" idx="11"/>
          </p:nvPr>
        </p:nvSpPr>
        <p:spPr/>
        <p:txBody>
          <a:bodyPr/>
          <a:lstStyle>
            <a:lvl1pPr>
              <a:defRPr/>
            </a:lvl1pPr>
          </a:lstStyle>
          <a:p>
            <a:pPr>
              <a:defRPr/>
            </a:pPr>
            <a:endParaRPr lang="es-MX"/>
          </a:p>
        </p:txBody>
      </p:sp>
      <p:sp>
        <p:nvSpPr>
          <p:cNvPr id="7" name="5 Marcador de número de diapositiva"/>
          <p:cNvSpPr>
            <a:spLocks noGrp="1"/>
          </p:cNvSpPr>
          <p:nvPr>
            <p:ph type="sldNum" sz="quarter" idx="12"/>
          </p:nvPr>
        </p:nvSpPr>
        <p:spPr/>
        <p:txBody>
          <a:bodyPr/>
          <a:lstStyle>
            <a:lvl1pPr>
              <a:defRPr/>
            </a:lvl1pPr>
          </a:lstStyle>
          <a:p>
            <a:pPr>
              <a:defRPr/>
            </a:pPr>
            <a:fld id="{2FB80DDA-C9E0-4246-8FDE-1A43ACD33E8D}" type="slidenum">
              <a:rPr lang="es-MX"/>
              <a:pPr>
                <a:defRPr/>
              </a:pPr>
              <a:t>‹Nº›</a:t>
            </a:fld>
            <a:endParaRPr lang="es-MX"/>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lvl1pPr>
              <a:defRPr/>
            </a:lvl1pPr>
          </a:lstStyle>
          <a:p>
            <a:pPr>
              <a:defRPr/>
            </a:pPr>
            <a:fld id="{2591D8CE-0E0C-41A9-8155-5D3036A2DD91}" type="datetimeFigureOut">
              <a:rPr lang="es-MX"/>
              <a:pPr>
                <a:defRPr/>
              </a:pPr>
              <a:t>07/01/2020</a:t>
            </a:fld>
            <a:endParaRPr lang="es-MX"/>
          </a:p>
        </p:txBody>
      </p:sp>
      <p:sp>
        <p:nvSpPr>
          <p:cNvPr id="5" name="4 Marcador de pie de página"/>
          <p:cNvSpPr>
            <a:spLocks noGrp="1"/>
          </p:cNvSpPr>
          <p:nvPr>
            <p:ph type="ftr" sz="quarter" idx="11"/>
          </p:nvPr>
        </p:nvSpPr>
        <p:spPr/>
        <p:txBody>
          <a:bodyPr/>
          <a:lstStyle>
            <a:lvl1pPr>
              <a:defRPr/>
            </a:lvl1pPr>
          </a:lstStyle>
          <a:p>
            <a:pPr>
              <a:defRPr/>
            </a:pPr>
            <a:endParaRPr lang="es-MX"/>
          </a:p>
        </p:txBody>
      </p:sp>
      <p:sp>
        <p:nvSpPr>
          <p:cNvPr id="6" name="5 Marcador de número de diapositiva"/>
          <p:cNvSpPr>
            <a:spLocks noGrp="1"/>
          </p:cNvSpPr>
          <p:nvPr>
            <p:ph type="sldNum" sz="quarter" idx="12"/>
          </p:nvPr>
        </p:nvSpPr>
        <p:spPr/>
        <p:txBody>
          <a:bodyPr/>
          <a:lstStyle>
            <a:lvl1pPr>
              <a:defRPr/>
            </a:lvl1pPr>
          </a:lstStyle>
          <a:p>
            <a:pPr>
              <a:defRPr/>
            </a:pPr>
            <a:fld id="{F3F08637-0D02-4387-9D73-0C29B569E01F}" type="slidenum">
              <a:rPr lang="es-MX"/>
              <a:pPr>
                <a:defRPr/>
              </a:pPr>
              <a:t>‹Nº›</a:t>
            </a:fld>
            <a:endParaRPr lang="es-MX"/>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4972050" y="366185"/>
            <a:ext cx="1543050" cy="7802033"/>
          </a:xfrm>
        </p:spPr>
        <p:txBody>
          <a:bodyPr vert="eaVert"/>
          <a:lstStyle/>
          <a:p>
            <a:r>
              <a:rPr lang="es-ES" smtClean="0"/>
              <a:t>Haga clic para modificar el estilo de título del patrón</a:t>
            </a:r>
            <a:endParaRPr lang="es-MX"/>
          </a:p>
        </p:txBody>
      </p:sp>
      <p:sp>
        <p:nvSpPr>
          <p:cNvPr id="3" name="2 Marcador de texto vertical"/>
          <p:cNvSpPr>
            <a:spLocks noGrp="1"/>
          </p:cNvSpPr>
          <p:nvPr>
            <p:ph type="body" orient="vert" idx="1"/>
          </p:nvPr>
        </p:nvSpPr>
        <p:spPr>
          <a:xfrm>
            <a:off x="342900" y="366185"/>
            <a:ext cx="4514850" cy="7802033"/>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lvl1pPr>
              <a:defRPr/>
            </a:lvl1pPr>
          </a:lstStyle>
          <a:p>
            <a:pPr>
              <a:defRPr/>
            </a:pPr>
            <a:fld id="{08AAB261-03B0-4470-A5EF-1D58A3954528}" type="datetimeFigureOut">
              <a:rPr lang="es-MX"/>
              <a:pPr>
                <a:defRPr/>
              </a:pPr>
              <a:t>07/01/2020</a:t>
            </a:fld>
            <a:endParaRPr lang="es-MX"/>
          </a:p>
        </p:txBody>
      </p:sp>
      <p:sp>
        <p:nvSpPr>
          <p:cNvPr id="5" name="4 Marcador de pie de página"/>
          <p:cNvSpPr>
            <a:spLocks noGrp="1"/>
          </p:cNvSpPr>
          <p:nvPr>
            <p:ph type="ftr" sz="quarter" idx="11"/>
          </p:nvPr>
        </p:nvSpPr>
        <p:spPr/>
        <p:txBody>
          <a:bodyPr/>
          <a:lstStyle>
            <a:lvl1pPr>
              <a:defRPr/>
            </a:lvl1pPr>
          </a:lstStyle>
          <a:p>
            <a:pPr>
              <a:defRPr/>
            </a:pPr>
            <a:endParaRPr lang="es-MX"/>
          </a:p>
        </p:txBody>
      </p:sp>
      <p:sp>
        <p:nvSpPr>
          <p:cNvPr id="6" name="5 Marcador de número de diapositiva"/>
          <p:cNvSpPr>
            <a:spLocks noGrp="1"/>
          </p:cNvSpPr>
          <p:nvPr>
            <p:ph type="sldNum" sz="quarter" idx="12"/>
          </p:nvPr>
        </p:nvSpPr>
        <p:spPr/>
        <p:txBody>
          <a:bodyPr/>
          <a:lstStyle>
            <a:lvl1pPr>
              <a:defRPr/>
            </a:lvl1pPr>
          </a:lstStyle>
          <a:p>
            <a:pPr>
              <a:defRPr/>
            </a:pPr>
            <a:fld id="{CC86C693-1E9F-42C3-ADAF-67D42EE91E10}" type="slidenum">
              <a:rPr lang="es-MX"/>
              <a:pPr>
                <a:defRPr/>
              </a:pPr>
              <a:t>‹Nº›</a:t>
            </a:fld>
            <a:endParaRPr lang="es-MX"/>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1 Marcador de título"/>
          <p:cNvSpPr>
            <a:spLocks noGrp="1"/>
          </p:cNvSpPr>
          <p:nvPr>
            <p:ph type="title"/>
          </p:nvPr>
        </p:nvSpPr>
        <p:spPr bwMode="auto">
          <a:xfrm>
            <a:off x="342900" y="366713"/>
            <a:ext cx="6172200" cy="1524000"/>
          </a:xfrm>
          <a:prstGeom prst="rect">
            <a:avLst/>
          </a:prstGeom>
          <a:noFill/>
          <a:ln w="9525">
            <a:noFill/>
            <a:miter lim="800000"/>
            <a:headEnd/>
            <a:tailEnd/>
          </a:ln>
        </p:spPr>
        <p:txBody>
          <a:bodyPr vert="horz" wrap="square" lIns="91427" tIns="45714" rIns="91427" bIns="45714" numCol="1" anchor="ctr" anchorCtr="0" compatLnSpc="1">
            <a:prstTxWarp prst="textNoShape">
              <a:avLst/>
            </a:prstTxWarp>
          </a:bodyPr>
          <a:lstStyle/>
          <a:p>
            <a:pPr lvl="0"/>
            <a:r>
              <a:rPr lang="es-ES" smtClean="0"/>
              <a:t>Haga clic para modificar el estilo de título del patrón</a:t>
            </a:r>
            <a:endParaRPr lang="es-MX" smtClean="0"/>
          </a:p>
        </p:txBody>
      </p:sp>
      <p:sp>
        <p:nvSpPr>
          <p:cNvPr id="1027" name="2 Marcador de texto"/>
          <p:cNvSpPr>
            <a:spLocks noGrp="1"/>
          </p:cNvSpPr>
          <p:nvPr>
            <p:ph type="body" idx="1"/>
          </p:nvPr>
        </p:nvSpPr>
        <p:spPr bwMode="auto">
          <a:xfrm>
            <a:off x="342900" y="2133600"/>
            <a:ext cx="6172200" cy="6034088"/>
          </a:xfrm>
          <a:prstGeom prst="rect">
            <a:avLst/>
          </a:prstGeom>
          <a:noFill/>
          <a:ln w="9525">
            <a:noFill/>
            <a:miter lim="800000"/>
            <a:headEnd/>
            <a:tailEnd/>
          </a:ln>
        </p:spPr>
        <p:txBody>
          <a:bodyPr vert="horz" wrap="square" lIns="91427" tIns="45714" rIns="91427" bIns="45714" numCol="1" anchor="t" anchorCtr="0" compatLnSpc="1">
            <a:prstTxWarp prst="textNoShape">
              <a:avLst/>
            </a:prstTxWarp>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smtClean="0"/>
          </a:p>
        </p:txBody>
      </p:sp>
      <p:sp>
        <p:nvSpPr>
          <p:cNvPr id="4" name="3 Marcador de fecha"/>
          <p:cNvSpPr>
            <a:spLocks noGrp="1"/>
          </p:cNvSpPr>
          <p:nvPr>
            <p:ph type="dt" sz="half" idx="2"/>
          </p:nvPr>
        </p:nvSpPr>
        <p:spPr>
          <a:xfrm>
            <a:off x="342900" y="8475663"/>
            <a:ext cx="1600200" cy="485775"/>
          </a:xfrm>
          <a:prstGeom prst="rect">
            <a:avLst/>
          </a:prstGeom>
        </p:spPr>
        <p:txBody>
          <a:bodyPr vert="horz" lIns="91427" tIns="45714" rIns="91427" bIns="45714" rtlCol="0" anchor="ctr"/>
          <a:lstStyle>
            <a:lvl1pPr algn="l" defTabSz="914276" fontAlgn="auto">
              <a:spcBef>
                <a:spcPts val="0"/>
              </a:spcBef>
              <a:spcAft>
                <a:spcPts val="0"/>
              </a:spcAft>
              <a:defRPr sz="1200">
                <a:solidFill>
                  <a:schemeClr val="tx1">
                    <a:tint val="75000"/>
                  </a:schemeClr>
                </a:solidFill>
                <a:latin typeface="+mn-lt"/>
              </a:defRPr>
            </a:lvl1pPr>
          </a:lstStyle>
          <a:p>
            <a:pPr>
              <a:defRPr/>
            </a:pPr>
            <a:fld id="{1310F5B0-4FE5-48D8-A8E7-CBC25F0E0F4D}" type="datetimeFigureOut">
              <a:rPr lang="es-MX"/>
              <a:pPr>
                <a:defRPr/>
              </a:pPr>
              <a:t>07/01/2020</a:t>
            </a:fld>
            <a:endParaRPr lang="es-MX"/>
          </a:p>
        </p:txBody>
      </p:sp>
      <p:sp>
        <p:nvSpPr>
          <p:cNvPr id="5" name="4 Marcador de pie de página"/>
          <p:cNvSpPr>
            <a:spLocks noGrp="1"/>
          </p:cNvSpPr>
          <p:nvPr>
            <p:ph type="ftr" sz="quarter" idx="3"/>
          </p:nvPr>
        </p:nvSpPr>
        <p:spPr>
          <a:xfrm>
            <a:off x="2343150" y="8475663"/>
            <a:ext cx="2171700" cy="485775"/>
          </a:xfrm>
          <a:prstGeom prst="rect">
            <a:avLst/>
          </a:prstGeom>
        </p:spPr>
        <p:txBody>
          <a:bodyPr vert="horz" lIns="91427" tIns="45714" rIns="91427" bIns="45714" rtlCol="0" anchor="ctr"/>
          <a:lstStyle>
            <a:lvl1pPr algn="ctr" defTabSz="914276" fontAlgn="auto">
              <a:spcBef>
                <a:spcPts val="0"/>
              </a:spcBef>
              <a:spcAft>
                <a:spcPts val="0"/>
              </a:spcAft>
              <a:defRPr sz="1200">
                <a:solidFill>
                  <a:schemeClr val="tx1">
                    <a:tint val="75000"/>
                  </a:schemeClr>
                </a:solidFill>
                <a:latin typeface="+mn-lt"/>
              </a:defRPr>
            </a:lvl1pPr>
          </a:lstStyle>
          <a:p>
            <a:pPr>
              <a:defRPr/>
            </a:pPr>
            <a:endParaRPr lang="es-MX"/>
          </a:p>
        </p:txBody>
      </p:sp>
      <p:sp>
        <p:nvSpPr>
          <p:cNvPr id="6" name="5 Marcador de número de diapositiva"/>
          <p:cNvSpPr>
            <a:spLocks noGrp="1"/>
          </p:cNvSpPr>
          <p:nvPr>
            <p:ph type="sldNum" sz="quarter" idx="4"/>
          </p:nvPr>
        </p:nvSpPr>
        <p:spPr>
          <a:xfrm>
            <a:off x="4914900" y="8475663"/>
            <a:ext cx="1600200" cy="485775"/>
          </a:xfrm>
          <a:prstGeom prst="rect">
            <a:avLst/>
          </a:prstGeom>
        </p:spPr>
        <p:txBody>
          <a:bodyPr vert="horz" lIns="91427" tIns="45714" rIns="91427" bIns="45714" rtlCol="0" anchor="ctr"/>
          <a:lstStyle>
            <a:lvl1pPr algn="r" defTabSz="914276" fontAlgn="auto">
              <a:spcBef>
                <a:spcPts val="0"/>
              </a:spcBef>
              <a:spcAft>
                <a:spcPts val="0"/>
              </a:spcAft>
              <a:defRPr sz="1200">
                <a:solidFill>
                  <a:schemeClr val="tx1">
                    <a:tint val="75000"/>
                  </a:schemeClr>
                </a:solidFill>
                <a:latin typeface="+mn-lt"/>
              </a:defRPr>
            </a:lvl1pPr>
          </a:lstStyle>
          <a:p>
            <a:pPr>
              <a:defRPr/>
            </a:pPr>
            <a:fld id="{09B10552-D170-4F9C-87A5-8D908F2E7EE8}" type="slidenum">
              <a:rPr lang="es-MX"/>
              <a:pPr>
                <a:defRPr/>
              </a:pPr>
              <a:t>‹Nº›</a:t>
            </a:fld>
            <a:endParaRPr lang="es-MX"/>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2813" rtl="0" eaLnBrk="0" fontAlgn="base" hangingPunct="0">
        <a:spcBef>
          <a:spcPct val="0"/>
        </a:spcBef>
        <a:spcAft>
          <a:spcPct val="0"/>
        </a:spcAft>
        <a:defRPr sz="4400" kern="1200">
          <a:solidFill>
            <a:schemeClr val="tx1"/>
          </a:solidFill>
          <a:latin typeface="+mj-lt"/>
          <a:ea typeface="+mj-ea"/>
          <a:cs typeface="+mj-cs"/>
        </a:defRPr>
      </a:lvl1pPr>
      <a:lvl2pPr algn="ctr" defTabSz="912813" rtl="0" eaLnBrk="0" fontAlgn="base" hangingPunct="0">
        <a:spcBef>
          <a:spcPct val="0"/>
        </a:spcBef>
        <a:spcAft>
          <a:spcPct val="0"/>
        </a:spcAft>
        <a:defRPr sz="4400">
          <a:solidFill>
            <a:schemeClr val="tx1"/>
          </a:solidFill>
          <a:latin typeface="Calibri" pitchFamily="34" charset="0"/>
        </a:defRPr>
      </a:lvl2pPr>
      <a:lvl3pPr algn="ctr" defTabSz="912813" rtl="0" eaLnBrk="0" fontAlgn="base" hangingPunct="0">
        <a:spcBef>
          <a:spcPct val="0"/>
        </a:spcBef>
        <a:spcAft>
          <a:spcPct val="0"/>
        </a:spcAft>
        <a:defRPr sz="4400">
          <a:solidFill>
            <a:schemeClr val="tx1"/>
          </a:solidFill>
          <a:latin typeface="Calibri" pitchFamily="34" charset="0"/>
        </a:defRPr>
      </a:lvl3pPr>
      <a:lvl4pPr algn="ctr" defTabSz="912813" rtl="0" eaLnBrk="0" fontAlgn="base" hangingPunct="0">
        <a:spcBef>
          <a:spcPct val="0"/>
        </a:spcBef>
        <a:spcAft>
          <a:spcPct val="0"/>
        </a:spcAft>
        <a:defRPr sz="4400">
          <a:solidFill>
            <a:schemeClr val="tx1"/>
          </a:solidFill>
          <a:latin typeface="Calibri" pitchFamily="34" charset="0"/>
        </a:defRPr>
      </a:lvl4pPr>
      <a:lvl5pPr algn="ctr" defTabSz="912813" rtl="0" eaLnBrk="0" fontAlgn="base" hangingPunct="0">
        <a:spcBef>
          <a:spcPct val="0"/>
        </a:spcBef>
        <a:spcAft>
          <a:spcPct val="0"/>
        </a:spcAft>
        <a:defRPr sz="4400">
          <a:solidFill>
            <a:schemeClr val="tx1"/>
          </a:solidFill>
          <a:latin typeface="Calibri" pitchFamily="34" charset="0"/>
        </a:defRPr>
      </a:lvl5pPr>
      <a:lvl6pPr marL="457200" algn="ctr" defTabSz="912813" rtl="0" fontAlgn="base">
        <a:spcBef>
          <a:spcPct val="0"/>
        </a:spcBef>
        <a:spcAft>
          <a:spcPct val="0"/>
        </a:spcAft>
        <a:defRPr sz="4400">
          <a:solidFill>
            <a:schemeClr val="tx1"/>
          </a:solidFill>
          <a:latin typeface="Calibri" pitchFamily="34" charset="0"/>
        </a:defRPr>
      </a:lvl6pPr>
      <a:lvl7pPr marL="914400" algn="ctr" defTabSz="912813" rtl="0" fontAlgn="base">
        <a:spcBef>
          <a:spcPct val="0"/>
        </a:spcBef>
        <a:spcAft>
          <a:spcPct val="0"/>
        </a:spcAft>
        <a:defRPr sz="4400">
          <a:solidFill>
            <a:schemeClr val="tx1"/>
          </a:solidFill>
          <a:latin typeface="Calibri" pitchFamily="34" charset="0"/>
        </a:defRPr>
      </a:lvl7pPr>
      <a:lvl8pPr marL="1371600" algn="ctr" defTabSz="912813" rtl="0" fontAlgn="base">
        <a:spcBef>
          <a:spcPct val="0"/>
        </a:spcBef>
        <a:spcAft>
          <a:spcPct val="0"/>
        </a:spcAft>
        <a:defRPr sz="4400">
          <a:solidFill>
            <a:schemeClr val="tx1"/>
          </a:solidFill>
          <a:latin typeface="Calibri" pitchFamily="34" charset="0"/>
        </a:defRPr>
      </a:lvl8pPr>
      <a:lvl9pPr marL="1828800" algn="ctr" defTabSz="912813" rtl="0" fontAlgn="base">
        <a:spcBef>
          <a:spcPct val="0"/>
        </a:spcBef>
        <a:spcAft>
          <a:spcPct val="0"/>
        </a:spcAft>
        <a:defRPr sz="4400">
          <a:solidFill>
            <a:schemeClr val="tx1"/>
          </a:solidFill>
          <a:latin typeface="Calibri" pitchFamily="34" charset="0"/>
        </a:defRPr>
      </a:lvl9pPr>
    </p:titleStyle>
    <p:bodyStyle>
      <a:lvl1pPr marL="341313" indent="-341313" algn="l" defTabSz="912813"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1363" indent="-284163" algn="l" defTabSz="912813"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1413" indent="-227013" algn="l" defTabSz="912813"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598613" indent="-227013" algn="l" defTabSz="912813"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5813" indent="-227013" algn="l" defTabSz="912813"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258" indent="-228569" algn="l" defTabSz="914276"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396" indent="-228569" algn="l" defTabSz="914276"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534" indent="-228569" algn="l" defTabSz="914276"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671" indent="-228569" algn="l" defTabSz="914276"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MX"/>
      </a:defPPr>
      <a:lvl1pPr marL="0" algn="l" defTabSz="914276" rtl="0" eaLnBrk="1" latinLnBrk="0" hangingPunct="1">
        <a:defRPr sz="1800" kern="1200">
          <a:solidFill>
            <a:schemeClr val="tx1"/>
          </a:solidFill>
          <a:latin typeface="+mn-lt"/>
          <a:ea typeface="+mn-ea"/>
          <a:cs typeface="+mn-cs"/>
        </a:defRPr>
      </a:lvl1pPr>
      <a:lvl2pPr marL="457138" algn="l" defTabSz="914276" rtl="0" eaLnBrk="1" latinLnBrk="0" hangingPunct="1">
        <a:defRPr sz="1800" kern="1200">
          <a:solidFill>
            <a:schemeClr val="tx1"/>
          </a:solidFill>
          <a:latin typeface="+mn-lt"/>
          <a:ea typeface="+mn-ea"/>
          <a:cs typeface="+mn-cs"/>
        </a:defRPr>
      </a:lvl2pPr>
      <a:lvl3pPr marL="914276" algn="l" defTabSz="914276" rtl="0" eaLnBrk="1" latinLnBrk="0" hangingPunct="1">
        <a:defRPr sz="1800" kern="1200">
          <a:solidFill>
            <a:schemeClr val="tx1"/>
          </a:solidFill>
          <a:latin typeface="+mn-lt"/>
          <a:ea typeface="+mn-ea"/>
          <a:cs typeface="+mn-cs"/>
        </a:defRPr>
      </a:lvl3pPr>
      <a:lvl4pPr marL="1371413" algn="l" defTabSz="914276" rtl="0" eaLnBrk="1" latinLnBrk="0" hangingPunct="1">
        <a:defRPr sz="1800" kern="1200">
          <a:solidFill>
            <a:schemeClr val="tx1"/>
          </a:solidFill>
          <a:latin typeface="+mn-lt"/>
          <a:ea typeface="+mn-ea"/>
          <a:cs typeface="+mn-cs"/>
        </a:defRPr>
      </a:lvl4pPr>
      <a:lvl5pPr marL="1828551" algn="l" defTabSz="914276" rtl="0" eaLnBrk="1" latinLnBrk="0" hangingPunct="1">
        <a:defRPr sz="1800" kern="1200">
          <a:solidFill>
            <a:schemeClr val="tx1"/>
          </a:solidFill>
          <a:latin typeface="+mn-lt"/>
          <a:ea typeface="+mn-ea"/>
          <a:cs typeface="+mn-cs"/>
        </a:defRPr>
      </a:lvl5pPr>
      <a:lvl6pPr marL="2285689" algn="l" defTabSz="914276" rtl="0" eaLnBrk="1" latinLnBrk="0" hangingPunct="1">
        <a:defRPr sz="1800" kern="1200">
          <a:solidFill>
            <a:schemeClr val="tx1"/>
          </a:solidFill>
          <a:latin typeface="+mn-lt"/>
          <a:ea typeface="+mn-ea"/>
          <a:cs typeface="+mn-cs"/>
        </a:defRPr>
      </a:lvl6pPr>
      <a:lvl7pPr marL="2742827" algn="l" defTabSz="914276" rtl="0" eaLnBrk="1" latinLnBrk="0" hangingPunct="1">
        <a:defRPr sz="1800" kern="1200">
          <a:solidFill>
            <a:schemeClr val="tx1"/>
          </a:solidFill>
          <a:latin typeface="+mn-lt"/>
          <a:ea typeface="+mn-ea"/>
          <a:cs typeface="+mn-cs"/>
        </a:defRPr>
      </a:lvl7pPr>
      <a:lvl8pPr marL="3199965" algn="l" defTabSz="914276" rtl="0" eaLnBrk="1" latinLnBrk="0" hangingPunct="1">
        <a:defRPr sz="1800" kern="1200">
          <a:solidFill>
            <a:schemeClr val="tx1"/>
          </a:solidFill>
          <a:latin typeface="+mn-lt"/>
          <a:ea typeface="+mn-ea"/>
          <a:cs typeface="+mn-cs"/>
        </a:defRPr>
      </a:lvl8pPr>
      <a:lvl9pPr marL="3657103" algn="l" defTabSz="914276"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ChangeArrowheads="1"/>
          </p:cNvSpPr>
          <p:nvPr/>
        </p:nvSpPr>
        <p:spPr bwMode="auto">
          <a:xfrm>
            <a:off x="0" y="1588"/>
            <a:ext cx="1196975" cy="9142412"/>
          </a:xfrm>
          <a:prstGeom prst="rect">
            <a:avLst/>
          </a:prstGeom>
          <a:solidFill>
            <a:schemeClr val="tx1">
              <a:lumMod val="65000"/>
              <a:lumOff val="35000"/>
            </a:schemeClr>
          </a:solidFill>
          <a:ln w="9525">
            <a:noFill/>
            <a:miter lim="800000"/>
            <a:headEnd/>
            <a:tailEnd/>
          </a:ln>
        </p:spPr>
        <p:txBody>
          <a:bodyPr lIns="91427" tIns="45714" rIns="91427" bIns="45714"/>
          <a:lstStyle/>
          <a:p>
            <a:endParaRPr lang="es-ES_tradnl">
              <a:latin typeface="Calibri" pitchFamily="34" charset="0"/>
            </a:endParaRPr>
          </a:p>
        </p:txBody>
      </p:sp>
      <p:grpSp>
        <p:nvGrpSpPr>
          <p:cNvPr id="2" name="9 Grupo"/>
          <p:cNvGrpSpPr>
            <a:grpSpLocks/>
          </p:cNvGrpSpPr>
          <p:nvPr/>
        </p:nvGrpSpPr>
        <p:grpSpPr bwMode="auto">
          <a:xfrm>
            <a:off x="1341438" y="3924300"/>
            <a:ext cx="4968875" cy="1295400"/>
            <a:chOff x="1412875" y="3708400"/>
            <a:chExt cx="4968875" cy="1295400"/>
          </a:xfrm>
        </p:grpSpPr>
        <p:sp>
          <p:nvSpPr>
            <p:cNvPr id="2058" name="7 CuadroTexto"/>
            <p:cNvSpPr txBox="1">
              <a:spLocks noChangeArrowheads="1"/>
            </p:cNvSpPr>
            <p:nvPr/>
          </p:nvSpPr>
          <p:spPr bwMode="auto">
            <a:xfrm>
              <a:off x="1412875" y="3708400"/>
              <a:ext cx="2592388" cy="708025"/>
            </a:xfrm>
            <a:prstGeom prst="rect">
              <a:avLst/>
            </a:prstGeom>
            <a:noFill/>
            <a:ln w="9525">
              <a:noFill/>
              <a:miter lim="800000"/>
              <a:headEnd/>
              <a:tailEnd/>
            </a:ln>
          </p:spPr>
          <p:txBody>
            <a:bodyPr>
              <a:spAutoFit/>
            </a:bodyPr>
            <a:lstStyle/>
            <a:p>
              <a:r>
                <a:rPr lang="es-ES" sz="4000" b="1"/>
                <a:t>MANUAL</a:t>
              </a:r>
              <a:endParaRPr lang="es-MX" sz="4000"/>
            </a:p>
          </p:txBody>
        </p:sp>
        <p:sp>
          <p:nvSpPr>
            <p:cNvPr id="2059" name="8 CuadroTexto"/>
            <p:cNvSpPr txBox="1">
              <a:spLocks noChangeArrowheads="1"/>
            </p:cNvSpPr>
            <p:nvPr/>
          </p:nvSpPr>
          <p:spPr bwMode="auto">
            <a:xfrm>
              <a:off x="2492375" y="4295775"/>
              <a:ext cx="3889375" cy="708025"/>
            </a:xfrm>
            <a:prstGeom prst="rect">
              <a:avLst/>
            </a:prstGeom>
            <a:noFill/>
            <a:ln w="9525">
              <a:noFill/>
              <a:miter lim="800000"/>
              <a:headEnd/>
              <a:tailEnd/>
            </a:ln>
          </p:spPr>
          <p:txBody>
            <a:bodyPr>
              <a:spAutoFit/>
            </a:bodyPr>
            <a:lstStyle/>
            <a:p>
              <a:r>
                <a:rPr lang="es-ES" sz="4000" dirty="0"/>
                <a:t>de Organización</a:t>
              </a:r>
              <a:endParaRPr lang="es-MX" sz="4000" dirty="0"/>
            </a:p>
          </p:txBody>
        </p:sp>
      </p:grpSp>
      <p:sp>
        <p:nvSpPr>
          <p:cNvPr id="2053" name="9 CuadroTexto"/>
          <p:cNvSpPr txBox="1">
            <a:spLocks noChangeArrowheads="1"/>
          </p:cNvSpPr>
          <p:nvPr/>
        </p:nvSpPr>
        <p:spPr bwMode="auto">
          <a:xfrm>
            <a:off x="1773238" y="6804025"/>
            <a:ext cx="4103687" cy="831850"/>
          </a:xfrm>
          <a:prstGeom prst="rect">
            <a:avLst/>
          </a:prstGeom>
          <a:noFill/>
          <a:ln w="9525">
            <a:noFill/>
            <a:miter lim="800000"/>
            <a:headEnd/>
            <a:tailEnd/>
          </a:ln>
        </p:spPr>
        <p:txBody>
          <a:bodyPr>
            <a:spAutoFit/>
          </a:bodyPr>
          <a:lstStyle/>
          <a:p>
            <a:pPr algn="ctr"/>
            <a:r>
              <a:rPr lang="es-ES" sz="1200" b="1" dirty="0"/>
              <a:t>APLICADO A:</a:t>
            </a:r>
            <a:endParaRPr lang="es-MX" sz="1200" dirty="0"/>
          </a:p>
          <a:p>
            <a:pPr algn="ctr"/>
            <a:r>
              <a:rPr lang="es-ES" sz="1200" b="1" dirty="0"/>
              <a:t>INSTITUTO DE CAPACITACION PARA EL TRABAJO</a:t>
            </a:r>
            <a:endParaRPr lang="es-MX" sz="1200" dirty="0"/>
          </a:p>
          <a:p>
            <a:pPr algn="ctr"/>
            <a:r>
              <a:rPr lang="es-ES" sz="1200" b="1" dirty="0"/>
              <a:t>DEL ESTADO DE SAN LUIS POTOSI</a:t>
            </a:r>
            <a:endParaRPr lang="es-MX" sz="1200" dirty="0"/>
          </a:p>
          <a:p>
            <a:pPr algn="ctr"/>
            <a:endParaRPr lang="es-MX" sz="1200" dirty="0"/>
          </a:p>
        </p:txBody>
      </p:sp>
      <p:sp>
        <p:nvSpPr>
          <p:cNvPr id="2055" name="7 CuadroTexto"/>
          <p:cNvSpPr txBox="1">
            <a:spLocks noChangeArrowheads="1"/>
          </p:cNvSpPr>
          <p:nvPr/>
        </p:nvSpPr>
        <p:spPr bwMode="auto">
          <a:xfrm>
            <a:off x="2205038" y="7854950"/>
            <a:ext cx="3311525" cy="246063"/>
          </a:xfrm>
          <a:prstGeom prst="rect">
            <a:avLst/>
          </a:prstGeom>
          <a:noFill/>
          <a:ln w="9525">
            <a:noFill/>
            <a:miter lim="800000"/>
            <a:headEnd/>
            <a:tailEnd/>
          </a:ln>
        </p:spPr>
        <p:txBody>
          <a:bodyPr>
            <a:spAutoFit/>
          </a:bodyPr>
          <a:lstStyle/>
          <a:p>
            <a:pPr algn="ctr"/>
            <a:r>
              <a:rPr lang="es-ES" sz="1000" b="1" dirty="0"/>
              <a:t>SAN LUIS POTOSI, S.L.P., </a:t>
            </a:r>
            <a:r>
              <a:rPr lang="es-ES" sz="1000" b="1" dirty="0" smtClean="0"/>
              <a:t>MAYO 2019</a:t>
            </a:r>
            <a:endParaRPr lang="es-MX" sz="1000" dirty="0"/>
          </a:p>
        </p:txBody>
      </p:sp>
      <p:cxnSp>
        <p:nvCxnSpPr>
          <p:cNvPr id="2056" name="AutoShape 8"/>
          <p:cNvCxnSpPr>
            <a:cxnSpLocks noChangeShapeType="1"/>
          </p:cNvCxnSpPr>
          <p:nvPr/>
        </p:nvCxnSpPr>
        <p:spPr bwMode="auto">
          <a:xfrm>
            <a:off x="0" y="8459788"/>
            <a:ext cx="6840538" cy="0"/>
          </a:xfrm>
          <a:prstGeom prst="straightConnector1">
            <a:avLst/>
          </a:prstGeom>
          <a:noFill/>
          <a:ln w="28575">
            <a:solidFill>
              <a:srgbClr val="000000"/>
            </a:solidFill>
            <a:round/>
            <a:headEnd/>
            <a:tailEnd/>
          </a:ln>
        </p:spPr>
      </p:cxn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98113" y="702965"/>
            <a:ext cx="5544000" cy="12578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Rectangle 2"/>
          <p:cNvSpPr>
            <a:spLocks noChangeArrowheads="1"/>
          </p:cNvSpPr>
          <p:nvPr/>
        </p:nvSpPr>
        <p:spPr bwMode="auto">
          <a:xfrm>
            <a:off x="0" y="1588"/>
            <a:ext cx="1196975" cy="9142412"/>
          </a:xfrm>
          <a:prstGeom prst="rect">
            <a:avLst/>
          </a:prstGeom>
          <a:gradFill rotWithShape="0">
            <a:gsLst>
              <a:gs pos="0">
                <a:srgbClr val="737373"/>
              </a:gs>
              <a:gs pos="100000">
                <a:srgbClr val="BFBFBF"/>
              </a:gs>
            </a:gsLst>
            <a:lin ang="2700000" scaled="1"/>
          </a:gradFill>
          <a:ln w="9525">
            <a:noFill/>
            <a:miter lim="800000"/>
            <a:headEnd/>
            <a:tailEnd/>
          </a:ln>
        </p:spPr>
        <p:txBody>
          <a:bodyPr lIns="91427" tIns="45714" rIns="91427" bIns="45714"/>
          <a:lstStyle/>
          <a:p>
            <a:endParaRPr lang="es-ES_tradnl">
              <a:latin typeface="Calibri" pitchFamily="34" charset="0"/>
            </a:endParaRPr>
          </a:p>
        </p:txBody>
      </p:sp>
      <p:cxnSp>
        <p:nvCxnSpPr>
          <p:cNvPr id="63" name="AutoShape 3"/>
          <p:cNvCxnSpPr>
            <a:cxnSpLocks noChangeShapeType="1"/>
          </p:cNvCxnSpPr>
          <p:nvPr/>
        </p:nvCxnSpPr>
        <p:spPr bwMode="auto">
          <a:xfrm flipV="1">
            <a:off x="0" y="755650"/>
            <a:ext cx="6858000" cy="7938"/>
          </a:xfrm>
          <a:prstGeom prst="straightConnector1">
            <a:avLst/>
          </a:prstGeom>
          <a:noFill/>
          <a:ln w="38100">
            <a:solidFill>
              <a:srgbClr val="000000"/>
            </a:solidFill>
            <a:round/>
            <a:headEnd/>
            <a:tailEnd/>
          </a:ln>
        </p:spPr>
      </p:cxnSp>
      <p:sp>
        <p:nvSpPr>
          <p:cNvPr id="65" name="Text Box 2"/>
          <p:cNvSpPr txBox="1">
            <a:spLocks noChangeArrowheads="1"/>
          </p:cNvSpPr>
          <p:nvPr/>
        </p:nvSpPr>
        <p:spPr bwMode="auto">
          <a:xfrm>
            <a:off x="430213" y="400050"/>
            <a:ext cx="3478212" cy="360363"/>
          </a:xfrm>
          <a:prstGeom prst="rect">
            <a:avLst/>
          </a:prstGeom>
          <a:noFill/>
          <a:ln w="9525">
            <a:noFill/>
            <a:miter lim="800000"/>
            <a:headEnd/>
            <a:tailEnd/>
          </a:ln>
        </p:spPr>
        <p:txBody>
          <a:bodyPr lIns="91427" tIns="45714" rIns="91427" bIns="45714"/>
          <a:lstStyle/>
          <a:p>
            <a:pPr>
              <a:spcAft>
                <a:spcPts val="1000"/>
              </a:spcAft>
            </a:pPr>
            <a:r>
              <a:rPr lang="es-ES" sz="2000" b="1" i="1"/>
              <a:t>ORGANIGRAMA</a:t>
            </a:r>
            <a:endParaRPr lang="es-MX"/>
          </a:p>
        </p:txBody>
      </p:sp>
      <p:sp>
        <p:nvSpPr>
          <p:cNvPr id="6" name="Rectangle 51"/>
          <p:cNvSpPr>
            <a:spLocks noChangeArrowheads="1"/>
          </p:cNvSpPr>
          <p:nvPr/>
        </p:nvSpPr>
        <p:spPr bwMode="auto">
          <a:xfrm>
            <a:off x="4496676" y="2941131"/>
            <a:ext cx="1440000" cy="504000"/>
          </a:xfrm>
          <a:prstGeom prst="rect">
            <a:avLst/>
          </a:prstGeom>
          <a:solidFill>
            <a:srgbClr val="FFFFFF"/>
          </a:solidFill>
          <a:ln w="9525">
            <a:solidFill>
              <a:srgbClr val="000000"/>
            </a:solidFill>
            <a:miter lim="800000"/>
            <a:headEnd/>
            <a:tailEnd/>
          </a:ln>
          <a:effectLst>
            <a:outerShdw dist="50800" dir="2700000" algn="ctr" rotWithShape="0">
              <a:srgbClr val="000000"/>
            </a:outerShdw>
          </a:effectLst>
        </p:spPr>
        <p:txBody>
          <a:bodyPr/>
          <a:lstStyle/>
          <a:p>
            <a:pPr defTabSz="914276" fontAlgn="auto">
              <a:spcBef>
                <a:spcPts val="0"/>
              </a:spcBef>
              <a:spcAft>
                <a:spcPts val="0"/>
              </a:spcAft>
              <a:defRPr/>
            </a:pPr>
            <a:endParaRPr lang="es-MX" sz="700">
              <a:latin typeface="Arial" pitchFamily="34" charset="0"/>
              <a:cs typeface="Arial" pitchFamily="34" charset="0"/>
            </a:endParaRPr>
          </a:p>
        </p:txBody>
      </p:sp>
      <p:cxnSp>
        <p:nvCxnSpPr>
          <p:cNvPr id="7" name="AutoShape 55"/>
          <p:cNvCxnSpPr>
            <a:cxnSpLocks noChangeShapeType="1"/>
          </p:cNvCxnSpPr>
          <p:nvPr/>
        </p:nvCxnSpPr>
        <p:spPr bwMode="auto">
          <a:xfrm>
            <a:off x="1723246" y="3313119"/>
            <a:ext cx="0" cy="324000"/>
          </a:xfrm>
          <a:prstGeom prst="straightConnector1">
            <a:avLst/>
          </a:prstGeom>
          <a:noFill/>
          <a:ln w="9525">
            <a:solidFill>
              <a:srgbClr val="000000"/>
            </a:solidFill>
            <a:round/>
            <a:headEnd/>
            <a:tailEnd/>
          </a:ln>
        </p:spPr>
      </p:cxnSp>
      <p:cxnSp>
        <p:nvCxnSpPr>
          <p:cNvPr id="8" name="AutoShape 62"/>
          <p:cNvCxnSpPr>
            <a:cxnSpLocks noChangeShapeType="1"/>
          </p:cNvCxnSpPr>
          <p:nvPr/>
        </p:nvCxnSpPr>
        <p:spPr bwMode="auto">
          <a:xfrm>
            <a:off x="2153158" y="4455488"/>
            <a:ext cx="2520000" cy="0"/>
          </a:xfrm>
          <a:prstGeom prst="straightConnector1">
            <a:avLst/>
          </a:prstGeom>
          <a:noFill/>
          <a:ln w="9525">
            <a:solidFill>
              <a:srgbClr val="000000"/>
            </a:solidFill>
            <a:round/>
            <a:headEnd/>
            <a:tailEnd/>
          </a:ln>
        </p:spPr>
      </p:cxnSp>
      <p:cxnSp>
        <p:nvCxnSpPr>
          <p:cNvPr id="9" name="AutoShape 62"/>
          <p:cNvCxnSpPr>
            <a:cxnSpLocks noChangeShapeType="1"/>
          </p:cNvCxnSpPr>
          <p:nvPr/>
        </p:nvCxnSpPr>
        <p:spPr bwMode="auto">
          <a:xfrm>
            <a:off x="2420938" y="3170223"/>
            <a:ext cx="2061179" cy="0"/>
          </a:xfrm>
          <a:prstGeom prst="straightConnector1">
            <a:avLst/>
          </a:prstGeom>
          <a:noFill/>
          <a:ln w="9525">
            <a:solidFill>
              <a:srgbClr val="000000"/>
            </a:solidFill>
            <a:round/>
            <a:headEnd/>
            <a:tailEnd/>
          </a:ln>
        </p:spPr>
      </p:cxnSp>
      <p:cxnSp>
        <p:nvCxnSpPr>
          <p:cNvPr id="10" name="AutoShape 55"/>
          <p:cNvCxnSpPr>
            <a:cxnSpLocks noChangeShapeType="1"/>
          </p:cNvCxnSpPr>
          <p:nvPr/>
        </p:nvCxnSpPr>
        <p:spPr bwMode="auto">
          <a:xfrm flipH="1">
            <a:off x="3432099" y="2471407"/>
            <a:ext cx="918" cy="1980000"/>
          </a:xfrm>
          <a:prstGeom prst="straightConnector1">
            <a:avLst/>
          </a:prstGeom>
          <a:noFill/>
          <a:ln w="9525">
            <a:solidFill>
              <a:srgbClr val="000000"/>
            </a:solidFill>
            <a:round/>
            <a:headEnd/>
            <a:tailEnd/>
          </a:ln>
        </p:spPr>
      </p:cxnSp>
      <p:sp>
        <p:nvSpPr>
          <p:cNvPr id="11" name="7 CuadroTexto"/>
          <p:cNvSpPr txBox="1">
            <a:spLocks noChangeArrowheads="1"/>
          </p:cNvSpPr>
          <p:nvPr/>
        </p:nvSpPr>
        <p:spPr bwMode="auto">
          <a:xfrm>
            <a:off x="980728" y="863588"/>
            <a:ext cx="4895850" cy="276987"/>
          </a:xfrm>
          <a:prstGeom prst="rect">
            <a:avLst/>
          </a:prstGeom>
          <a:noFill/>
          <a:ln w="9525">
            <a:noFill/>
            <a:miter lim="800000"/>
            <a:headEnd/>
            <a:tailEnd/>
          </a:ln>
        </p:spPr>
        <p:txBody>
          <a:bodyPr lIns="91427" tIns="45714" rIns="91427" bIns="45714">
            <a:spAutoFit/>
          </a:bodyPr>
          <a:lstStyle/>
          <a:p>
            <a:pPr algn="ctr"/>
            <a:r>
              <a:rPr lang="es-MX" sz="1200" b="1" i="1" dirty="0" smtClean="0">
                <a:cs typeface="Arial" charset="0"/>
              </a:rPr>
              <a:t>Instituto de Capacitación para el Trabajo del Estado de San Luis Potosí</a:t>
            </a:r>
            <a:endParaRPr lang="es-MX" sz="1200" dirty="0">
              <a:cs typeface="Arial" charset="0"/>
            </a:endParaRPr>
          </a:p>
        </p:txBody>
      </p:sp>
      <p:sp>
        <p:nvSpPr>
          <p:cNvPr id="12" name="Text Box 44"/>
          <p:cNvSpPr txBox="1">
            <a:spLocks noChangeArrowheads="1"/>
          </p:cNvSpPr>
          <p:nvPr/>
        </p:nvSpPr>
        <p:spPr bwMode="auto">
          <a:xfrm>
            <a:off x="1316038" y="8027988"/>
            <a:ext cx="1824037" cy="485775"/>
          </a:xfrm>
          <a:prstGeom prst="rect">
            <a:avLst/>
          </a:prstGeom>
          <a:noFill/>
          <a:ln w="9525">
            <a:noFill/>
            <a:miter lim="800000"/>
            <a:headEnd/>
            <a:tailEnd/>
          </a:ln>
        </p:spPr>
        <p:txBody>
          <a:bodyPr/>
          <a:lstStyle/>
          <a:p>
            <a:pPr defTabSz="914400"/>
            <a:r>
              <a:rPr lang="es-MX" sz="700" dirty="0" smtClean="0">
                <a:solidFill>
                  <a:srgbClr val="12762D"/>
                </a:solidFill>
              </a:rPr>
              <a:t>04 Puesto </a:t>
            </a:r>
            <a:r>
              <a:rPr lang="es-MX" sz="700" dirty="0">
                <a:solidFill>
                  <a:srgbClr val="12762D"/>
                </a:solidFill>
              </a:rPr>
              <a:t>de Confianza   </a:t>
            </a:r>
            <a:r>
              <a:rPr lang="es-MX" sz="700" dirty="0" smtClean="0">
                <a:solidFill>
                  <a:srgbClr val="12762D"/>
                </a:solidFill>
              </a:rPr>
              <a:t>---------------</a:t>
            </a:r>
            <a:endParaRPr lang="es-MX" sz="700" dirty="0">
              <a:solidFill>
                <a:srgbClr val="12762D"/>
              </a:solidFill>
            </a:endParaRPr>
          </a:p>
          <a:p>
            <a:pPr defTabSz="914400"/>
            <a:r>
              <a:rPr lang="es-MX" sz="700" dirty="0" smtClean="0"/>
              <a:t>03 Puesto de Base           </a:t>
            </a:r>
            <a:r>
              <a:rPr lang="es-MX" sz="700" baseline="30000" dirty="0" smtClean="0"/>
              <a:t>_____________</a:t>
            </a:r>
            <a:endParaRPr lang="es-MX" sz="700" dirty="0" smtClean="0">
              <a:latin typeface="Calibri" pitchFamily="34" charset="0"/>
            </a:endParaRPr>
          </a:p>
          <a:p>
            <a:pPr defTabSz="914400"/>
            <a:endParaRPr lang="es-MX" sz="700" dirty="0"/>
          </a:p>
          <a:p>
            <a:pPr defTabSz="914400"/>
            <a:r>
              <a:rPr lang="es-MX" sz="700" dirty="0"/>
              <a:t>Total:  </a:t>
            </a:r>
            <a:r>
              <a:rPr lang="es-MX" sz="700" i="1" dirty="0" smtClean="0"/>
              <a:t>07</a:t>
            </a:r>
            <a:endParaRPr lang="es-MX" i="1" dirty="0"/>
          </a:p>
        </p:txBody>
      </p:sp>
      <p:sp>
        <p:nvSpPr>
          <p:cNvPr id="13" name="Rectangle 51"/>
          <p:cNvSpPr>
            <a:spLocks noChangeArrowheads="1"/>
          </p:cNvSpPr>
          <p:nvPr/>
        </p:nvSpPr>
        <p:spPr bwMode="auto">
          <a:xfrm>
            <a:off x="2712099" y="1960585"/>
            <a:ext cx="1440000" cy="504000"/>
          </a:xfrm>
          <a:prstGeom prst="rect">
            <a:avLst/>
          </a:prstGeom>
          <a:solidFill>
            <a:srgbClr val="FFFFFF"/>
          </a:solidFill>
          <a:ln w="6350">
            <a:solidFill>
              <a:srgbClr val="08762D"/>
            </a:solidFill>
            <a:prstDash val="dash"/>
            <a:miter lim="800000"/>
            <a:headEnd/>
            <a:tailEnd/>
          </a:ln>
          <a:effectLst>
            <a:outerShdw dist="50800" dir="2700000" algn="ctr" rotWithShape="0">
              <a:srgbClr val="08762D"/>
            </a:outerShdw>
          </a:effectLst>
        </p:spPr>
        <p:txBody>
          <a:bodyPr/>
          <a:lstStyle/>
          <a:p>
            <a:pPr defTabSz="914276" fontAlgn="auto">
              <a:spcBef>
                <a:spcPts val="0"/>
              </a:spcBef>
              <a:spcAft>
                <a:spcPts val="0"/>
              </a:spcAft>
              <a:defRPr/>
            </a:pPr>
            <a:endParaRPr lang="es-MX" sz="700">
              <a:latin typeface="Arial" pitchFamily="34" charset="0"/>
              <a:cs typeface="Arial" pitchFamily="34" charset="0"/>
            </a:endParaRPr>
          </a:p>
        </p:txBody>
      </p:sp>
      <p:sp>
        <p:nvSpPr>
          <p:cNvPr id="14" name="Text Box 52"/>
          <p:cNvSpPr txBox="1">
            <a:spLocks noChangeArrowheads="1"/>
          </p:cNvSpPr>
          <p:nvPr/>
        </p:nvSpPr>
        <p:spPr bwMode="auto">
          <a:xfrm>
            <a:off x="2604342" y="1943708"/>
            <a:ext cx="1657350" cy="214758"/>
          </a:xfrm>
          <a:prstGeom prst="rect">
            <a:avLst/>
          </a:prstGeom>
          <a:noFill/>
          <a:ln w="9525">
            <a:noFill/>
            <a:miter lim="800000"/>
            <a:headEnd/>
            <a:tailEnd/>
          </a:ln>
        </p:spPr>
        <p:txBody>
          <a:bodyPr/>
          <a:lstStyle/>
          <a:p>
            <a:pPr algn="ctr" defTabSz="914400">
              <a:spcAft>
                <a:spcPts val="1000"/>
              </a:spcAft>
            </a:pPr>
            <a:r>
              <a:rPr lang="es-MX" sz="700" b="1" dirty="0" smtClean="0">
                <a:latin typeface="Arial" pitchFamily="34" charset="0"/>
                <a:cs typeface="Arial" pitchFamily="34" charset="0"/>
              </a:rPr>
              <a:t>Dirección General</a:t>
            </a:r>
            <a:endParaRPr lang="es-MX" sz="700" dirty="0">
              <a:latin typeface="Arial" pitchFamily="34" charset="0"/>
              <a:cs typeface="Arial" pitchFamily="34" charset="0"/>
            </a:endParaRPr>
          </a:p>
        </p:txBody>
      </p:sp>
      <p:sp>
        <p:nvSpPr>
          <p:cNvPr id="15" name="Text Box 114"/>
          <p:cNvSpPr txBox="1">
            <a:spLocks noChangeArrowheads="1"/>
          </p:cNvSpPr>
          <p:nvPr/>
        </p:nvSpPr>
        <p:spPr bwMode="auto">
          <a:xfrm>
            <a:off x="2642441" y="2159732"/>
            <a:ext cx="1609725" cy="424096"/>
          </a:xfrm>
          <a:prstGeom prst="rect">
            <a:avLst/>
          </a:prstGeom>
          <a:noFill/>
          <a:ln w="9525">
            <a:noFill/>
            <a:miter lim="800000"/>
            <a:headEnd/>
            <a:tailEnd/>
          </a:ln>
        </p:spPr>
        <p:txBody>
          <a:bodyPr/>
          <a:lstStyle/>
          <a:p>
            <a:pPr algn="ctr" defTabSz="914400"/>
            <a:r>
              <a:rPr lang="es-MX" sz="700" dirty="0" smtClean="0">
                <a:latin typeface="Arial" pitchFamily="34" charset="0"/>
                <a:cs typeface="Arial" pitchFamily="34" charset="0"/>
              </a:rPr>
              <a:t>Raúl Olivares Morales</a:t>
            </a:r>
          </a:p>
          <a:p>
            <a:pPr algn="ctr" defTabSz="914400"/>
            <a:r>
              <a:rPr lang="es-MX" sz="700" dirty="0" smtClean="0">
                <a:latin typeface="Arial" pitchFamily="34" charset="0"/>
                <a:cs typeface="Arial" pitchFamily="34" charset="0"/>
              </a:rPr>
              <a:t>Director General (17-05)</a:t>
            </a:r>
          </a:p>
        </p:txBody>
      </p:sp>
      <p:cxnSp>
        <p:nvCxnSpPr>
          <p:cNvPr id="16" name="AutoShape 117"/>
          <p:cNvCxnSpPr>
            <a:cxnSpLocks noChangeShapeType="1"/>
          </p:cNvCxnSpPr>
          <p:nvPr/>
        </p:nvCxnSpPr>
        <p:spPr bwMode="auto">
          <a:xfrm>
            <a:off x="2718751" y="2159732"/>
            <a:ext cx="1440000" cy="0"/>
          </a:xfrm>
          <a:prstGeom prst="straightConnector1">
            <a:avLst/>
          </a:prstGeom>
          <a:noFill/>
          <a:ln w="6350">
            <a:solidFill>
              <a:srgbClr val="12762D"/>
            </a:solidFill>
            <a:prstDash val="dash"/>
            <a:round/>
            <a:headEnd/>
            <a:tailEnd/>
          </a:ln>
        </p:spPr>
      </p:cxnSp>
      <p:sp>
        <p:nvSpPr>
          <p:cNvPr id="17" name="Text Box 19"/>
          <p:cNvSpPr txBox="1">
            <a:spLocks noChangeArrowheads="1"/>
          </p:cNvSpPr>
          <p:nvPr/>
        </p:nvSpPr>
        <p:spPr bwMode="auto">
          <a:xfrm>
            <a:off x="4608844" y="2965621"/>
            <a:ext cx="1257300" cy="163512"/>
          </a:xfrm>
          <a:prstGeom prst="rect">
            <a:avLst/>
          </a:prstGeom>
          <a:noFill/>
          <a:ln w="9525">
            <a:noFill/>
            <a:miter lim="800000"/>
            <a:headEnd/>
            <a:tailEnd/>
          </a:ln>
        </p:spPr>
        <p:txBody>
          <a:bodyPr/>
          <a:lstStyle/>
          <a:p>
            <a:pPr algn="ctr">
              <a:spcAft>
                <a:spcPts val="1000"/>
              </a:spcAft>
            </a:pPr>
            <a:r>
              <a:rPr lang="es-MX" sz="700" b="1" dirty="0" smtClean="0">
                <a:latin typeface="Arial" pitchFamily="34" charset="0"/>
                <a:cs typeface="Arial" pitchFamily="34" charset="0"/>
              </a:rPr>
              <a:t>Secretario Particular</a:t>
            </a:r>
            <a:endParaRPr lang="es-MX" sz="700" dirty="0">
              <a:latin typeface="Arial" pitchFamily="34" charset="0"/>
              <a:cs typeface="Arial" pitchFamily="34" charset="0"/>
            </a:endParaRPr>
          </a:p>
        </p:txBody>
      </p:sp>
      <p:sp>
        <p:nvSpPr>
          <p:cNvPr id="18" name="Text Box 43"/>
          <p:cNvSpPr txBox="1">
            <a:spLocks noChangeArrowheads="1"/>
          </p:cNvSpPr>
          <p:nvPr/>
        </p:nvSpPr>
        <p:spPr bwMode="auto">
          <a:xfrm>
            <a:off x="4356444" y="7735468"/>
            <a:ext cx="2182812" cy="857250"/>
          </a:xfrm>
          <a:prstGeom prst="rect">
            <a:avLst/>
          </a:prstGeom>
          <a:noFill/>
          <a:ln w="9525">
            <a:noFill/>
            <a:miter lim="800000"/>
            <a:headEnd/>
            <a:tailEnd/>
          </a:ln>
        </p:spPr>
        <p:txBody>
          <a:bodyPr/>
          <a:lstStyle/>
          <a:p>
            <a:pPr algn="just" defTabSz="914400">
              <a:spcAft>
                <a:spcPts val="1000"/>
              </a:spcAft>
            </a:pPr>
            <a:r>
              <a:rPr lang="es-MX" sz="600" dirty="0" smtClean="0">
                <a:solidFill>
                  <a:prstClr val="black"/>
                </a:solidFill>
              </a:rPr>
              <a:t>José Gerardo </a:t>
            </a:r>
            <a:r>
              <a:rPr lang="es-MX" sz="600" dirty="0" err="1" smtClean="0">
                <a:solidFill>
                  <a:prstClr val="black"/>
                </a:solidFill>
              </a:rPr>
              <a:t>Palau</a:t>
            </a:r>
            <a:r>
              <a:rPr lang="es-MX" sz="600" dirty="0" smtClean="0">
                <a:solidFill>
                  <a:prstClr val="black"/>
                </a:solidFill>
              </a:rPr>
              <a:t> Mejía,</a:t>
            </a:r>
            <a:r>
              <a:rPr lang="es-MX" sz="600" dirty="0" smtClean="0"/>
              <a:t> </a:t>
            </a:r>
            <a:r>
              <a:rPr lang="es-MX" sz="600" dirty="0"/>
              <a:t>Titular Administrativo del Instituto de Capacitación para el Trabajo del Estado, certifica que el presente organigrama refleja el personal, así como los puestos y nombramientos que integran a la estructura vigente al </a:t>
            </a:r>
            <a:r>
              <a:rPr lang="es-MX" sz="600" u="sng" dirty="0"/>
              <a:t>mes de </a:t>
            </a:r>
            <a:r>
              <a:rPr lang="es-MX" sz="600" u="sng" dirty="0" smtClean="0"/>
              <a:t>Mayo del año </a:t>
            </a:r>
            <a:r>
              <a:rPr lang="es-MX" sz="600" b="1" u="sng" dirty="0" smtClean="0"/>
              <a:t>2019</a:t>
            </a:r>
            <a:r>
              <a:rPr lang="es-MX" sz="600" dirty="0" smtClean="0"/>
              <a:t>.</a:t>
            </a:r>
            <a:endParaRPr lang="es-MX" sz="600" dirty="0"/>
          </a:p>
          <a:p>
            <a:pPr algn="just" defTabSz="914400">
              <a:spcAft>
                <a:spcPts val="1000"/>
              </a:spcAft>
            </a:pPr>
            <a:r>
              <a:rPr lang="es-MX" sz="600" b="1" dirty="0"/>
              <a:t>Firma</a:t>
            </a:r>
            <a:r>
              <a:rPr lang="es-MX" sz="600" dirty="0"/>
              <a:t>:  ___________________________________</a:t>
            </a:r>
            <a:endParaRPr lang="es-MX" dirty="0"/>
          </a:p>
        </p:txBody>
      </p:sp>
      <p:sp>
        <p:nvSpPr>
          <p:cNvPr id="19" name="Rectangle 9"/>
          <p:cNvSpPr>
            <a:spLocks noChangeArrowheads="1"/>
          </p:cNvSpPr>
          <p:nvPr/>
        </p:nvSpPr>
        <p:spPr bwMode="auto">
          <a:xfrm>
            <a:off x="941038" y="2911723"/>
            <a:ext cx="1440000" cy="504000"/>
          </a:xfrm>
          <a:prstGeom prst="rect">
            <a:avLst/>
          </a:prstGeom>
          <a:solidFill>
            <a:srgbClr val="FFFFFF"/>
          </a:solidFill>
          <a:ln w="9525">
            <a:solidFill>
              <a:srgbClr val="08762D"/>
            </a:solidFill>
            <a:prstDash val="dash"/>
            <a:miter lim="800000"/>
            <a:headEnd/>
            <a:tailEnd/>
          </a:ln>
          <a:effectLst>
            <a:outerShdw dist="63500" dir="3000000" algn="ctr" rotWithShape="0">
              <a:srgbClr val="08762D"/>
            </a:outerShdw>
          </a:effectLst>
        </p:spPr>
        <p:txBody>
          <a:bodyPr/>
          <a:lstStyle/>
          <a:p>
            <a:pPr>
              <a:defRPr/>
            </a:pPr>
            <a:endParaRPr lang="es-MX" sz="700">
              <a:latin typeface="Arial" pitchFamily="34" charset="0"/>
              <a:cs typeface="Arial" pitchFamily="34" charset="0"/>
            </a:endParaRPr>
          </a:p>
        </p:txBody>
      </p:sp>
      <p:sp>
        <p:nvSpPr>
          <p:cNvPr id="20" name="Text Box 11"/>
          <p:cNvSpPr txBox="1">
            <a:spLocks noChangeArrowheads="1"/>
          </p:cNvSpPr>
          <p:nvPr/>
        </p:nvSpPr>
        <p:spPr bwMode="auto">
          <a:xfrm>
            <a:off x="954007" y="2909288"/>
            <a:ext cx="1406771" cy="231775"/>
          </a:xfrm>
          <a:prstGeom prst="rect">
            <a:avLst/>
          </a:prstGeom>
          <a:solidFill>
            <a:schemeClr val="bg1"/>
          </a:solidFill>
          <a:ln w="9525">
            <a:noFill/>
            <a:miter lim="800000"/>
            <a:headEnd/>
            <a:tailEnd/>
          </a:ln>
        </p:spPr>
        <p:txBody>
          <a:bodyPr/>
          <a:lstStyle/>
          <a:p>
            <a:pPr algn="ctr">
              <a:spcAft>
                <a:spcPts val="1000"/>
              </a:spcAft>
            </a:pPr>
            <a:r>
              <a:rPr lang="es-MX" sz="700" b="1" dirty="0" smtClean="0">
                <a:latin typeface="Arial" pitchFamily="34" charset="0"/>
                <a:cs typeface="Arial" pitchFamily="34" charset="0"/>
              </a:rPr>
              <a:t>Secretario Técnico</a:t>
            </a:r>
            <a:endParaRPr lang="es-MX" sz="700" dirty="0">
              <a:latin typeface="Arial" pitchFamily="34" charset="0"/>
              <a:cs typeface="Arial" pitchFamily="34" charset="0"/>
            </a:endParaRPr>
          </a:p>
        </p:txBody>
      </p:sp>
      <p:cxnSp>
        <p:nvCxnSpPr>
          <p:cNvPr id="21" name="AutoShape 14"/>
          <p:cNvCxnSpPr>
            <a:cxnSpLocks noChangeShapeType="1"/>
          </p:cNvCxnSpPr>
          <p:nvPr/>
        </p:nvCxnSpPr>
        <p:spPr bwMode="auto">
          <a:xfrm>
            <a:off x="932417" y="3091687"/>
            <a:ext cx="1476000" cy="0"/>
          </a:xfrm>
          <a:prstGeom prst="straightConnector1">
            <a:avLst/>
          </a:prstGeom>
          <a:noFill/>
          <a:ln w="6350">
            <a:solidFill>
              <a:srgbClr val="08762D"/>
            </a:solidFill>
            <a:prstDash val="dash"/>
            <a:round/>
            <a:headEnd/>
            <a:tailEnd/>
          </a:ln>
        </p:spPr>
      </p:cxnSp>
      <p:sp>
        <p:nvSpPr>
          <p:cNvPr id="22" name="Text Box 45"/>
          <p:cNvSpPr txBox="1">
            <a:spLocks noChangeArrowheads="1"/>
          </p:cNvSpPr>
          <p:nvPr/>
        </p:nvSpPr>
        <p:spPr bwMode="auto">
          <a:xfrm>
            <a:off x="927853" y="3067853"/>
            <a:ext cx="1452597" cy="419878"/>
          </a:xfrm>
          <a:prstGeom prst="rect">
            <a:avLst/>
          </a:prstGeom>
          <a:noFill/>
          <a:ln w="9525">
            <a:noFill/>
            <a:miter lim="800000"/>
            <a:headEnd/>
            <a:tailEnd/>
          </a:ln>
        </p:spPr>
        <p:txBody>
          <a:bodyPr/>
          <a:lstStyle/>
          <a:p>
            <a:pPr algn="ctr"/>
            <a:r>
              <a:rPr lang="es-MX" sz="700" dirty="0" smtClean="0">
                <a:latin typeface="Arial" pitchFamily="34" charset="0"/>
                <a:cs typeface="Arial" pitchFamily="34" charset="0"/>
              </a:rPr>
              <a:t>Julio Daniel Domínguez Hernández</a:t>
            </a:r>
            <a:endParaRPr lang="es-MX" sz="700" dirty="0">
              <a:latin typeface="Arial" pitchFamily="34" charset="0"/>
              <a:cs typeface="Arial" pitchFamily="34" charset="0"/>
            </a:endParaRPr>
          </a:p>
          <a:p>
            <a:pPr algn="ctr"/>
            <a:r>
              <a:rPr lang="es-MX" sz="700" dirty="0" smtClean="0">
                <a:latin typeface="Arial" pitchFamily="34" charset="0"/>
                <a:cs typeface="Arial" pitchFamily="34" charset="0"/>
              </a:rPr>
              <a:t>Jefe </a:t>
            </a:r>
            <a:r>
              <a:rPr lang="es-MX" sz="700" dirty="0">
                <a:latin typeface="Arial" pitchFamily="34" charset="0"/>
                <a:cs typeface="Arial" pitchFamily="34" charset="0"/>
              </a:rPr>
              <a:t>de Capacitación</a:t>
            </a:r>
          </a:p>
        </p:txBody>
      </p:sp>
      <p:sp>
        <p:nvSpPr>
          <p:cNvPr id="23" name="Rectangle 51"/>
          <p:cNvSpPr>
            <a:spLocks noChangeArrowheads="1"/>
          </p:cNvSpPr>
          <p:nvPr/>
        </p:nvSpPr>
        <p:spPr bwMode="auto">
          <a:xfrm>
            <a:off x="1437303" y="4794964"/>
            <a:ext cx="1440000" cy="504000"/>
          </a:xfrm>
          <a:prstGeom prst="rect">
            <a:avLst/>
          </a:prstGeom>
          <a:solidFill>
            <a:srgbClr val="FFFFFF"/>
          </a:solidFill>
          <a:ln w="9525">
            <a:solidFill>
              <a:srgbClr val="000000"/>
            </a:solidFill>
            <a:miter lim="800000"/>
            <a:headEnd/>
            <a:tailEnd/>
          </a:ln>
          <a:effectLst>
            <a:outerShdw dist="50800" dir="2700000" algn="ctr" rotWithShape="0">
              <a:srgbClr val="000000"/>
            </a:outerShdw>
          </a:effectLst>
        </p:spPr>
        <p:txBody>
          <a:bodyPr/>
          <a:lstStyle/>
          <a:p>
            <a:pPr defTabSz="914276" fontAlgn="auto">
              <a:spcBef>
                <a:spcPts val="0"/>
              </a:spcBef>
              <a:spcAft>
                <a:spcPts val="0"/>
              </a:spcAft>
              <a:defRPr/>
            </a:pPr>
            <a:endParaRPr lang="es-MX" sz="700">
              <a:latin typeface="Arial" pitchFamily="34" charset="0"/>
              <a:cs typeface="Arial" pitchFamily="34" charset="0"/>
            </a:endParaRPr>
          </a:p>
        </p:txBody>
      </p:sp>
      <p:sp>
        <p:nvSpPr>
          <p:cNvPr id="24" name="Text Box 52"/>
          <p:cNvSpPr txBox="1">
            <a:spLocks noChangeArrowheads="1"/>
          </p:cNvSpPr>
          <p:nvPr/>
        </p:nvSpPr>
        <p:spPr bwMode="auto">
          <a:xfrm>
            <a:off x="1389454" y="4806728"/>
            <a:ext cx="1525283" cy="303213"/>
          </a:xfrm>
          <a:prstGeom prst="rect">
            <a:avLst/>
          </a:prstGeom>
          <a:noFill/>
          <a:ln w="9525">
            <a:noFill/>
            <a:miter lim="800000"/>
            <a:headEnd/>
            <a:tailEnd/>
          </a:ln>
        </p:spPr>
        <p:txBody>
          <a:bodyPr/>
          <a:lstStyle/>
          <a:p>
            <a:pPr algn="ctr" defTabSz="914400">
              <a:lnSpc>
                <a:spcPts val="800"/>
              </a:lnSpc>
              <a:spcAft>
                <a:spcPts val="0"/>
              </a:spcAft>
            </a:pPr>
            <a:r>
              <a:rPr lang="es-MX" sz="700" b="1" dirty="0" smtClean="0">
                <a:latin typeface="Arial" pitchFamily="34" charset="0"/>
                <a:cs typeface="Arial" pitchFamily="34" charset="0"/>
              </a:rPr>
              <a:t>Unidad de Transparencia</a:t>
            </a:r>
          </a:p>
        </p:txBody>
      </p:sp>
      <p:cxnSp>
        <p:nvCxnSpPr>
          <p:cNvPr id="25" name="AutoShape 117"/>
          <p:cNvCxnSpPr>
            <a:cxnSpLocks noChangeShapeType="1"/>
          </p:cNvCxnSpPr>
          <p:nvPr/>
        </p:nvCxnSpPr>
        <p:spPr bwMode="auto">
          <a:xfrm>
            <a:off x="1443955" y="5046992"/>
            <a:ext cx="1440000" cy="0"/>
          </a:xfrm>
          <a:prstGeom prst="straightConnector1">
            <a:avLst/>
          </a:prstGeom>
          <a:noFill/>
          <a:ln w="9525">
            <a:solidFill>
              <a:srgbClr val="000000"/>
            </a:solidFill>
            <a:round/>
            <a:headEnd/>
            <a:tailEnd/>
          </a:ln>
        </p:spPr>
      </p:cxnSp>
      <p:sp>
        <p:nvSpPr>
          <p:cNvPr id="26" name="Text Box 60"/>
          <p:cNvSpPr txBox="1">
            <a:spLocks noChangeArrowheads="1"/>
          </p:cNvSpPr>
          <p:nvPr/>
        </p:nvSpPr>
        <p:spPr bwMode="auto">
          <a:xfrm>
            <a:off x="1418039" y="5032918"/>
            <a:ext cx="1500198" cy="338110"/>
          </a:xfrm>
          <a:prstGeom prst="rect">
            <a:avLst/>
          </a:prstGeom>
          <a:noFill/>
          <a:ln w="9525">
            <a:noFill/>
            <a:miter lim="800000"/>
            <a:headEnd/>
            <a:tailEnd/>
          </a:ln>
        </p:spPr>
        <p:txBody>
          <a:bodyPr/>
          <a:lstStyle/>
          <a:p>
            <a:pPr algn="ctr">
              <a:lnSpc>
                <a:spcPts val="700"/>
              </a:lnSpc>
            </a:pPr>
            <a:r>
              <a:rPr lang="es-MX" sz="700" dirty="0" smtClean="0">
                <a:latin typeface="Arial" pitchFamily="34" charset="0"/>
                <a:cs typeface="Arial" pitchFamily="34" charset="0"/>
              </a:rPr>
              <a:t>José David Gámez Inocencio</a:t>
            </a:r>
          </a:p>
          <a:p>
            <a:pPr algn="ctr">
              <a:lnSpc>
                <a:spcPts val="700"/>
              </a:lnSpc>
            </a:pPr>
            <a:r>
              <a:rPr lang="es-MX" sz="700" dirty="0" smtClean="0">
                <a:latin typeface="Arial" pitchFamily="34" charset="0"/>
                <a:cs typeface="Arial" pitchFamily="34" charset="0"/>
              </a:rPr>
              <a:t>Técnico Superior (27-ZA)</a:t>
            </a:r>
          </a:p>
        </p:txBody>
      </p:sp>
      <p:sp>
        <p:nvSpPr>
          <p:cNvPr id="27" name="Rectangle 66"/>
          <p:cNvSpPr>
            <a:spLocks noChangeArrowheads="1"/>
          </p:cNvSpPr>
          <p:nvPr/>
        </p:nvSpPr>
        <p:spPr bwMode="auto">
          <a:xfrm>
            <a:off x="1449610" y="5628946"/>
            <a:ext cx="1440000" cy="504000"/>
          </a:xfrm>
          <a:prstGeom prst="rect">
            <a:avLst/>
          </a:prstGeom>
          <a:solidFill>
            <a:srgbClr val="FFFFFF"/>
          </a:solidFill>
          <a:ln w="9525">
            <a:solidFill>
              <a:srgbClr val="000000"/>
            </a:solidFill>
            <a:miter lim="800000"/>
            <a:headEnd/>
            <a:tailEnd/>
          </a:ln>
          <a:effectLst>
            <a:outerShdw dist="63500" dir="3000000" algn="ctr" rotWithShape="0">
              <a:schemeClr val="tx1"/>
            </a:outerShdw>
          </a:effectLst>
        </p:spPr>
        <p:txBody>
          <a:bodyPr/>
          <a:lstStyle/>
          <a:p>
            <a:pPr>
              <a:defRPr/>
            </a:pPr>
            <a:endParaRPr lang="es-MX" sz="700">
              <a:latin typeface="Arial" pitchFamily="34" charset="0"/>
              <a:cs typeface="Arial" pitchFamily="34" charset="0"/>
            </a:endParaRPr>
          </a:p>
        </p:txBody>
      </p:sp>
      <p:cxnSp>
        <p:nvCxnSpPr>
          <p:cNvPr id="28" name="AutoShape 71"/>
          <p:cNvCxnSpPr>
            <a:cxnSpLocks noChangeShapeType="1"/>
          </p:cNvCxnSpPr>
          <p:nvPr/>
        </p:nvCxnSpPr>
        <p:spPr bwMode="auto">
          <a:xfrm>
            <a:off x="1449610" y="5839080"/>
            <a:ext cx="1440000" cy="0"/>
          </a:xfrm>
          <a:prstGeom prst="straightConnector1">
            <a:avLst/>
          </a:prstGeom>
          <a:noFill/>
          <a:ln w="9525">
            <a:solidFill>
              <a:srgbClr val="000000"/>
            </a:solidFill>
            <a:round/>
            <a:headEnd/>
            <a:tailEnd/>
          </a:ln>
        </p:spPr>
      </p:cxnSp>
      <p:sp>
        <p:nvSpPr>
          <p:cNvPr id="29" name="Text Box 83"/>
          <p:cNvSpPr txBox="1">
            <a:spLocks noChangeArrowheads="1"/>
          </p:cNvSpPr>
          <p:nvPr/>
        </p:nvSpPr>
        <p:spPr bwMode="auto">
          <a:xfrm>
            <a:off x="1429952" y="5839080"/>
            <a:ext cx="1507674" cy="369565"/>
          </a:xfrm>
          <a:prstGeom prst="rect">
            <a:avLst/>
          </a:prstGeom>
          <a:noFill/>
          <a:ln w="9525">
            <a:noFill/>
            <a:miter lim="800000"/>
            <a:headEnd/>
            <a:tailEnd/>
          </a:ln>
        </p:spPr>
        <p:txBody>
          <a:bodyPr/>
          <a:lstStyle/>
          <a:p>
            <a:pPr algn="ctr">
              <a:lnSpc>
                <a:spcPts val="800"/>
              </a:lnSpc>
            </a:pPr>
            <a:r>
              <a:rPr lang="es-MX" sz="700" dirty="0">
                <a:latin typeface="Arial" pitchFamily="34" charset="0"/>
                <a:cs typeface="Arial" pitchFamily="34" charset="0"/>
              </a:rPr>
              <a:t>Juana María </a:t>
            </a:r>
            <a:r>
              <a:rPr lang="es-MX" sz="700" dirty="0" err="1">
                <a:latin typeface="Arial" pitchFamily="34" charset="0"/>
                <a:cs typeface="Arial" pitchFamily="34" charset="0"/>
              </a:rPr>
              <a:t>Cancino</a:t>
            </a:r>
            <a:r>
              <a:rPr lang="es-MX" sz="700" dirty="0">
                <a:latin typeface="Arial" pitchFamily="34" charset="0"/>
                <a:cs typeface="Arial" pitchFamily="34" charset="0"/>
              </a:rPr>
              <a:t> </a:t>
            </a:r>
            <a:r>
              <a:rPr lang="es-MX" sz="700" dirty="0" smtClean="0">
                <a:latin typeface="Arial" pitchFamily="34" charset="0"/>
                <a:cs typeface="Arial" pitchFamily="34" charset="0"/>
              </a:rPr>
              <a:t>Hernández</a:t>
            </a:r>
            <a:endParaRPr lang="es-MX" sz="700" dirty="0">
              <a:latin typeface="Arial" pitchFamily="34" charset="0"/>
              <a:cs typeface="Arial" pitchFamily="34" charset="0"/>
            </a:endParaRPr>
          </a:p>
          <a:p>
            <a:pPr algn="ctr">
              <a:lnSpc>
                <a:spcPts val="800"/>
              </a:lnSpc>
            </a:pPr>
            <a:r>
              <a:rPr lang="es-MX" sz="700" dirty="0" smtClean="0">
                <a:latin typeface="Arial" pitchFamily="34" charset="0"/>
                <a:cs typeface="Arial" pitchFamily="34" charset="0"/>
              </a:rPr>
              <a:t>Supervisor General </a:t>
            </a:r>
            <a:r>
              <a:rPr lang="es-MX" sz="700" dirty="0">
                <a:latin typeface="Arial" pitchFamily="34" charset="0"/>
                <a:cs typeface="Arial" pitchFamily="34" charset="0"/>
              </a:rPr>
              <a:t>(27-ZA)</a:t>
            </a:r>
          </a:p>
        </p:txBody>
      </p:sp>
      <p:sp>
        <p:nvSpPr>
          <p:cNvPr id="30" name="Text Box 19"/>
          <p:cNvSpPr txBox="1">
            <a:spLocks noChangeArrowheads="1"/>
          </p:cNvSpPr>
          <p:nvPr/>
        </p:nvSpPr>
        <p:spPr bwMode="auto">
          <a:xfrm>
            <a:off x="1404146" y="5588936"/>
            <a:ext cx="1500342" cy="327660"/>
          </a:xfrm>
          <a:prstGeom prst="rect">
            <a:avLst/>
          </a:prstGeom>
          <a:noFill/>
          <a:ln w="9525">
            <a:noFill/>
            <a:miter lim="800000"/>
            <a:headEnd/>
            <a:tailEnd/>
          </a:ln>
        </p:spPr>
        <p:txBody>
          <a:bodyPr/>
          <a:lstStyle/>
          <a:p>
            <a:pPr algn="ctr">
              <a:spcAft>
                <a:spcPts val="1000"/>
              </a:spcAft>
            </a:pPr>
            <a:r>
              <a:rPr lang="es-MX" sz="700" b="1" dirty="0" smtClean="0">
                <a:latin typeface="Arial" pitchFamily="34" charset="0"/>
                <a:cs typeface="Arial" pitchFamily="34" charset="0"/>
              </a:rPr>
              <a:t>Auxiliar de la Unidad de Transparencia</a:t>
            </a:r>
            <a:endParaRPr lang="es-MX" sz="700" dirty="0">
              <a:latin typeface="Arial" pitchFamily="34" charset="0"/>
              <a:cs typeface="Arial" pitchFamily="34" charset="0"/>
            </a:endParaRPr>
          </a:p>
        </p:txBody>
      </p:sp>
      <p:sp>
        <p:nvSpPr>
          <p:cNvPr id="31" name="Text Box 114"/>
          <p:cNvSpPr txBox="1">
            <a:spLocks noChangeArrowheads="1"/>
          </p:cNvSpPr>
          <p:nvPr/>
        </p:nvSpPr>
        <p:spPr bwMode="auto">
          <a:xfrm>
            <a:off x="4430117" y="3139024"/>
            <a:ext cx="1609725" cy="424096"/>
          </a:xfrm>
          <a:prstGeom prst="rect">
            <a:avLst/>
          </a:prstGeom>
          <a:noFill/>
          <a:ln w="9525">
            <a:noFill/>
            <a:miter lim="800000"/>
            <a:headEnd/>
            <a:tailEnd/>
          </a:ln>
        </p:spPr>
        <p:txBody>
          <a:bodyPr/>
          <a:lstStyle/>
          <a:p>
            <a:pPr algn="ctr" defTabSz="914400"/>
            <a:r>
              <a:rPr lang="es-MX" sz="700" dirty="0" smtClean="0">
                <a:latin typeface="Arial" pitchFamily="34" charset="0"/>
                <a:cs typeface="Arial" pitchFamily="34" charset="0"/>
              </a:rPr>
              <a:t>Mauricio Aguilar Galicia</a:t>
            </a:r>
          </a:p>
          <a:p>
            <a:pPr algn="ctr" defTabSz="914400">
              <a:spcAft>
                <a:spcPts val="1000"/>
              </a:spcAft>
            </a:pPr>
            <a:r>
              <a:rPr lang="es-MX" sz="700" dirty="0" smtClean="0">
                <a:latin typeface="Arial" pitchFamily="34" charset="0"/>
                <a:cs typeface="Arial" pitchFamily="34" charset="0"/>
              </a:rPr>
              <a:t>Técnico Especializado (27)</a:t>
            </a:r>
          </a:p>
        </p:txBody>
      </p:sp>
      <p:sp>
        <p:nvSpPr>
          <p:cNvPr id="32" name="Rectangle 8"/>
          <p:cNvSpPr>
            <a:spLocks noChangeArrowheads="1"/>
          </p:cNvSpPr>
          <p:nvPr/>
        </p:nvSpPr>
        <p:spPr bwMode="auto">
          <a:xfrm>
            <a:off x="3969984" y="4796272"/>
            <a:ext cx="1440000" cy="504000"/>
          </a:xfrm>
          <a:prstGeom prst="rect">
            <a:avLst/>
          </a:prstGeom>
          <a:solidFill>
            <a:srgbClr val="FFFFFF"/>
          </a:solidFill>
          <a:ln w="6350">
            <a:solidFill>
              <a:srgbClr val="08762D"/>
            </a:solidFill>
            <a:prstDash val="dash"/>
            <a:miter lim="800000"/>
            <a:headEnd/>
            <a:tailEnd/>
          </a:ln>
          <a:effectLst>
            <a:outerShdw dist="50800" dir="2700000" algn="ctr" rotWithShape="0">
              <a:srgbClr val="08762D"/>
            </a:outerShdw>
          </a:effectLst>
        </p:spPr>
        <p:txBody>
          <a:bodyPr/>
          <a:lstStyle/>
          <a:p>
            <a:pPr>
              <a:defRPr/>
            </a:pPr>
            <a:endParaRPr lang="es-MX" sz="700">
              <a:latin typeface="Arial" pitchFamily="34" charset="0"/>
              <a:cs typeface="Arial" pitchFamily="34" charset="0"/>
            </a:endParaRPr>
          </a:p>
        </p:txBody>
      </p:sp>
      <p:sp>
        <p:nvSpPr>
          <p:cNvPr id="33" name="Text Box 19"/>
          <p:cNvSpPr txBox="1">
            <a:spLocks noChangeArrowheads="1"/>
          </p:cNvSpPr>
          <p:nvPr/>
        </p:nvSpPr>
        <p:spPr bwMode="auto">
          <a:xfrm>
            <a:off x="3912424" y="4798351"/>
            <a:ext cx="1558139" cy="327025"/>
          </a:xfrm>
          <a:prstGeom prst="rect">
            <a:avLst/>
          </a:prstGeom>
          <a:noFill/>
          <a:ln w="9525">
            <a:noFill/>
            <a:miter lim="800000"/>
            <a:headEnd/>
            <a:tailEnd/>
          </a:ln>
        </p:spPr>
        <p:txBody>
          <a:bodyPr/>
          <a:lstStyle/>
          <a:p>
            <a:pPr algn="ctr">
              <a:spcAft>
                <a:spcPts val="1000"/>
              </a:spcAft>
            </a:pPr>
            <a:r>
              <a:rPr lang="es-MX" sz="700" b="1" dirty="0" smtClean="0">
                <a:latin typeface="Arial" pitchFamily="34" charset="0"/>
                <a:cs typeface="Arial" pitchFamily="34" charset="0"/>
              </a:rPr>
              <a:t>Asistente de Dirección General</a:t>
            </a:r>
            <a:endParaRPr lang="es-MX" sz="700" dirty="0">
              <a:latin typeface="Arial" pitchFamily="34" charset="0"/>
              <a:cs typeface="Arial" pitchFamily="34" charset="0"/>
            </a:endParaRPr>
          </a:p>
        </p:txBody>
      </p:sp>
      <p:cxnSp>
        <p:nvCxnSpPr>
          <p:cNvPr id="34" name="AutoShape 20"/>
          <p:cNvCxnSpPr>
            <a:cxnSpLocks noChangeShapeType="1"/>
          </p:cNvCxnSpPr>
          <p:nvPr/>
        </p:nvCxnSpPr>
        <p:spPr bwMode="auto">
          <a:xfrm>
            <a:off x="3978584" y="5010329"/>
            <a:ext cx="1406525" cy="0"/>
          </a:xfrm>
          <a:prstGeom prst="straightConnector1">
            <a:avLst/>
          </a:prstGeom>
          <a:noFill/>
          <a:ln w="6350">
            <a:solidFill>
              <a:srgbClr val="08762D"/>
            </a:solidFill>
            <a:prstDash val="dash"/>
            <a:round/>
            <a:headEnd/>
            <a:tailEnd/>
          </a:ln>
        </p:spPr>
      </p:cxnSp>
      <p:sp>
        <p:nvSpPr>
          <p:cNvPr id="35" name="Text Box 54"/>
          <p:cNvSpPr txBox="1">
            <a:spLocks noChangeArrowheads="1"/>
          </p:cNvSpPr>
          <p:nvPr/>
        </p:nvSpPr>
        <p:spPr bwMode="auto">
          <a:xfrm>
            <a:off x="4031276" y="5010329"/>
            <a:ext cx="1357312" cy="395288"/>
          </a:xfrm>
          <a:prstGeom prst="rect">
            <a:avLst/>
          </a:prstGeom>
          <a:noFill/>
          <a:ln w="9525">
            <a:noFill/>
            <a:miter lim="800000"/>
            <a:headEnd/>
            <a:tailEnd/>
          </a:ln>
        </p:spPr>
        <p:txBody>
          <a:bodyPr/>
          <a:lstStyle/>
          <a:p>
            <a:pPr algn="ctr">
              <a:lnSpc>
                <a:spcPts val="800"/>
              </a:lnSpc>
            </a:pPr>
            <a:r>
              <a:rPr lang="es-MX" sz="700" dirty="0">
                <a:latin typeface="Arial" pitchFamily="34" charset="0"/>
                <a:cs typeface="Arial" pitchFamily="34" charset="0"/>
              </a:rPr>
              <a:t>Miriam </a:t>
            </a:r>
            <a:r>
              <a:rPr lang="es-MX" sz="700" dirty="0" err="1">
                <a:latin typeface="Arial" pitchFamily="34" charset="0"/>
                <a:cs typeface="Arial" pitchFamily="34" charset="0"/>
              </a:rPr>
              <a:t>Naem</a:t>
            </a:r>
            <a:r>
              <a:rPr lang="es-MX" sz="700" dirty="0">
                <a:latin typeface="Arial" pitchFamily="34" charset="0"/>
                <a:cs typeface="Arial" pitchFamily="34" charset="0"/>
              </a:rPr>
              <a:t> Zárate Ramos</a:t>
            </a:r>
          </a:p>
          <a:p>
            <a:pPr algn="ctr">
              <a:lnSpc>
                <a:spcPts val="800"/>
              </a:lnSpc>
            </a:pPr>
            <a:r>
              <a:rPr lang="es-MX" sz="700" dirty="0" smtClean="0">
                <a:latin typeface="Arial" pitchFamily="34" charset="0"/>
                <a:cs typeface="Arial" pitchFamily="34" charset="0"/>
              </a:rPr>
              <a:t>Jefe </a:t>
            </a:r>
            <a:r>
              <a:rPr lang="es-MX" sz="700" dirty="0">
                <a:latin typeface="Arial" pitchFamily="34" charset="0"/>
                <a:cs typeface="Arial" pitchFamily="34" charset="0"/>
              </a:rPr>
              <a:t>de Vinculación</a:t>
            </a:r>
          </a:p>
        </p:txBody>
      </p:sp>
      <p:sp>
        <p:nvSpPr>
          <p:cNvPr id="36" name="7 CuadroTexto"/>
          <p:cNvSpPr txBox="1">
            <a:spLocks noChangeArrowheads="1"/>
          </p:cNvSpPr>
          <p:nvPr/>
        </p:nvSpPr>
        <p:spPr bwMode="auto">
          <a:xfrm>
            <a:off x="981422" y="1223628"/>
            <a:ext cx="4895850" cy="276987"/>
          </a:xfrm>
          <a:prstGeom prst="rect">
            <a:avLst/>
          </a:prstGeom>
          <a:noFill/>
          <a:ln w="9525">
            <a:noFill/>
            <a:miter lim="800000"/>
            <a:headEnd/>
            <a:tailEnd/>
          </a:ln>
        </p:spPr>
        <p:txBody>
          <a:bodyPr lIns="91427" tIns="45714" rIns="91427" bIns="45714">
            <a:spAutoFit/>
          </a:bodyPr>
          <a:lstStyle/>
          <a:p>
            <a:pPr algn="ctr"/>
            <a:r>
              <a:rPr lang="es-MX" sz="1200" b="1" i="1" dirty="0" smtClean="0">
                <a:cs typeface="Arial" charset="0"/>
              </a:rPr>
              <a:t>Despacho del Titular</a:t>
            </a:r>
            <a:endParaRPr lang="es-MX" sz="1200" dirty="0">
              <a:cs typeface="Arial" charset="0"/>
            </a:endParaRPr>
          </a:p>
        </p:txBody>
      </p:sp>
      <p:sp>
        <p:nvSpPr>
          <p:cNvPr id="37" name="Rectangle 9"/>
          <p:cNvSpPr>
            <a:spLocks noChangeArrowheads="1"/>
          </p:cNvSpPr>
          <p:nvPr/>
        </p:nvSpPr>
        <p:spPr bwMode="auto">
          <a:xfrm>
            <a:off x="954007" y="3646183"/>
            <a:ext cx="1440000" cy="504000"/>
          </a:xfrm>
          <a:prstGeom prst="rect">
            <a:avLst/>
          </a:prstGeom>
          <a:solidFill>
            <a:srgbClr val="FFFFFF"/>
          </a:solidFill>
          <a:ln w="9525">
            <a:solidFill>
              <a:srgbClr val="08762D"/>
            </a:solidFill>
            <a:prstDash val="dash"/>
            <a:miter lim="800000"/>
            <a:headEnd/>
            <a:tailEnd/>
          </a:ln>
          <a:effectLst>
            <a:outerShdw dist="63500" dir="3000000" algn="ctr" rotWithShape="0">
              <a:srgbClr val="08762D"/>
            </a:outerShdw>
          </a:effectLst>
        </p:spPr>
        <p:txBody>
          <a:bodyPr/>
          <a:lstStyle/>
          <a:p>
            <a:pPr>
              <a:defRPr/>
            </a:pPr>
            <a:endParaRPr lang="es-MX" sz="700">
              <a:latin typeface="Arial" pitchFamily="34" charset="0"/>
              <a:cs typeface="Arial" pitchFamily="34" charset="0"/>
            </a:endParaRPr>
          </a:p>
        </p:txBody>
      </p:sp>
      <p:sp>
        <p:nvSpPr>
          <p:cNvPr id="38" name="Text Box 11"/>
          <p:cNvSpPr txBox="1">
            <a:spLocks noChangeArrowheads="1"/>
          </p:cNvSpPr>
          <p:nvPr/>
        </p:nvSpPr>
        <p:spPr bwMode="auto">
          <a:xfrm>
            <a:off x="966976" y="3643748"/>
            <a:ext cx="1406771" cy="231775"/>
          </a:xfrm>
          <a:prstGeom prst="rect">
            <a:avLst/>
          </a:prstGeom>
          <a:solidFill>
            <a:schemeClr val="bg1"/>
          </a:solidFill>
          <a:ln w="9525">
            <a:noFill/>
            <a:miter lim="800000"/>
            <a:headEnd/>
            <a:tailEnd/>
          </a:ln>
        </p:spPr>
        <p:txBody>
          <a:bodyPr/>
          <a:lstStyle/>
          <a:p>
            <a:pPr algn="ctr">
              <a:spcAft>
                <a:spcPts val="1000"/>
              </a:spcAft>
            </a:pPr>
            <a:r>
              <a:rPr lang="es-MX" sz="700" b="1" dirty="0" smtClean="0">
                <a:latin typeface="Arial" pitchFamily="34" charset="0"/>
                <a:cs typeface="Arial" pitchFamily="34" charset="0"/>
              </a:rPr>
              <a:t>Auxiliar Técnico</a:t>
            </a:r>
            <a:endParaRPr lang="es-MX" sz="700" dirty="0">
              <a:latin typeface="Arial" pitchFamily="34" charset="0"/>
              <a:cs typeface="Arial" pitchFamily="34" charset="0"/>
            </a:endParaRPr>
          </a:p>
        </p:txBody>
      </p:sp>
      <p:cxnSp>
        <p:nvCxnSpPr>
          <p:cNvPr id="39" name="AutoShape 14"/>
          <p:cNvCxnSpPr>
            <a:cxnSpLocks noChangeShapeType="1"/>
          </p:cNvCxnSpPr>
          <p:nvPr/>
        </p:nvCxnSpPr>
        <p:spPr bwMode="auto">
          <a:xfrm>
            <a:off x="945386" y="3826147"/>
            <a:ext cx="1476000" cy="0"/>
          </a:xfrm>
          <a:prstGeom prst="straightConnector1">
            <a:avLst/>
          </a:prstGeom>
          <a:noFill/>
          <a:ln w="6350">
            <a:solidFill>
              <a:srgbClr val="08762D"/>
            </a:solidFill>
            <a:prstDash val="dash"/>
            <a:round/>
            <a:headEnd/>
            <a:tailEnd/>
          </a:ln>
        </p:spPr>
      </p:cxnSp>
      <p:sp>
        <p:nvSpPr>
          <p:cNvPr id="40" name="Text Box 45"/>
          <p:cNvSpPr txBox="1">
            <a:spLocks noChangeArrowheads="1"/>
          </p:cNvSpPr>
          <p:nvPr/>
        </p:nvSpPr>
        <p:spPr bwMode="auto">
          <a:xfrm>
            <a:off x="940822" y="3838317"/>
            <a:ext cx="1452597" cy="419878"/>
          </a:xfrm>
          <a:prstGeom prst="rect">
            <a:avLst/>
          </a:prstGeom>
          <a:noFill/>
          <a:ln w="9525">
            <a:noFill/>
            <a:miter lim="800000"/>
            <a:headEnd/>
            <a:tailEnd/>
          </a:ln>
        </p:spPr>
        <p:txBody>
          <a:bodyPr/>
          <a:lstStyle/>
          <a:p>
            <a:pPr algn="ctr"/>
            <a:r>
              <a:rPr lang="es-MX" sz="700" dirty="0" smtClean="0">
                <a:latin typeface="Arial" pitchFamily="34" charset="0"/>
                <a:cs typeface="Arial" pitchFamily="34" charset="0"/>
              </a:rPr>
              <a:t>Xóchitl </a:t>
            </a:r>
            <a:r>
              <a:rPr lang="es-MX" sz="700" dirty="0" err="1" smtClean="0">
                <a:latin typeface="Arial" pitchFamily="34" charset="0"/>
                <a:cs typeface="Arial" pitchFamily="34" charset="0"/>
              </a:rPr>
              <a:t>Baldillo</a:t>
            </a:r>
            <a:r>
              <a:rPr lang="es-MX" sz="700" dirty="0" smtClean="0">
                <a:latin typeface="Arial" pitchFamily="34" charset="0"/>
                <a:cs typeface="Arial" pitchFamily="34" charset="0"/>
              </a:rPr>
              <a:t> Sánchez</a:t>
            </a:r>
            <a:endParaRPr lang="es-MX" sz="700" dirty="0">
              <a:latin typeface="Arial" pitchFamily="34" charset="0"/>
              <a:cs typeface="Arial" pitchFamily="34" charset="0"/>
            </a:endParaRPr>
          </a:p>
          <a:p>
            <a:pPr algn="ctr"/>
            <a:r>
              <a:rPr lang="es-MX" sz="700" dirty="0" smtClean="0">
                <a:latin typeface="Arial" pitchFamily="34" charset="0"/>
                <a:cs typeface="Arial" pitchFamily="34" charset="0"/>
              </a:rPr>
              <a:t>Jefe </a:t>
            </a:r>
            <a:r>
              <a:rPr lang="es-MX" sz="700" dirty="0">
                <a:latin typeface="Arial" pitchFamily="34" charset="0"/>
                <a:cs typeface="Arial" pitchFamily="34" charset="0"/>
              </a:rPr>
              <a:t>de Capacitación</a:t>
            </a:r>
          </a:p>
        </p:txBody>
      </p:sp>
      <p:cxnSp>
        <p:nvCxnSpPr>
          <p:cNvPr id="41" name="AutoShape 55"/>
          <p:cNvCxnSpPr>
            <a:cxnSpLocks noChangeShapeType="1"/>
          </p:cNvCxnSpPr>
          <p:nvPr/>
        </p:nvCxnSpPr>
        <p:spPr bwMode="auto">
          <a:xfrm>
            <a:off x="2145538" y="5298964"/>
            <a:ext cx="0" cy="324000"/>
          </a:xfrm>
          <a:prstGeom prst="straightConnector1">
            <a:avLst/>
          </a:prstGeom>
          <a:noFill/>
          <a:ln w="9525">
            <a:solidFill>
              <a:srgbClr val="000000"/>
            </a:solidFill>
            <a:round/>
            <a:headEnd/>
            <a:tailEnd/>
          </a:ln>
        </p:spPr>
      </p:cxnSp>
      <p:cxnSp>
        <p:nvCxnSpPr>
          <p:cNvPr id="42" name="AutoShape 55"/>
          <p:cNvCxnSpPr>
            <a:cxnSpLocks noChangeShapeType="1"/>
          </p:cNvCxnSpPr>
          <p:nvPr/>
        </p:nvCxnSpPr>
        <p:spPr bwMode="auto">
          <a:xfrm>
            <a:off x="4681313" y="4452645"/>
            <a:ext cx="0" cy="324000"/>
          </a:xfrm>
          <a:prstGeom prst="straightConnector1">
            <a:avLst/>
          </a:prstGeom>
          <a:noFill/>
          <a:ln w="9525">
            <a:solidFill>
              <a:srgbClr val="000000"/>
            </a:solidFill>
            <a:round/>
            <a:headEnd/>
            <a:tailEnd/>
          </a:ln>
        </p:spPr>
      </p:cxnSp>
      <p:cxnSp>
        <p:nvCxnSpPr>
          <p:cNvPr id="43" name="AutoShape 55"/>
          <p:cNvCxnSpPr>
            <a:cxnSpLocks noChangeShapeType="1"/>
          </p:cNvCxnSpPr>
          <p:nvPr/>
        </p:nvCxnSpPr>
        <p:spPr bwMode="auto">
          <a:xfrm>
            <a:off x="2146334" y="4455488"/>
            <a:ext cx="0" cy="324000"/>
          </a:xfrm>
          <a:prstGeom prst="straightConnector1">
            <a:avLst/>
          </a:prstGeom>
          <a:noFill/>
          <a:ln w="9525">
            <a:solidFill>
              <a:srgbClr val="000000"/>
            </a:solidFill>
            <a:round/>
            <a:headEnd/>
            <a:tailEnd/>
          </a:ln>
        </p:spPr>
      </p:cxnSp>
      <p:cxnSp>
        <p:nvCxnSpPr>
          <p:cNvPr id="44" name="AutoShape 117"/>
          <p:cNvCxnSpPr>
            <a:cxnSpLocks noChangeShapeType="1"/>
          </p:cNvCxnSpPr>
          <p:nvPr/>
        </p:nvCxnSpPr>
        <p:spPr bwMode="auto">
          <a:xfrm>
            <a:off x="4496504" y="3152228"/>
            <a:ext cx="1440000" cy="0"/>
          </a:xfrm>
          <a:prstGeom prst="straightConnector1">
            <a:avLst/>
          </a:prstGeom>
          <a:noFill/>
          <a:ln w="9525">
            <a:solidFill>
              <a:srgbClr val="000000"/>
            </a:solidFill>
            <a:round/>
            <a:headEnd/>
            <a:tailEnd/>
          </a:ln>
        </p:spPr>
      </p:cxn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0" y="1588"/>
            <a:ext cx="1196975" cy="9142412"/>
          </a:xfrm>
          <a:prstGeom prst="rect">
            <a:avLst/>
          </a:prstGeom>
          <a:gradFill rotWithShape="0">
            <a:gsLst>
              <a:gs pos="0">
                <a:srgbClr val="737373"/>
              </a:gs>
              <a:gs pos="100000">
                <a:srgbClr val="BFBFBF"/>
              </a:gs>
            </a:gsLst>
            <a:lin ang="2700000" scaled="1"/>
          </a:gradFill>
          <a:ln w="9525">
            <a:noFill/>
            <a:miter lim="800000"/>
            <a:headEnd/>
            <a:tailEnd/>
          </a:ln>
        </p:spPr>
        <p:txBody>
          <a:bodyPr lIns="91427" tIns="45714" rIns="91427" bIns="45714"/>
          <a:lstStyle/>
          <a:p>
            <a:endParaRPr lang="es-ES_tradnl">
              <a:latin typeface="Calibri" pitchFamily="34" charset="0"/>
            </a:endParaRPr>
          </a:p>
        </p:txBody>
      </p:sp>
      <p:cxnSp>
        <p:nvCxnSpPr>
          <p:cNvPr id="3" name="AutoShape 3"/>
          <p:cNvCxnSpPr>
            <a:cxnSpLocks noChangeShapeType="1"/>
          </p:cNvCxnSpPr>
          <p:nvPr/>
        </p:nvCxnSpPr>
        <p:spPr bwMode="auto">
          <a:xfrm flipV="1">
            <a:off x="0" y="755650"/>
            <a:ext cx="6858000" cy="7938"/>
          </a:xfrm>
          <a:prstGeom prst="straightConnector1">
            <a:avLst/>
          </a:prstGeom>
          <a:noFill/>
          <a:ln w="38100">
            <a:solidFill>
              <a:srgbClr val="000000"/>
            </a:solidFill>
            <a:round/>
            <a:headEnd/>
            <a:tailEnd/>
          </a:ln>
        </p:spPr>
      </p:cxnSp>
      <p:sp>
        <p:nvSpPr>
          <p:cNvPr id="4" name="Text Box 2"/>
          <p:cNvSpPr txBox="1">
            <a:spLocks noChangeArrowheads="1"/>
          </p:cNvSpPr>
          <p:nvPr/>
        </p:nvSpPr>
        <p:spPr bwMode="auto">
          <a:xfrm>
            <a:off x="404813" y="419100"/>
            <a:ext cx="4011612" cy="360363"/>
          </a:xfrm>
          <a:prstGeom prst="rect">
            <a:avLst/>
          </a:prstGeom>
          <a:noFill/>
          <a:ln w="9525">
            <a:noFill/>
            <a:miter lim="800000"/>
            <a:headEnd/>
            <a:tailEnd/>
          </a:ln>
        </p:spPr>
        <p:txBody>
          <a:bodyPr/>
          <a:lstStyle/>
          <a:p>
            <a:pPr>
              <a:spcAft>
                <a:spcPts val="1000"/>
              </a:spcAft>
            </a:pPr>
            <a:r>
              <a:rPr lang="es-ES" sz="2000" b="1" i="1" dirty="0">
                <a:latin typeface="Arial" pitchFamily="34" charset="0"/>
                <a:cs typeface="Arial" pitchFamily="34" charset="0"/>
              </a:rPr>
              <a:t>DESCRIPCION DE FUNCIONES</a:t>
            </a:r>
            <a:endParaRPr lang="es-MX" dirty="0">
              <a:latin typeface="Arial" pitchFamily="34" charset="0"/>
              <a:cs typeface="Arial" pitchFamily="34" charset="0"/>
            </a:endParaRPr>
          </a:p>
        </p:txBody>
      </p:sp>
      <p:sp>
        <p:nvSpPr>
          <p:cNvPr id="5" name="11 CuadroTexto"/>
          <p:cNvSpPr txBox="1">
            <a:spLocks noChangeArrowheads="1"/>
          </p:cNvSpPr>
          <p:nvPr/>
        </p:nvSpPr>
        <p:spPr bwMode="auto">
          <a:xfrm>
            <a:off x="1196975" y="1043608"/>
            <a:ext cx="5400675" cy="6949070"/>
          </a:xfrm>
          <a:prstGeom prst="rect">
            <a:avLst/>
          </a:prstGeom>
          <a:noFill/>
          <a:ln w="9525">
            <a:noFill/>
            <a:miter lim="800000"/>
            <a:headEnd/>
            <a:tailEnd/>
          </a:ln>
        </p:spPr>
        <p:txBody>
          <a:bodyPr lIns="91427" tIns="45714" rIns="91427" bIns="45714">
            <a:spAutoFit/>
          </a:bodyPr>
          <a:lstStyle/>
          <a:p>
            <a:pPr algn="ctr">
              <a:defRPr/>
            </a:pPr>
            <a:r>
              <a:rPr lang="es-ES" sz="1200" b="1" i="1" dirty="0" smtClean="0">
                <a:latin typeface="Arial" pitchFamily="34" charset="0"/>
                <a:cs typeface="Arial" pitchFamily="34" charset="0"/>
              </a:rPr>
              <a:t>DIRECCIÓN </a:t>
            </a:r>
            <a:r>
              <a:rPr lang="es-ES" sz="1200" b="1" i="1" dirty="0">
                <a:latin typeface="Arial" pitchFamily="34" charset="0"/>
                <a:cs typeface="Arial" pitchFamily="34" charset="0"/>
              </a:rPr>
              <a:t>GENERAL</a:t>
            </a:r>
            <a:endParaRPr lang="es-MX" sz="1200" dirty="0">
              <a:latin typeface="Arial" pitchFamily="34" charset="0"/>
              <a:cs typeface="Arial" pitchFamily="34" charset="0"/>
            </a:endParaRPr>
          </a:p>
          <a:p>
            <a:pPr algn="just">
              <a:defRPr/>
            </a:pPr>
            <a:endParaRPr lang="es-ES_tradnl" sz="1200" b="1" i="1" dirty="0">
              <a:latin typeface="Arial" pitchFamily="34" charset="0"/>
              <a:cs typeface="Arial" pitchFamily="34" charset="0"/>
            </a:endParaRPr>
          </a:p>
          <a:p>
            <a:pPr algn="just">
              <a:defRPr/>
            </a:pPr>
            <a:endParaRPr lang="es-ES_tradnl" sz="1200" b="1" i="1" dirty="0">
              <a:latin typeface="Arial" pitchFamily="34" charset="0"/>
              <a:cs typeface="Arial" pitchFamily="34" charset="0"/>
            </a:endParaRPr>
          </a:p>
          <a:p>
            <a:pPr algn="just">
              <a:defRPr/>
            </a:pPr>
            <a:r>
              <a:rPr lang="es-ES_tradnl" sz="1200" b="1" i="1" dirty="0">
                <a:latin typeface="Arial" pitchFamily="34" charset="0"/>
                <a:cs typeface="Arial" pitchFamily="34" charset="0"/>
              </a:rPr>
              <a:t>OBJETIVO.</a:t>
            </a:r>
          </a:p>
          <a:p>
            <a:pPr algn="just">
              <a:defRPr/>
            </a:pPr>
            <a:endParaRPr lang="es-MX" sz="1200" dirty="0">
              <a:latin typeface="Arial" pitchFamily="34" charset="0"/>
              <a:cs typeface="Arial" pitchFamily="34" charset="0"/>
            </a:endParaRPr>
          </a:p>
          <a:p>
            <a:pPr marL="361950" algn="just">
              <a:lnSpc>
                <a:spcPct val="130000"/>
              </a:lnSpc>
              <a:defRPr/>
            </a:pPr>
            <a:r>
              <a:rPr lang="es-ES_tradnl" sz="1200" dirty="0" smtClean="0">
                <a:latin typeface="Arial" pitchFamily="34" charset="0"/>
                <a:cs typeface="Arial" pitchFamily="34" charset="0"/>
              </a:rPr>
              <a:t>Proponer</a:t>
            </a:r>
            <a:r>
              <a:rPr lang="es-ES_tradnl" sz="1200" dirty="0">
                <a:latin typeface="Arial" pitchFamily="34" charset="0"/>
                <a:cs typeface="Arial" pitchFamily="34" charset="0"/>
              </a:rPr>
              <a:t>, administrar y ejecutar la política de capacitación a través de </a:t>
            </a:r>
            <a:r>
              <a:rPr lang="es-ES_tradnl" sz="1200" dirty="0" smtClean="0">
                <a:latin typeface="Arial" pitchFamily="34" charset="0"/>
                <a:cs typeface="Arial" pitchFamily="34" charset="0"/>
              </a:rPr>
              <a:t>los diversos </a:t>
            </a:r>
            <a:r>
              <a:rPr lang="es-ES_tradnl" sz="1200" dirty="0">
                <a:latin typeface="Arial" pitchFamily="34" charset="0"/>
                <a:cs typeface="Arial" pitchFamily="34" charset="0"/>
              </a:rPr>
              <a:t>servicios que oferta el Instituto a la población objetivo potosina</a:t>
            </a:r>
            <a:r>
              <a:rPr lang="es-ES_tradnl" sz="1200" i="1" dirty="0">
                <a:latin typeface="Arial" pitchFamily="34" charset="0"/>
                <a:cs typeface="Arial" pitchFamily="34" charset="0"/>
              </a:rPr>
              <a:t>.</a:t>
            </a:r>
            <a:r>
              <a:rPr lang="es-ES_tradnl" sz="1200" b="1" i="1" dirty="0">
                <a:latin typeface="Arial" pitchFamily="34" charset="0"/>
                <a:cs typeface="Arial" pitchFamily="34" charset="0"/>
              </a:rPr>
              <a:t> </a:t>
            </a:r>
            <a:endParaRPr lang="es-MX" sz="1200" dirty="0">
              <a:latin typeface="Arial" pitchFamily="34" charset="0"/>
              <a:cs typeface="Arial" pitchFamily="34" charset="0"/>
            </a:endParaRPr>
          </a:p>
          <a:p>
            <a:pPr marL="180975" indent="-180975" algn="just">
              <a:defRPr/>
            </a:pPr>
            <a:endParaRPr lang="es-ES_tradnl" sz="1200" b="1" i="1" dirty="0">
              <a:latin typeface="Arial" pitchFamily="34" charset="0"/>
              <a:cs typeface="Arial" pitchFamily="34" charset="0"/>
            </a:endParaRPr>
          </a:p>
          <a:p>
            <a:pPr marL="180975" indent="-180975" algn="just">
              <a:defRPr/>
            </a:pPr>
            <a:r>
              <a:rPr lang="es-ES_tradnl" sz="1200" b="1" i="1" dirty="0">
                <a:latin typeface="Arial" pitchFamily="34" charset="0"/>
                <a:cs typeface="Arial" pitchFamily="34" charset="0"/>
              </a:rPr>
              <a:t>FUNCIONES.</a:t>
            </a:r>
          </a:p>
          <a:p>
            <a:pPr algn="just">
              <a:defRPr/>
            </a:pPr>
            <a:endParaRPr lang="es-MX" sz="1200" dirty="0">
              <a:latin typeface="Arial" pitchFamily="34" charset="0"/>
              <a:cs typeface="Arial" pitchFamily="34" charset="0"/>
            </a:endParaRPr>
          </a:p>
          <a:p>
            <a:pPr marL="182563" indent="182563" algn="just">
              <a:lnSpc>
                <a:spcPct val="120000"/>
              </a:lnSpc>
              <a:spcAft>
                <a:spcPts val="700"/>
              </a:spcAft>
              <a:buFont typeface="Wingdings" pitchFamily="2" charset="2"/>
              <a:buChar char="§"/>
              <a:tabLst>
                <a:tab pos="365125" algn="l"/>
              </a:tabLst>
              <a:defRPr/>
            </a:pPr>
            <a:r>
              <a:rPr lang="es-ES_tradnl" sz="1200" dirty="0">
                <a:latin typeface="Arial" pitchFamily="34" charset="0"/>
                <a:cs typeface="Arial" pitchFamily="34" charset="0"/>
              </a:rPr>
              <a:t>Establecer los mecanismos y políticas que procuren la coordinación y 	funcionamiento de las diversas áreas que integran el Instituto, de 	conformidad con las directrices que para tal efecto señale el Titular del 	Ejecutivo Estatal, la Dirección General de Centros de Formación para el 	Trabajo, así como lo que establece el Decreto de Creación y su 	Reglamento Interior.</a:t>
            </a:r>
            <a:endParaRPr lang="es-MX" sz="1200" dirty="0">
              <a:latin typeface="Arial" pitchFamily="34" charset="0"/>
              <a:cs typeface="Arial" pitchFamily="34" charset="0"/>
            </a:endParaRPr>
          </a:p>
          <a:p>
            <a:pPr marL="182563" indent="182563" algn="just">
              <a:lnSpc>
                <a:spcPct val="120000"/>
              </a:lnSpc>
              <a:spcAft>
                <a:spcPts val="700"/>
              </a:spcAft>
              <a:buFont typeface="Wingdings" pitchFamily="2" charset="2"/>
              <a:buChar char="§"/>
              <a:tabLst>
                <a:tab pos="365125" algn="l"/>
              </a:tabLst>
              <a:defRPr/>
            </a:pPr>
            <a:r>
              <a:rPr lang="es-ES_tradnl" sz="1200" dirty="0">
                <a:latin typeface="Arial" pitchFamily="34" charset="0"/>
                <a:cs typeface="Arial" pitchFamily="34" charset="0"/>
              </a:rPr>
              <a:t>Vigilar y administrar la correcta aplicación de los recursos humanos, 	financieros y materiales para el cumplimiento de los objetivos 	institucionales.</a:t>
            </a:r>
            <a:endParaRPr lang="es-MX" sz="1200" dirty="0">
              <a:latin typeface="Arial" pitchFamily="34" charset="0"/>
              <a:cs typeface="Arial" pitchFamily="34" charset="0"/>
            </a:endParaRPr>
          </a:p>
          <a:p>
            <a:pPr marL="182563" indent="182563" algn="just">
              <a:lnSpc>
                <a:spcPct val="120000"/>
              </a:lnSpc>
              <a:spcAft>
                <a:spcPts val="700"/>
              </a:spcAft>
              <a:buFont typeface="Wingdings" pitchFamily="2" charset="2"/>
              <a:buChar char="§"/>
              <a:tabLst>
                <a:tab pos="365125" algn="l"/>
              </a:tabLst>
              <a:defRPr/>
            </a:pPr>
            <a:r>
              <a:rPr lang="es-ES_tradnl" sz="1200" dirty="0">
                <a:latin typeface="Arial" pitchFamily="34" charset="0"/>
                <a:cs typeface="Arial" pitchFamily="34" charset="0"/>
              </a:rPr>
              <a:t>Vincular los objetivos del Instituto con el Sector Productivo de bienes y 	servicios, de acuerdo a las políticas de desarrollo económico de la 	entidad.</a:t>
            </a:r>
            <a:endParaRPr lang="es-MX" sz="1200" dirty="0">
              <a:latin typeface="Arial" pitchFamily="34" charset="0"/>
              <a:cs typeface="Arial" pitchFamily="34" charset="0"/>
            </a:endParaRPr>
          </a:p>
          <a:p>
            <a:pPr marL="182563" indent="182563" algn="just">
              <a:lnSpc>
                <a:spcPct val="120000"/>
              </a:lnSpc>
              <a:spcAft>
                <a:spcPts val="700"/>
              </a:spcAft>
              <a:buFont typeface="Wingdings" pitchFamily="2" charset="2"/>
              <a:buChar char="§"/>
              <a:tabLst>
                <a:tab pos="365125" algn="l"/>
              </a:tabLst>
              <a:defRPr/>
            </a:pPr>
            <a:r>
              <a:rPr lang="es-ES_tradnl" sz="1200" dirty="0">
                <a:latin typeface="Arial" pitchFamily="34" charset="0"/>
                <a:cs typeface="Arial" pitchFamily="34" charset="0"/>
              </a:rPr>
              <a:t>Brindar a la población potosina, independientemente de su condición 	social, la capacitación y asesoría que requiera su entorno, fomentando 	el autoempleo así como la creación de microempresas.</a:t>
            </a:r>
            <a:endParaRPr lang="es-MX" sz="1200" dirty="0">
              <a:latin typeface="Arial" pitchFamily="34" charset="0"/>
              <a:cs typeface="Arial" pitchFamily="34" charset="0"/>
            </a:endParaRPr>
          </a:p>
          <a:p>
            <a:pPr marL="182563" indent="182563" algn="just">
              <a:lnSpc>
                <a:spcPct val="120000"/>
              </a:lnSpc>
              <a:spcAft>
                <a:spcPts val="700"/>
              </a:spcAft>
              <a:buFont typeface="Wingdings" pitchFamily="2" charset="2"/>
              <a:buChar char="§"/>
              <a:tabLst>
                <a:tab pos="365125" algn="l"/>
              </a:tabLst>
              <a:defRPr/>
            </a:pPr>
            <a:r>
              <a:rPr lang="es-ES_tradnl" sz="1200" dirty="0">
                <a:latin typeface="Arial" pitchFamily="34" charset="0"/>
                <a:cs typeface="Arial" pitchFamily="34" charset="0"/>
              </a:rPr>
              <a:t>Establecer mecanismos de cooperación interinstitucional para el 	cumplimiento de metas Estatales, en materia de capacitación.</a:t>
            </a:r>
            <a:endParaRPr lang="es-MX" sz="1200" dirty="0">
              <a:latin typeface="Arial" pitchFamily="34" charset="0"/>
              <a:cs typeface="Arial" pitchFamily="34" charset="0"/>
            </a:endParaRPr>
          </a:p>
          <a:p>
            <a:pPr marL="182563" indent="182563" algn="just">
              <a:lnSpc>
                <a:spcPct val="120000"/>
              </a:lnSpc>
              <a:spcAft>
                <a:spcPts val="700"/>
              </a:spcAft>
              <a:buFont typeface="Wingdings" pitchFamily="2" charset="2"/>
              <a:buChar char="§"/>
              <a:tabLst>
                <a:tab pos="365125" algn="l"/>
              </a:tabLst>
              <a:defRPr/>
            </a:pPr>
            <a:r>
              <a:rPr lang="es-ES_tradnl" sz="1200" dirty="0">
                <a:latin typeface="Arial" pitchFamily="34" charset="0"/>
                <a:cs typeface="Arial" pitchFamily="34" charset="0"/>
              </a:rPr>
              <a:t>Promover los servicios de capacitación, brindando las asesorías 	correspondientes.</a:t>
            </a:r>
            <a:endParaRPr lang="es-MX" sz="1200" dirty="0">
              <a:cs typeface="Arial" charset="0"/>
            </a:endParaRPr>
          </a:p>
        </p:txBody>
      </p:sp>
      <p:graphicFrame>
        <p:nvGraphicFramePr>
          <p:cNvPr id="6" name="5 Tabla"/>
          <p:cNvGraphicFramePr>
            <a:graphicFrameLocks noGrp="1"/>
          </p:cNvGraphicFramePr>
          <p:nvPr>
            <p:extLst>
              <p:ext uri="{D42A27DB-BD31-4B8C-83A1-F6EECF244321}">
                <p14:modId xmlns:p14="http://schemas.microsoft.com/office/powerpoint/2010/main" val="2257438449"/>
              </p:ext>
            </p:extLst>
          </p:nvPr>
        </p:nvGraphicFramePr>
        <p:xfrm>
          <a:off x="1268413" y="8173520"/>
          <a:ext cx="5328592" cy="751487"/>
        </p:xfrm>
        <a:graphic>
          <a:graphicData uri="http://schemas.openxmlformats.org/drawingml/2006/table">
            <a:tbl>
              <a:tblPr/>
              <a:tblGrid>
                <a:gridCol w="2642184"/>
                <a:gridCol w="2686408"/>
              </a:tblGrid>
              <a:tr h="401538">
                <a:tc>
                  <a:txBody>
                    <a:bodyPr/>
                    <a:lstStyle/>
                    <a:p>
                      <a:pPr algn="ctr">
                        <a:lnSpc>
                          <a:spcPct val="115000"/>
                        </a:lnSpc>
                        <a:spcAft>
                          <a:spcPts val="0"/>
                        </a:spcAft>
                      </a:pPr>
                      <a:r>
                        <a:rPr lang="es-ES" sz="1200" b="1" dirty="0">
                          <a:latin typeface="Arial"/>
                          <a:ea typeface="Calibri"/>
                          <a:cs typeface="Times New Roman"/>
                        </a:rPr>
                        <a:t>Responsable</a:t>
                      </a:r>
                      <a:endParaRPr lang="es-MX" sz="1100" dirty="0">
                        <a:latin typeface="Calibri"/>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200" b="1" dirty="0" smtClean="0">
                          <a:latin typeface="Arial"/>
                          <a:ea typeface="Calibri"/>
                          <a:cs typeface="Times New Roman"/>
                        </a:rPr>
                        <a:t>Presidente</a:t>
                      </a:r>
                      <a:r>
                        <a:rPr lang="es-ES" sz="1200" b="1" baseline="0" dirty="0" smtClean="0">
                          <a:latin typeface="Arial"/>
                          <a:ea typeface="Calibri"/>
                          <a:cs typeface="Times New Roman"/>
                        </a:rPr>
                        <a:t> de la H. Junta Directiva</a:t>
                      </a:r>
                    </a:p>
                    <a:p>
                      <a:pPr algn="ctr">
                        <a:lnSpc>
                          <a:spcPct val="115000"/>
                        </a:lnSpc>
                        <a:spcAft>
                          <a:spcPts val="0"/>
                        </a:spcAft>
                      </a:pPr>
                      <a:r>
                        <a:rPr lang="es-ES" sz="1200" b="1" baseline="0" dirty="0" smtClean="0">
                          <a:latin typeface="Arial"/>
                          <a:ea typeface="Calibri"/>
                          <a:cs typeface="Times New Roman"/>
                        </a:rPr>
                        <a:t>Secretario del Trabajo</a:t>
                      </a:r>
                      <a:endParaRPr lang="es-MX" sz="1100" dirty="0">
                        <a:latin typeface="Calibri"/>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30863">
                <a:tc>
                  <a:txBody>
                    <a:bodyPr/>
                    <a:lstStyle/>
                    <a:p>
                      <a:pPr algn="ctr">
                        <a:lnSpc>
                          <a:spcPct val="115000"/>
                        </a:lnSpc>
                        <a:spcAft>
                          <a:spcPts val="0"/>
                        </a:spcAft>
                      </a:pPr>
                      <a:r>
                        <a:rPr lang="es-ES" sz="1200" dirty="0" smtClean="0">
                          <a:latin typeface="Arial"/>
                          <a:ea typeface="Calibri"/>
                          <a:cs typeface="Times New Roman"/>
                        </a:rPr>
                        <a:t>Raúl Olivares Morales</a:t>
                      </a:r>
                      <a:endParaRPr lang="es-MX" sz="1200" dirty="0">
                        <a:latin typeface="Calibri"/>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200" dirty="0" smtClean="0">
                          <a:latin typeface="Arial"/>
                          <a:ea typeface="Calibri"/>
                          <a:cs typeface="Times New Roman"/>
                        </a:rPr>
                        <a:t>Manuel</a:t>
                      </a:r>
                      <a:r>
                        <a:rPr lang="es-ES" sz="1200" baseline="0" dirty="0" smtClean="0">
                          <a:latin typeface="Arial"/>
                          <a:ea typeface="Calibri"/>
                          <a:cs typeface="Times New Roman"/>
                        </a:rPr>
                        <a:t> Lozano Nieto</a:t>
                      </a:r>
                      <a:endParaRPr lang="es-MX" sz="1200" dirty="0">
                        <a:latin typeface="Calibri"/>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42170300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0" y="1588"/>
            <a:ext cx="1196975" cy="9142412"/>
          </a:xfrm>
          <a:prstGeom prst="rect">
            <a:avLst/>
          </a:prstGeom>
          <a:gradFill rotWithShape="0">
            <a:gsLst>
              <a:gs pos="0">
                <a:srgbClr val="737373"/>
              </a:gs>
              <a:gs pos="100000">
                <a:srgbClr val="BFBFBF"/>
              </a:gs>
            </a:gsLst>
            <a:lin ang="2700000" scaled="1"/>
          </a:gradFill>
          <a:ln w="9525">
            <a:noFill/>
            <a:miter lim="800000"/>
            <a:headEnd/>
            <a:tailEnd/>
          </a:ln>
        </p:spPr>
        <p:txBody>
          <a:bodyPr lIns="91427" tIns="45714" rIns="91427" bIns="45714"/>
          <a:lstStyle/>
          <a:p>
            <a:endParaRPr lang="es-ES_tradnl">
              <a:latin typeface="Calibri" pitchFamily="34" charset="0"/>
            </a:endParaRPr>
          </a:p>
        </p:txBody>
      </p:sp>
      <p:cxnSp>
        <p:nvCxnSpPr>
          <p:cNvPr id="3" name="AutoShape 3"/>
          <p:cNvCxnSpPr>
            <a:cxnSpLocks noChangeShapeType="1"/>
          </p:cNvCxnSpPr>
          <p:nvPr/>
        </p:nvCxnSpPr>
        <p:spPr bwMode="auto">
          <a:xfrm flipV="1">
            <a:off x="0" y="755650"/>
            <a:ext cx="6858000" cy="7938"/>
          </a:xfrm>
          <a:prstGeom prst="straightConnector1">
            <a:avLst/>
          </a:prstGeom>
          <a:noFill/>
          <a:ln w="38100">
            <a:solidFill>
              <a:srgbClr val="000000"/>
            </a:solidFill>
            <a:round/>
            <a:headEnd/>
            <a:tailEnd/>
          </a:ln>
        </p:spPr>
      </p:cxnSp>
      <p:sp>
        <p:nvSpPr>
          <p:cNvPr id="4" name="Text Box 2"/>
          <p:cNvSpPr txBox="1">
            <a:spLocks noChangeArrowheads="1"/>
          </p:cNvSpPr>
          <p:nvPr/>
        </p:nvSpPr>
        <p:spPr bwMode="auto">
          <a:xfrm>
            <a:off x="404813" y="419100"/>
            <a:ext cx="4011612" cy="360363"/>
          </a:xfrm>
          <a:prstGeom prst="rect">
            <a:avLst/>
          </a:prstGeom>
          <a:noFill/>
          <a:ln w="9525">
            <a:noFill/>
            <a:miter lim="800000"/>
            <a:headEnd/>
            <a:tailEnd/>
          </a:ln>
        </p:spPr>
        <p:txBody>
          <a:bodyPr/>
          <a:lstStyle/>
          <a:p>
            <a:pPr>
              <a:spcAft>
                <a:spcPts val="1000"/>
              </a:spcAft>
            </a:pPr>
            <a:r>
              <a:rPr lang="es-ES" sz="2000" b="1" i="1" dirty="0">
                <a:latin typeface="Arial" pitchFamily="34" charset="0"/>
                <a:cs typeface="Arial" pitchFamily="34" charset="0"/>
              </a:rPr>
              <a:t>DESCRIPCION DE FUNCIONES</a:t>
            </a:r>
            <a:endParaRPr lang="es-MX" dirty="0">
              <a:latin typeface="Arial" pitchFamily="34" charset="0"/>
              <a:cs typeface="Arial" pitchFamily="34" charset="0"/>
            </a:endParaRPr>
          </a:p>
        </p:txBody>
      </p:sp>
      <p:sp>
        <p:nvSpPr>
          <p:cNvPr id="5" name="11 CuadroTexto"/>
          <p:cNvSpPr txBox="1">
            <a:spLocks noChangeArrowheads="1"/>
          </p:cNvSpPr>
          <p:nvPr/>
        </p:nvSpPr>
        <p:spPr bwMode="auto">
          <a:xfrm>
            <a:off x="1196975" y="1115616"/>
            <a:ext cx="5400675" cy="6556142"/>
          </a:xfrm>
          <a:prstGeom prst="rect">
            <a:avLst/>
          </a:prstGeom>
          <a:noFill/>
          <a:ln w="9525">
            <a:noFill/>
            <a:miter lim="800000"/>
            <a:headEnd/>
            <a:tailEnd/>
          </a:ln>
        </p:spPr>
        <p:txBody>
          <a:bodyPr lIns="91427" tIns="45714" rIns="91427" bIns="45714">
            <a:spAutoFit/>
          </a:bodyPr>
          <a:lstStyle/>
          <a:p>
            <a:pPr algn="ctr">
              <a:defRPr/>
            </a:pPr>
            <a:r>
              <a:rPr lang="es-ES" sz="1200" b="1" i="1" dirty="0" smtClean="0">
                <a:latin typeface="Arial" pitchFamily="34" charset="0"/>
                <a:cs typeface="Arial" pitchFamily="34" charset="0"/>
              </a:rPr>
              <a:t>DIRECCIÓN GENERAL</a:t>
            </a:r>
            <a:endParaRPr lang="es-MX" sz="1200" dirty="0" smtClean="0">
              <a:latin typeface="Arial" pitchFamily="34" charset="0"/>
              <a:cs typeface="Arial" pitchFamily="34" charset="0"/>
            </a:endParaRPr>
          </a:p>
          <a:p>
            <a:pPr algn="ctr">
              <a:defRPr/>
            </a:pPr>
            <a:r>
              <a:rPr lang="es-ES_tradnl" sz="1200" b="1" i="1" dirty="0" smtClean="0">
                <a:latin typeface="Arial" pitchFamily="34" charset="0"/>
                <a:cs typeface="Arial" pitchFamily="34" charset="0"/>
              </a:rPr>
              <a:t>(Continúa)</a:t>
            </a:r>
            <a:endParaRPr lang="es-ES_tradnl" sz="1200" b="1" i="1" dirty="0">
              <a:latin typeface="Arial" pitchFamily="34" charset="0"/>
              <a:cs typeface="Arial" pitchFamily="34" charset="0"/>
            </a:endParaRPr>
          </a:p>
          <a:p>
            <a:pPr algn="ctr">
              <a:defRPr/>
            </a:pPr>
            <a:endParaRPr lang="es-MX" sz="1200" dirty="0">
              <a:latin typeface="Arial" pitchFamily="34" charset="0"/>
              <a:cs typeface="Arial" pitchFamily="34" charset="0"/>
            </a:endParaRPr>
          </a:p>
          <a:p>
            <a:pPr algn="just">
              <a:defRPr/>
            </a:pPr>
            <a:r>
              <a:rPr lang="es-ES" sz="1200" dirty="0">
                <a:latin typeface="Arial" pitchFamily="34" charset="0"/>
                <a:cs typeface="Arial" pitchFamily="34" charset="0"/>
              </a:rPr>
              <a:t> </a:t>
            </a:r>
            <a:endParaRPr lang="es-MX" sz="1200" dirty="0">
              <a:latin typeface="Arial" pitchFamily="34" charset="0"/>
              <a:cs typeface="Arial" pitchFamily="34" charset="0"/>
            </a:endParaRPr>
          </a:p>
          <a:p>
            <a:pPr marL="176213" indent="187325" algn="just">
              <a:lnSpc>
                <a:spcPct val="120000"/>
              </a:lnSpc>
              <a:spcAft>
                <a:spcPts val="700"/>
              </a:spcAft>
              <a:buFont typeface="Wingdings" pitchFamily="2" charset="2"/>
              <a:buChar char="§"/>
              <a:tabLst>
                <a:tab pos="363538" algn="l"/>
              </a:tabLst>
              <a:defRPr/>
            </a:pPr>
            <a:r>
              <a:rPr lang="es-ES_tradnl" sz="1200" dirty="0">
                <a:latin typeface="Arial" pitchFamily="34" charset="0"/>
                <a:cs typeface="Arial" pitchFamily="34" charset="0"/>
              </a:rPr>
              <a:t>Determinar las políticas y mecanismos para el establecimiento de 	acciones </a:t>
            </a:r>
            <a:r>
              <a:rPr lang="es-ES_tradnl" sz="1200" dirty="0" smtClean="0">
                <a:latin typeface="Arial" pitchFamily="34" charset="0"/>
                <a:cs typeface="Arial" pitchFamily="34" charset="0"/>
              </a:rPr>
              <a:t>extramuros </a:t>
            </a:r>
            <a:r>
              <a:rPr lang="es-ES_tradnl" sz="1200" dirty="0">
                <a:latin typeface="Arial" pitchFamily="34" charset="0"/>
                <a:cs typeface="Arial" pitchFamily="34" charset="0"/>
              </a:rPr>
              <a:t>en aquellas comunidades con carencia de </a:t>
            </a:r>
            <a:r>
              <a:rPr lang="es-ES_tradnl" sz="1200" dirty="0" smtClean="0">
                <a:latin typeface="Arial" pitchFamily="34" charset="0"/>
                <a:cs typeface="Arial" pitchFamily="34" charset="0"/>
              </a:rPr>
              <a:t>	servicios</a:t>
            </a:r>
            <a:r>
              <a:rPr lang="es-ES_tradnl" sz="1200" dirty="0">
                <a:latin typeface="Arial" pitchFamily="34" charset="0"/>
                <a:cs typeface="Arial" pitchFamily="34" charset="0"/>
              </a:rPr>
              <a:t>.</a:t>
            </a:r>
            <a:r>
              <a:rPr lang="es-ES_tradnl" sz="1200" b="1" i="1" dirty="0">
                <a:latin typeface="Arial" pitchFamily="34" charset="0"/>
                <a:cs typeface="Arial" pitchFamily="34" charset="0"/>
              </a:rPr>
              <a:t> </a:t>
            </a:r>
            <a:endParaRPr lang="es-MX" sz="1200" dirty="0">
              <a:latin typeface="Arial" pitchFamily="34" charset="0"/>
              <a:cs typeface="Arial" pitchFamily="34" charset="0"/>
            </a:endParaRPr>
          </a:p>
          <a:p>
            <a:pPr marL="176213" indent="187325" algn="just">
              <a:lnSpc>
                <a:spcPct val="120000"/>
              </a:lnSpc>
              <a:spcAft>
                <a:spcPts val="700"/>
              </a:spcAft>
              <a:buFont typeface="Wingdings" pitchFamily="2" charset="2"/>
              <a:buChar char="§"/>
              <a:tabLst>
                <a:tab pos="363538" algn="l"/>
              </a:tabLst>
              <a:defRPr/>
            </a:pPr>
            <a:r>
              <a:rPr lang="es-ES_tradnl" sz="1200" dirty="0">
                <a:latin typeface="Arial" pitchFamily="34" charset="0"/>
                <a:cs typeface="Arial" pitchFamily="34" charset="0"/>
              </a:rPr>
              <a:t>Informar a la Junta Directiva, los avances y cumplimiento de metas 	institucionales, así como el de someter para su aprobación, las 	inversiones en materia de equipamiento. </a:t>
            </a:r>
            <a:endParaRPr lang="es-MX" sz="1200" dirty="0">
              <a:latin typeface="Arial" pitchFamily="34" charset="0"/>
              <a:cs typeface="Arial" pitchFamily="34" charset="0"/>
            </a:endParaRPr>
          </a:p>
          <a:p>
            <a:pPr marL="176213" indent="187325" algn="just">
              <a:lnSpc>
                <a:spcPct val="120000"/>
              </a:lnSpc>
              <a:spcAft>
                <a:spcPts val="700"/>
              </a:spcAft>
              <a:buFont typeface="Wingdings" pitchFamily="2" charset="2"/>
              <a:buChar char="§"/>
              <a:tabLst>
                <a:tab pos="363538" algn="l"/>
              </a:tabLst>
              <a:defRPr/>
            </a:pPr>
            <a:r>
              <a:rPr lang="es-ES_tradnl" sz="1200" dirty="0">
                <a:latin typeface="Arial" pitchFamily="34" charset="0"/>
                <a:cs typeface="Arial" pitchFamily="34" charset="0"/>
              </a:rPr>
              <a:t>Difundir y verificar que las normas técnico pedagógicas y técnico 	administrativas se cumplan y que la capacitación formal para y en el 	trabajo que se proporcionan, se impartan con estricto apego a los 	planes y programas de estudio autorizados por la Dirección General de 	Centros de Formación para el Trabajo.</a:t>
            </a:r>
            <a:endParaRPr lang="es-MX" sz="1200" dirty="0">
              <a:latin typeface="Arial" pitchFamily="34" charset="0"/>
              <a:cs typeface="Arial" pitchFamily="34" charset="0"/>
            </a:endParaRPr>
          </a:p>
          <a:p>
            <a:pPr marL="176213" indent="187325" algn="just">
              <a:lnSpc>
                <a:spcPct val="120000"/>
              </a:lnSpc>
              <a:spcAft>
                <a:spcPts val="700"/>
              </a:spcAft>
              <a:buFont typeface="Wingdings" pitchFamily="2" charset="2"/>
              <a:buChar char="§"/>
              <a:tabLst>
                <a:tab pos="363538" algn="l"/>
              </a:tabLst>
              <a:defRPr/>
            </a:pPr>
            <a:r>
              <a:rPr lang="es-ES_tradnl" sz="1200" dirty="0">
                <a:latin typeface="Arial" pitchFamily="34" charset="0"/>
                <a:cs typeface="Arial" pitchFamily="34" charset="0"/>
              </a:rPr>
              <a:t>Planear, organizar, dirigir, controlar y evaluar la revisión y actualización 	de los planes y programas de estudio, a fin de proponer las 	modificaciones que en su caso procedan a la Dirección General de 	Centros de Formación para el Trabajo.</a:t>
            </a:r>
            <a:endParaRPr lang="es-MX" sz="1200" dirty="0">
              <a:latin typeface="Arial" pitchFamily="34" charset="0"/>
              <a:cs typeface="Arial" pitchFamily="34" charset="0"/>
            </a:endParaRPr>
          </a:p>
          <a:p>
            <a:pPr marL="176213" indent="187325" algn="just">
              <a:lnSpc>
                <a:spcPct val="120000"/>
              </a:lnSpc>
              <a:spcAft>
                <a:spcPts val="700"/>
              </a:spcAft>
              <a:buFont typeface="Wingdings" pitchFamily="2" charset="2"/>
              <a:buChar char="§"/>
              <a:tabLst>
                <a:tab pos="363538" algn="l"/>
              </a:tabLst>
              <a:defRPr/>
            </a:pPr>
            <a:r>
              <a:rPr lang="es-ES_tradnl" sz="1200" dirty="0">
                <a:latin typeface="Arial" pitchFamily="34" charset="0"/>
                <a:cs typeface="Arial" pitchFamily="34" charset="0"/>
              </a:rPr>
              <a:t>Planear, organizar, dirigir, controlar y evaluar la capacitación y 	actualización del personal del Instituto.</a:t>
            </a:r>
            <a:endParaRPr lang="es-MX" sz="1200" dirty="0">
              <a:latin typeface="Arial" pitchFamily="34" charset="0"/>
              <a:cs typeface="Arial" pitchFamily="34" charset="0"/>
            </a:endParaRPr>
          </a:p>
          <a:p>
            <a:pPr marL="176213" indent="187325" algn="just">
              <a:lnSpc>
                <a:spcPct val="120000"/>
              </a:lnSpc>
              <a:spcAft>
                <a:spcPts val="700"/>
              </a:spcAft>
              <a:buFont typeface="Wingdings" pitchFamily="2" charset="2"/>
              <a:buChar char="§"/>
              <a:tabLst>
                <a:tab pos="363538" algn="l"/>
              </a:tabLst>
              <a:defRPr/>
            </a:pPr>
            <a:r>
              <a:rPr lang="es-ES_tradnl" sz="1200" dirty="0">
                <a:latin typeface="Arial" pitchFamily="34" charset="0"/>
                <a:cs typeface="Arial" pitchFamily="34" charset="0"/>
              </a:rPr>
              <a:t>Promover y fomentar el intercambio tecnológico y de capacitación con 	organismos nacionales e internacionales.</a:t>
            </a:r>
            <a:endParaRPr lang="es-MX" sz="1200" dirty="0">
              <a:latin typeface="Arial" pitchFamily="34" charset="0"/>
              <a:cs typeface="Arial" pitchFamily="34" charset="0"/>
            </a:endParaRPr>
          </a:p>
          <a:p>
            <a:pPr marL="176213" indent="187325" algn="just">
              <a:lnSpc>
                <a:spcPct val="120000"/>
              </a:lnSpc>
              <a:spcAft>
                <a:spcPts val="700"/>
              </a:spcAft>
              <a:buFont typeface="Wingdings" pitchFamily="2" charset="2"/>
              <a:buChar char="§"/>
              <a:tabLst>
                <a:tab pos="363538" algn="l"/>
              </a:tabLst>
              <a:defRPr/>
            </a:pPr>
            <a:r>
              <a:rPr lang="es-ES_tradnl" sz="1200" dirty="0">
                <a:latin typeface="Arial" pitchFamily="34" charset="0"/>
                <a:cs typeface="Arial" pitchFamily="34" charset="0"/>
              </a:rPr>
              <a:t>Realizar las demás funciones que las disposiciones legales y 	administrativas le confieren y las </a:t>
            </a:r>
            <a:r>
              <a:rPr lang="es-ES_tradnl" sz="1200" dirty="0" smtClean="0">
                <a:latin typeface="Arial" pitchFamily="34" charset="0"/>
                <a:cs typeface="Arial" pitchFamily="34" charset="0"/>
              </a:rPr>
              <a:t>que le </a:t>
            </a:r>
            <a:r>
              <a:rPr lang="es-ES_tradnl" sz="1200" dirty="0">
                <a:latin typeface="Arial" pitchFamily="34" charset="0"/>
                <a:cs typeface="Arial" pitchFamily="34" charset="0"/>
              </a:rPr>
              <a:t>encomienden las autoridades 	correspondientes.</a:t>
            </a:r>
            <a:endParaRPr lang="es-MX" sz="1200" dirty="0">
              <a:latin typeface="Arial" pitchFamily="34" charset="0"/>
              <a:cs typeface="Arial" pitchFamily="34" charset="0"/>
            </a:endParaRPr>
          </a:p>
          <a:p>
            <a:pPr marL="176213" indent="187325" algn="just">
              <a:lnSpc>
                <a:spcPct val="120000"/>
              </a:lnSpc>
              <a:spcAft>
                <a:spcPts val="700"/>
              </a:spcAft>
              <a:buFont typeface="Wingdings" pitchFamily="2" charset="2"/>
              <a:buChar char="§"/>
              <a:tabLst>
                <a:tab pos="363538" algn="l"/>
              </a:tabLst>
              <a:defRPr/>
            </a:pPr>
            <a:r>
              <a:rPr lang="es-ES_tradnl" sz="1200" dirty="0">
                <a:latin typeface="Arial" pitchFamily="34" charset="0"/>
                <a:cs typeface="Arial" pitchFamily="34" charset="0"/>
              </a:rPr>
              <a:t>Estas funciones son enunciativas y no </a:t>
            </a:r>
            <a:r>
              <a:rPr lang="es-ES_tradnl" sz="1200" dirty="0" smtClean="0">
                <a:latin typeface="Arial" pitchFamily="34" charset="0"/>
                <a:cs typeface="Arial" pitchFamily="34" charset="0"/>
              </a:rPr>
              <a:t>limitativas.</a:t>
            </a:r>
            <a:endParaRPr lang="es-MX" sz="1200" dirty="0">
              <a:latin typeface="Arial" pitchFamily="34" charset="0"/>
              <a:cs typeface="Arial" pitchFamily="34" charset="0"/>
            </a:endParaRPr>
          </a:p>
        </p:txBody>
      </p:sp>
      <p:graphicFrame>
        <p:nvGraphicFramePr>
          <p:cNvPr id="6" name="5 Tabla"/>
          <p:cNvGraphicFramePr>
            <a:graphicFrameLocks noGrp="1"/>
          </p:cNvGraphicFramePr>
          <p:nvPr>
            <p:extLst>
              <p:ext uri="{D42A27DB-BD31-4B8C-83A1-F6EECF244321}">
                <p14:modId xmlns:p14="http://schemas.microsoft.com/office/powerpoint/2010/main" val="3248931011"/>
              </p:ext>
            </p:extLst>
          </p:nvPr>
        </p:nvGraphicFramePr>
        <p:xfrm>
          <a:off x="1268413" y="8175682"/>
          <a:ext cx="5328592" cy="751487"/>
        </p:xfrm>
        <a:graphic>
          <a:graphicData uri="http://schemas.openxmlformats.org/drawingml/2006/table">
            <a:tbl>
              <a:tblPr/>
              <a:tblGrid>
                <a:gridCol w="2642184"/>
                <a:gridCol w="2686408"/>
              </a:tblGrid>
              <a:tr h="230112">
                <a:tc>
                  <a:txBody>
                    <a:bodyPr/>
                    <a:lstStyle/>
                    <a:p>
                      <a:pPr algn="ctr">
                        <a:lnSpc>
                          <a:spcPct val="115000"/>
                        </a:lnSpc>
                        <a:spcAft>
                          <a:spcPts val="0"/>
                        </a:spcAft>
                      </a:pPr>
                      <a:r>
                        <a:rPr lang="es-ES" sz="1200" b="1" dirty="0">
                          <a:latin typeface="Arial"/>
                          <a:ea typeface="Calibri"/>
                          <a:cs typeface="Times New Roman"/>
                        </a:rPr>
                        <a:t>Responsable</a:t>
                      </a:r>
                      <a:endParaRPr lang="es-MX" sz="1100" dirty="0">
                        <a:latin typeface="Calibri"/>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200" b="1" dirty="0" smtClean="0">
                          <a:latin typeface="Arial"/>
                          <a:ea typeface="Calibri"/>
                          <a:cs typeface="Times New Roman"/>
                        </a:rPr>
                        <a:t>Presidente</a:t>
                      </a:r>
                      <a:r>
                        <a:rPr lang="es-ES" sz="1200" b="1" baseline="0" dirty="0" smtClean="0">
                          <a:latin typeface="Arial"/>
                          <a:ea typeface="Calibri"/>
                          <a:cs typeface="Times New Roman"/>
                        </a:rPr>
                        <a:t> de la H. Junta Directiva</a:t>
                      </a:r>
                    </a:p>
                    <a:p>
                      <a:pPr algn="ctr">
                        <a:lnSpc>
                          <a:spcPct val="115000"/>
                        </a:lnSpc>
                        <a:spcAft>
                          <a:spcPts val="0"/>
                        </a:spcAft>
                      </a:pPr>
                      <a:r>
                        <a:rPr lang="es-ES" sz="1200" b="1" baseline="0" dirty="0" smtClean="0">
                          <a:latin typeface="Arial"/>
                          <a:ea typeface="Calibri"/>
                          <a:cs typeface="Times New Roman"/>
                        </a:rPr>
                        <a:t>Secretario del Trabajo</a:t>
                      </a:r>
                      <a:endParaRPr lang="es-MX" sz="1100" dirty="0" smtClean="0">
                        <a:latin typeface="+mn-lt"/>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30863">
                <a:tc>
                  <a:txBody>
                    <a:bodyPr/>
                    <a:lstStyle/>
                    <a:p>
                      <a:pPr algn="ctr">
                        <a:lnSpc>
                          <a:spcPct val="115000"/>
                        </a:lnSpc>
                        <a:spcAft>
                          <a:spcPts val="0"/>
                        </a:spcAft>
                      </a:pPr>
                      <a:r>
                        <a:rPr lang="es-ES" sz="1200" dirty="0" smtClean="0">
                          <a:latin typeface="Arial"/>
                          <a:ea typeface="Calibri"/>
                          <a:cs typeface="Times New Roman"/>
                        </a:rPr>
                        <a:t>Raúl Olivares</a:t>
                      </a:r>
                      <a:r>
                        <a:rPr lang="es-ES" sz="1200" baseline="0" dirty="0" smtClean="0">
                          <a:latin typeface="Arial"/>
                          <a:ea typeface="Calibri"/>
                          <a:cs typeface="Times New Roman"/>
                        </a:rPr>
                        <a:t> Morales</a:t>
                      </a:r>
                      <a:endParaRPr lang="es-MX" sz="1200" dirty="0">
                        <a:latin typeface="Calibri"/>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200" dirty="0" smtClean="0">
                          <a:latin typeface="Arial"/>
                          <a:ea typeface="Calibri"/>
                          <a:cs typeface="Times New Roman"/>
                        </a:rPr>
                        <a:t>Manuel</a:t>
                      </a:r>
                      <a:r>
                        <a:rPr lang="es-ES" sz="1200" baseline="0" dirty="0" smtClean="0">
                          <a:latin typeface="Arial"/>
                          <a:ea typeface="Calibri"/>
                          <a:cs typeface="Times New Roman"/>
                        </a:rPr>
                        <a:t> Lozano Nieto</a:t>
                      </a:r>
                      <a:endParaRPr lang="es-MX" sz="1200" dirty="0">
                        <a:latin typeface="+mn-lt"/>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789506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0" y="1588"/>
            <a:ext cx="1196975" cy="9142412"/>
          </a:xfrm>
          <a:prstGeom prst="rect">
            <a:avLst/>
          </a:prstGeom>
          <a:gradFill rotWithShape="0">
            <a:gsLst>
              <a:gs pos="0">
                <a:srgbClr val="737373"/>
              </a:gs>
              <a:gs pos="100000">
                <a:srgbClr val="BFBFBF"/>
              </a:gs>
            </a:gsLst>
            <a:lin ang="2700000" scaled="1"/>
          </a:gradFill>
          <a:ln w="9525">
            <a:noFill/>
            <a:miter lim="800000"/>
            <a:headEnd/>
            <a:tailEnd/>
          </a:ln>
        </p:spPr>
        <p:txBody>
          <a:bodyPr lIns="91427" tIns="45714" rIns="91427" bIns="45714"/>
          <a:lstStyle/>
          <a:p>
            <a:endParaRPr lang="es-ES_tradnl">
              <a:latin typeface="Calibri" pitchFamily="34" charset="0"/>
            </a:endParaRPr>
          </a:p>
        </p:txBody>
      </p:sp>
      <p:cxnSp>
        <p:nvCxnSpPr>
          <p:cNvPr id="3" name="AutoShape 3"/>
          <p:cNvCxnSpPr>
            <a:cxnSpLocks noChangeShapeType="1"/>
          </p:cNvCxnSpPr>
          <p:nvPr/>
        </p:nvCxnSpPr>
        <p:spPr bwMode="auto">
          <a:xfrm flipV="1">
            <a:off x="0" y="755650"/>
            <a:ext cx="6858000" cy="7938"/>
          </a:xfrm>
          <a:prstGeom prst="straightConnector1">
            <a:avLst/>
          </a:prstGeom>
          <a:noFill/>
          <a:ln w="38100">
            <a:solidFill>
              <a:srgbClr val="000000"/>
            </a:solidFill>
            <a:round/>
            <a:headEnd/>
            <a:tailEnd/>
          </a:ln>
        </p:spPr>
      </p:cxnSp>
      <p:sp>
        <p:nvSpPr>
          <p:cNvPr id="4" name="Text Box 2"/>
          <p:cNvSpPr txBox="1">
            <a:spLocks noChangeArrowheads="1"/>
          </p:cNvSpPr>
          <p:nvPr/>
        </p:nvSpPr>
        <p:spPr bwMode="auto">
          <a:xfrm>
            <a:off x="404813" y="419100"/>
            <a:ext cx="4011612" cy="360363"/>
          </a:xfrm>
          <a:prstGeom prst="rect">
            <a:avLst/>
          </a:prstGeom>
          <a:noFill/>
          <a:ln w="9525">
            <a:noFill/>
            <a:miter lim="800000"/>
            <a:headEnd/>
            <a:tailEnd/>
          </a:ln>
        </p:spPr>
        <p:txBody>
          <a:bodyPr/>
          <a:lstStyle/>
          <a:p>
            <a:pPr marL="0" marR="0" lvl="0" indent="0" defTabSz="914400" eaLnBrk="1" fontAlgn="auto" latinLnBrk="0" hangingPunct="1">
              <a:lnSpc>
                <a:spcPct val="100000"/>
              </a:lnSpc>
              <a:spcBef>
                <a:spcPts val="0"/>
              </a:spcBef>
              <a:spcAft>
                <a:spcPts val="1000"/>
              </a:spcAft>
              <a:buClrTx/>
              <a:buSzTx/>
              <a:buFontTx/>
              <a:buNone/>
              <a:tabLst/>
              <a:defRPr/>
            </a:pPr>
            <a:r>
              <a:rPr kumimoji="0" lang="es-ES" sz="2000" b="1" i="1" u="none" strike="noStrike" kern="0" cap="none" spc="0" normalizeH="0" baseline="0" noProof="0" dirty="0">
                <a:ln>
                  <a:noFill/>
                </a:ln>
                <a:solidFill>
                  <a:sysClr val="windowText" lastClr="000000"/>
                </a:solidFill>
                <a:effectLst/>
                <a:uLnTx/>
                <a:uFillTx/>
                <a:latin typeface="Arial" pitchFamily="34" charset="0"/>
                <a:cs typeface="Arial" pitchFamily="34" charset="0"/>
              </a:rPr>
              <a:t>DESCRIPCION DE FUNCIONES</a:t>
            </a:r>
            <a:endParaRPr kumimoji="0" lang="es-MX" sz="1800" b="0" i="0" u="none" strike="noStrike" kern="0" cap="none" spc="0" normalizeH="0" baseline="0" noProof="0" dirty="0">
              <a:ln>
                <a:noFill/>
              </a:ln>
              <a:solidFill>
                <a:sysClr val="windowText" lastClr="000000"/>
              </a:solidFill>
              <a:effectLst/>
              <a:uLnTx/>
              <a:uFillTx/>
              <a:latin typeface="Arial" pitchFamily="34" charset="0"/>
              <a:cs typeface="Arial" pitchFamily="34" charset="0"/>
            </a:endParaRPr>
          </a:p>
        </p:txBody>
      </p:sp>
      <p:sp>
        <p:nvSpPr>
          <p:cNvPr id="5" name="11 CuadroTexto"/>
          <p:cNvSpPr txBox="1">
            <a:spLocks noChangeArrowheads="1"/>
          </p:cNvSpPr>
          <p:nvPr/>
        </p:nvSpPr>
        <p:spPr bwMode="auto">
          <a:xfrm>
            <a:off x="1172669" y="1361114"/>
            <a:ext cx="5400675" cy="6163214"/>
          </a:xfrm>
          <a:prstGeom prst="rect">
            <a:avLst/>
          </a:prstGeom>
          <a:noFill/>
          <a:ln w="9525">
            <a:noFill/>
            <a:miter lim="800000"/>
            <a:headEnd/>
            <a:tailEnd/>
          </a:ln>
        </p:spPr>
        <p:txBody>
          <a:bodyPr lIns="91427" tIns="45714" rIns="91427" bIns="45714">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MX" sz="1200" b="1" i="1" u="none" strike="noStrike" kern="0" cap="none" spc="0" normalizeH="0" baseline="0" noProof="0" dirty="0" smtClean="0">
                <a:ln>
                  <a:noFill/>
                </a:ln>
                <a:solidFill>
                  <a:sysClr val="windowText" lastClr="000000"/>
                </a:solidFill>
                <a:effectLst/>
                <a:uLnTx/>
                <a:uFillTx/>
                <a:latin typeface="Arial" pitchFamily="34" charset="0"/>
                <a:cs typeface="Arial" pitchFamily="34" charset="0"/>
              </a:rPr>
              <a:t>SECRETARÍA TÉCNICA</a:t>
            </a:r>
            <a:endParaRPr kumimoji="0" lang="es-MX" sz="1200" b="0" i="0" u="none" strike="noStrike" kern="0" cap="none" spc="0" normalizeH="0" baseline="0" noProof="0" dirty="0" smtClean="0">
              <a:ln>
                <a:noFill/>
              </a:ln>
              <a:solidFill>
                <a:sysClr val="windowText" lastClr="000000"/>
              </a:solidFill>
              <a:effectLst/>
              <a:uLnTx/>
              <a:uFillTx/>
              <a:latin typeface="Arial" pitchFamily="34" charset="0"/>
              <a:cs typeface="Arial" pitchFamily="34" charset="0"/>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s-MX" sz="1200" b="0" i="0" u="none" strike="noStrike" kern="0" cap="none" spc="0" normalizeH="0" baseline="0" noProof="0" dirty="0">
              <a:ln>
                <a:noFill/>
              </a:ln>
              <a:solidFill>
                <a:sysClr val="windowText" lastClr="000000"/>
              </a:solidFill>
              <a:effectLst/>
              <a:uLnTx/>
              <a:uFillTx/>
              <a:latin typeface="Arial" pitchFamily="34" charset="0"/>
              <a:cs typeface="Arial" pitchFamily="34" charset="0"/>
            </a:endParaRPr>
          </a:p>
          <a:p>
            <a:pPr marL="0" marR="0" lvl="0" indent="0" algn="just" defTabSz="914400" eaLnBrk="1" fontAlgn="auto" latinLnBrk="0" hangingPunct="1">
              <a:lnSpc>
                <a:spcPct val="100000"/>
              </a:lnSpc>
              <a:spcBef>
                <a:spcPts val="0"/>
              </a:spcBef>
              <a:spcAft>
                <a:spcPts val="0"/>
              </a:spcAft>
              <a:buClrTx/>
              <a:buSzTx/>
              <a:buFontTx/>
              <a:buNone/>
              <a:tabLst/>
              <a:defRPr/>
            </a:pPr>
            <a:r>
              <a:rPr kumimoji="0" lang="es-MX" sz="1200" b="0" i="0" u="none" strike="noStrike" kern="0" cap="none" spc="0" normalizeH="0" baseline="0" noProof="0" dirty="0">
                <a:ln>
                  <a:noFill/>
                </a:ln>
                <a:solidFill>
                  <a:sysClr val="windowText" lastClr="000000"/>
                </a:solidFill>
                <a:effectLst/>
                <a:uLnTx/>
                <a:uFillTx/>
                <a:latin typeface="Arial" pitchFamily="34" charset="0"/>
                <a:cs typeface="Arial" pitchFamily="34" charset="0"/>
              </a:rPr>
              <a:t> </a:t>
            </a:r>
            <a:r>
              <a:rPr kumimoji="0" lang="es-ES_tradnl" sz="1200" b="1" i="1" u="none" strike="noStrike" kern="0" cap="none" spc="0" normalizeH="0" baseline="0" noProof="0" dirty="0" smtClean="0">
                <a:ln>
                  <a:noFill/>
                </a:ln>
                <a:solidFill>
                  <a:sysClr val="windowText" lastClr="000000"/>
                </a:solidFill>
                <a:effectLst/>
                <a:uLnTx/>
                <a:uFillTx/>
                <a:latin typeface="Arial" pitchFamily="34" charset="0"/>
                <a:cs typeface="Arial" pitchFamily="34" charset="0"/>
              </a:rPr>
              <a:t> OBJETIVO.</a:t>
            </a:r>
          </a:p>
          <a:p>
            <a:pPr marL="0" marR="0" lvl="0" indent="0" algn="just" defTabSz="914400" eaLnBrk="1" fontAlgn="auto" latinLnBrk="0" hangingPunct="1">
              <a:lnSpc>
                <a:spcPct val="100000"/>
              </a:lnSpc>
              <a:spcBef>
                <a:spcPts val="0"/>
              </a:spcBef>
              <a:spcAft>
                <a:spcPts val="0"/>
              </a:spcAft>
              <a:buClrTx/>
              <a:buSzTx/>
              <a:buFontTx/>
              <a:buNone/>
              <a:tabLst/>
              <a:defRPr/>
            </a:pPr>
            <a:endParaRPr kumimoji="0" lang="es-MX" sz="1200" b="0" i="0" u="none" strike="noStrike" kern="0" cap="none" spc="0" normalizeH="0" baseline="0" noProof="0" dirty="0" smtClean="0">
              <a:ln>
                <a:noFill/>
              </a:ln>
              <a:solidFill>
                <a:sysClr val="windowText" lastClr="000000"/>
              </a:solidFill>
              <a:effectLst/>
              <a:uLnTx/>
              <a:uFillTx/>
              <a:latin typeface="Arial" pitchFamily="34" charset="0"/>
              <a:cs typeface="Arial" pitchFamily="34" charset="0"/>
            </a:endParaRPr>
          </a:p>
          <a:p>
            <a:pPr marL="361950" lvl="0" algn="just">
              <a:lnSpc>
                <a:spcPct val="120000"/>
              </a:lnSpc>
              <a:spcAft>
                <a:spcPts val="600"/>
              </a:spcAft>
              <a:defRPr/>
            </a:pPr>
            <a:r>
              <a:rPr lang="es-MX" sz="1200" kern="0" dirty="0">
                <a:solidFill>
                  <a:sysClr val="windowText" lastClr="000000"/>
                </a:solidFill>
                <a:latin typeface="Arial" pitchFamily="34" charset="0"/>
                <a:cs typeface="Arial" pitchFamily="34" charset="0"/>
              </a:rPr>
              <a:t>Dar seguimiento a las actividades programadas por el </a:t>
            </a:r>
            <a:r>
              <a:rPr lang="es-MX" sz="1200" kern="0" dirty="0" smtClean="0">
                <a:solidFill>
                  <a:sysClr val="windowText" lastClr="000000"/>
                </a:solidFill>
                <a:latin typeface="Arial" pitchFamily="34" charset="0"/>
                <a:cs typeface="Arial" pitchFamily="34" charset="0"/>
              </a:rPr>
              <a:t>Titular </a:t>
            </a:r>
            <a:r>
              <a:rPr lang="es-MX" sz="1200" kern="0" dirty="0">
                <a:solidFill>
                  <a:sysClr val="windowText" lastClr="000000"/>
                </a:solidFill>
                <a:latin typeface="Arial" pitchFamily="34" charset="0"/>
                <a:cs typeface="Arial" pitchFamily="34" charset="0"/>
              </a:rPr>
              <a:t>de la Dirección General del Instituto de Capacitación para el Trabajo, tanto a</a:t>
            </a:r>
            <a:r>
              <a:rPr lang="es-MX" sz="1200" kern="0" dirty="0" smtClean="0">
                <a:solidFill>
                  <a:sysClr val="windowText" lastClr="000000"/>
                </a:solidFill>
                <a:latin typeface="Arial" pitchFamily="34" charset="0"/>
                <a:cs typeface="Arial" pitchFamily="34" charset="0"/>
              </a:rPr>
              <a:t>l </a:t>
            </a:r>
            <a:r>
              <a:rPr lang="es-MX" sz="1200" kern="0" dirty="0">
                <a:solidFill>
                  <a:sysClr val="windowText" lastClr="000000"/>
                </a:solidFill>
                <a:latin typeface="Arial" pitchFamily="34" charset="0"/>
                <a:cs typeface="Arial" pitchFamily="34" charset="0"/>
              </a:rPr>
              <a:t>interior  con las áreas </a:t>
            </a:r>
            <a:r>
              <a:rPr lang="es-MX" sz="1200" kern="0" dirty="0" smtClean="0">
                <a:solidFill>
                  <a:sysClr val="windowText" lastClr="000000"/>
                </a:solidFill>
                <a:latin typeface="Arial" pitchFamily="34" charset="0"/>
                <a:cs typeface="Arial" pitchFamily="34" charset="0"/>
              </a:rPr>
              <a:t>y Unidades de Capacitación, </a:t>
            </a:r>
            <a:r>
              <a:rPr lang="es-MX" sz="1200" kern="0" dirty="0">
                <a:solidFill>
                  <a:sysClr val="windowText" lastClr="000000"/>
                </a:solidFill>
                <a:latin typeface="Arial" pitchFamily="34" charset="0"/>
                <a:cs typeface="Arial" pitchFamily="34" charset="0"/>
              </a:rPr>
              <a:t>así como con los órganos o instituciones externas, en apoyo a las atribuciones de la Dirección General conforme a las disposiciones normativas vigentes aplicables, coordinando y supervisando la operación que el Titular de la Dirección General le encomiende.</a:t>
            </a:r>
          </a:p>
          <a:p>
            <a:pPr marL="0" marR="0" lvl="0" indent="0" algn="just" defTabSz="914400" eaLnBrk="1" fontAlgn="auto" latinLnBrk="0" hangingPunct="1">
              <a:lnSpc>
                <a:spcPct val="100000"/>
              </a:lnSpc>
              <a:spcBef>
                <a:spcPts val="0"/>
              </a:spcBef>
              <a:spcAft>
                <a:spcPts val="0"/>
              </a:spcAft>
              <a:buClrTx/>
              <a:buSzTx/>
              <a:buFontTx/>
              <a:buNone/>
              <a:tabLst/>
              <a:defRPr/>
            </a:pPr>
            <a:endParaRPr kumimoji="0" lang="es-ES_tradnl" sz="1200" b="1" i="1" u="none" strike="noStrike" kern="0" cap="none" spc="0" normalizeH="0" baseline="0" noProof="0" dirty="0" smtClean="0">
              <a:ln>
                <a:noFill/>
              </a:ln>
              <a:solidFill>
                <a:sysClr val="windowText" lastClr="000000"/>
              </a:solidFill>
              <a:effectLst/>
              <a:uLnTx/>
              <a:uFillTx/>
              <a:latin typeface="Arial" pitchFamily="34" charset="0"/>
              <a:cs typeface="Arial" pitchFamily="34" charset="0"/>
            </a:endParaRPr>
          </a:p>
          <a:p>
            <a:pPr marL="0" marR="0" lvl="0" indent="0" algn="just" defTabSz="914400" eaLnBrk="1" fontAlgn="auto" latinLnBrk="0" hangingPunct="1">
              <a:lnSpc>
                <a:spcPct val="100000"/>
              </a:lnSpc>
              <a:spcBef>
                <a:spcPts val="0"/>
              </a:spcBef>
              <a:spcAft>
                <a:spcPts val="0"/>
              </a:spcAft>
              <a:buClrTx/>
              <a:buSzTx/>
              <a:buFontTx/>
              <a:buNone/>
              <a:tabLst/>
              <a:defRPr/>
            </a:pPr>
            <a:r>
              <a:rPr kumimoji="0" lang="es-ES_tradnl" sz="1200" b="1" i="1" u="none" strike="noStrike" kern="0" cap="none" spc="0" normalizeH="0" baseline="0" noProof="0" dirty="0" smtClean="0">
                <a:ln>
                  <a:noFill/>
                </a:ln>
                <a:solidFill>
                  <a:sysClr val="windowText" lastClr="000000"/>
                </a:solidFill>
                <a:effectLst/>
                <a:uLnTx/>
                <a:uFillTx/>
                <a:latin typeface="Arial" pitchFamily="34" charset="0"/>
                <a:cs typeface="Arial" pitchFamily="34" charset="0"/>
              </a:rPr>
              <a:t>FUNCIONES.</a:t>
            </a:r>
            <a:endParaRPr kumimoji="0" lang="es-MX" sz="1200" b="0" i="0" u="none" strike="noStrike" kern="0" cap="none" spc="0" normalizeH="0" baseline="0" noProof="0" dirty="0">
              <a:ln>
                <a:noFill/>
              </a:ln>
              <a:solidFill>
                <a:sysClr val="windowText" lastClr="000000"/>
              </a:solidFill>
              <a:effectLst/>
              <a:uLnTx/>
              <a:uFillTx/>
              <a:latin typeface="Arial" pitchFamily="34" charset="0"/>
              <a:cs typeface="Arial" pitchFamily="34" charset="0"/>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s-MX" sz="1200" b="0" i="0" u="none" strike="noStrike" kern="0" cap="none" spc="0" normalizeH="0" baseline="0" noProof="0" dirty="0">
              <a:ln>
                <a:noFill/>
              </a:ln>
              <a:solidFill>
                <a:sysClr val="windowText" lastClr="000000"/>
              </a:solidFill>
              <a:effectLst/>
              <a:uLnTx/>
              <a:uFillTx/>
              <a:latin typeface="Arial" pitchFamily="34" charset="0"/>
              <a:cs typeface="Arial" pitchFamily="34" charset="0"/>
            </a:endParaRPr>
          </a:p>
          <a:p>
            <a:pPr marL="176213" marR="0" lvl="0" indent="187325" algn="just" defTabSz="914400" eaLnBrk="1" fontAlgn="auto" latinLnBrk="0" hangingPunct="1">
              <a:lnSpc>
                <a:spcPct val="120000"/>
              </a:lnSpc>
              <a:spcBef>
                <a:spcPts val="0"/>
              </a:spcBef>
              <a:spcAft>
                <a:spcPts val="700"/>
              </a:spcAft>
              <a:buClrTx/>
              <a:buSzTx/>
              <a:buFont typeface="Wingdings" pitchFamily="2" charset="2"/>
              <a:buChar char="§"/>
              <a:tabLst>
                <a:tab pos="363538" algn="l"/>
              </a:tabLst>
              <a:defRPr/>
            </a:pPr>
            <a:r>
              <a:rPr kumimoji="0" lang="es-ES" sz="1200" b="0" i="0" u="none" strike="noStrike" kern="0" cap="none" spc="0" normalizeH="0" baseline="0" noProof="0" dirty="0" smtClean="0">
                <a:ln>
                  <a:noFill/>
                </a:ln>
                <a:solidFill>
                  <a:sysClr val="windowText" lastClr="000000"/>
                </a:solidFill>
                <a:effectLst/>
                <a:uLnTx/>
                <a:uFillTx/>
                <a:latin typeface="Arial" pitchFamily="34" charset="0"/>
                <a:cs typeface="Arial" pitchFamily="34" charset="0"/>
              </a:rPr>
              <a:t>Coordinar y dar seguimiento a las actividades programadas de la 	Dirección General con las Direcciones de Área y Unidades del Instituto 	de Capacitación para el Trabajo del Estado de San Luis Potosí;</a:t>
            </a:r>
          </a:p>
          <a:p>
            <a:pPr marL="176213" lvl="0" indent="187325" algn="just">
              <a:lnSpc>
                <a:spcPct val="120000"/>
              </a:lnSpc>
              <a:spcAft>
                <a:spcPts val="700"/>
              </a:spcAft>
              <a:buFont typeface="Wingdings" pitchFamily="2" charset="2"/>
              <a:buChar char="§"/>
              <a:tabLst>
                <a:tab pos="363538" algn="l"/>
              </a:tabLst>
              <a:defRPr/>
            </a:pPr>
            <a:r>
              <a:rPr kumimoji="0" lang="es-MX" sz="1200" b="0" i="0" u="none" strike="noStrike" kern="0" cap="none" spc="0" normalizeH="0" baseline="0" noProof="0" dirty="0" smtClean="0">
                <a:ln>
                  <a:noFill/>
                </a:ln>
                <a:solidFill>
                  <a:sysClr val="windowText" lastClr="000000"/>
                </a:solidFill>
                <a:effectLst/>
                <a:uLnTx/>
                <a:uFillTx/>
                <a:latin typeface="Arial" pitchFamily="34" charset="0"/>
                <a:cs typeface="Arial" pitchFamily="34" charset="0"/>
              </a:rPr>
              <a:t>Coordinar y supervisar los proyectos </a:t>
            </a:r>
            <a:r>
              <a:rPr lang="es-MX" sz="1200" kern="0" dirty="0">
                <a:solidFill>
                  <a:sysClr val="windowText" lastClr="000000"/>
                </a:solidFill>
                <a:latin typeface="Arial" pitchFamily="34" charset="0"/>
                <a:cs typeface="Arial" pitchFamily="34" charset="0"/>
              </a:rPr>
              <a:t>especiales con organismos </a:t>
            </a:r>
            <a:r>
              <a:rPr lang="es-MX" sz="1200" kern="0" dirty="0" smtClean="0">
                <a:solidFill>
                  <a:sysClr val="windowText" lastClr="000000"/>
                </a:solidFill>
                <a:latin typeface="Arial" pitchFamily="34" charset="0"/>
                <a:cs typeface="Arial" pitchFamily="34" charset="0"/>
              </a:rPr>
              <a:t>	públicos </a:t>
            </a:r>
            <a:r>
              <a:rPr lang="es-MX" sz="1200" kern="0" dirty="0">
                <a:solidFill>
                  <a:sysClr val="windowText" lastClr="000000"/>
                </a:solidFill>
                <a:latin typeface="Arial" pitchFamily="34" charset="0"/>
                <a:cs typeface="Arial" pitchFamily="34" charset="0"/>
              </a:rPr>
              <a:t>o </a:t>
            </a:r>
            <a:r>
              <a:rPr lang="es-MX" sz="1200" kern="0" dirty="0" smtClean="0">
                <a:solidFill>
                  <a:sysClr val="windowText" lastClr="000000"/>
                </a:solidFill>
                <a:latin typeface="Arial" pitchFamily="34" charset="0"/>
                <a:cs typeface="Arial" pitchFamily="34" charset="0"/>
              </a:rPr>
              <a:t>privados </a:t>
            </a:r>
            <a:r>
              <a:rPr kumimoji="0" lang="es-MX" sz="1200" b="0" i="0" u="none" strike="noStrike" kern="0" cap="none" spc="0" normalizeH="0" noProof="0" dirty="0" smtClean="0">
                <a:ln>
                  <a:noFill/>
                </a:ln>
                <a:solidFill>
                  <a:sysClr val="windowText" lastClr="000000"/>
                </a:solidFill>
                <a:effectLst/>
                <a:uLnTx/>
                <a:uFillTx/>
                <a:latin typeface="Arial" pitchFamily="34" charset="0"/>
                <a:cs typeface="Arial" pitchFamily="34" charset="0"/>
              </a:rPr>
              <a:t>encomendados </a:t>
            </a:r>
            <a:r>
              <a:rPr kumimoji="0" lang="es-MX" sz="1200" b="0" i="0" u="none" strike="noStrike" kern="0" cap="none" spc="0" normalizeH="0" baseline="0" noProof="0" dirty="0" smtClean="0">
                <a:ln>
                  <a:noFill/>
                </a:ln>
                <a:solidFill>
                  <a:sysClr val="windowText" lastClr="000000"/>
                </a:solidFill>
                <a:effectLst/>
                <a:uLnTx/>
                <a:uFillTx/>
                <a:latin typeface="Arial" pitchFamily="34" charset="0"/>
                <a:cs typeface="Arial" pitchFamily="34" charset="0"/>
              </a:rPr>
              <a:t>por el Titular de la Dirección 	General;</a:t>
            </a:r>
          </a:p>
          <a:p>
            <a:pPr marL="176213" marR="0" lvl="0" indent="187325" algn="just" defTabSz="914400" eaLnBrk="1" fontAlgn="auto" latinLnBrk="0" hangingPunct="1">
              <a:lnSpc>
                <a:spcPct val="120000"/>
              </a:lnSpc>
              <a:spcBef>
                <a:spcPts val="0"/>
              </a:spcBef>
              <a:spcAft>
                <a:spcPts val="700"/>
              </a:spcAft>
              <a:buClrTx/>
              <a:buSzTx/>
              <a:buFont typeface="Wingdings" pitchFamily="2" charset="2"/>
              <a:buChar char="§"/>
              <a:tabLst>
                <a:tab pos="363538" algn="l"/>
              </a:tabLst>
              <a:defRPr/>
            </a:pPr>
            <a:r>
              <a:rPr kumimoji="0" lang="es-ES_tradnl" sz="1200" b="0" i="0" u="none" strike="noStrike" kern="0" cap="none" spc="0" normalizeH="0" baseline="0" noProof="0" dirty="0" smtClean="0">
                <a:ln>
                  <a:noFill/>
                </a:ln>
                <a:solidFill>
                  <a:sysClr val="windowText" lastClr="000000"/>
                </a:solidFill>
                <a:effectLst/>
                <a:uLnTx/>
                <a:uFillTx/>
                <a:latin typeface="Arial" pitchFamily="34" charset="0"/>
                <a:cs typeface="Arial" pitchFamily="34" charset="0"/>
              </a:rPr>
              <a:t>Dar seguimiento de Acuerdos que la Dirección General realiza en 	reuniones ordinarias de trabajo;</a:t>
            </a:r>
          </a:p>
          <a:p>
            <a:pPr marL="176213" marR="0" lvl="0" indent="187325" algn="just" defTabSz="914400" eaLnBrk="1" fontAlgn="auto" latinLnBrk="0" hangingPunct="1">
              <a:lnSpc>
                <a:spcPct val="120000"/>
              </a:lnSpc>
              <a:spcBef>
                <a:spcPts val="0"/>
              </a:spcBef>
              <a:spcAft>
                <a:spcPts val="700"/>
              </a:spcAft>
              <a:buClrTx/>
              <a:buSzTx/>
              <a:buFont typeface="Wingdings" pitchFamily="2" charset="2"/>
              <a:buChar char="§"/>
              <a:tabLst>
                <a:tab pos="363538" algn="l"/>
              </a:tabLst>
              <a:defRPr/>
            </a:pPr>
            <a:r>
              <a:rPr lang="es-MX" sz="1200" kern="0" dirty="0" smtClean="0">
                <a:solidFill>
                  <a:sysClr val="windowText" lastClr="000000"/>
                </a:solidFill>
                <a:latin typeface="Arial" pitchFamily="34" charset="0"/>
                <a:cs typeface="Arial" pitchFamily="34" charset="0"/>
              </a:rPr>
              <a:t>Apoyar</a:t>
            </a:r>
            <a:r>
              <a:rPr kumimoji="0" lang="es-MX" sz="1200" b="0" i="0" u="none" strike="noStrike" kern="0" cap="none" spc="0" normalizeH="0" baseline="0" noProof="0" dirty="0" smtClean="0">
                <a:ln>
                  <a:noFill/>
                </a:ln>
                <a:solidFill>
                  <a:sysClr val="windowText" lastClr="000000"/>
                </a:solidFill>
                <a:effectLst/>
                <a:uLnTx/>
                <a:uFillTx/>
                <a:latin typeface="Arial" pitchFamily="34" charset="0"/>
                <a:cs typeface="Arial" pitchFamily="34" charset="0"/>
              </a:rPr>
              <a:t> en el seguimiento en las rúbricas </a:t>
            </a:r>
            <a:r>
              <a:rPr kumimoji="0" lang="es-MX" sz="1200" b="0" i="0" u="none" strike="noStrike" kern="0" cap="none" spc="0" normalizeH="0" baseline="0" noProof="0" dirty="0">
                <a:ln>
                  <a:noFill/>
                </a:ln>
                <a:solidFill>
                  <a:sysClr val="windowText" lastClr="000000"/>
                </a:solidFill>
                <a:effectLst/>
                <a:uLnTx/>
                <a:uFillTx/>
                <a:latin typeface="Arial" pitchFamily="34" charset="0"/>
                <a:cs typeface="Arial" pitchFamily="34" charset="0"/>
              </a:rPr>
              <a:t>de los convenios que celebra </a:t>
            </a:r>
            <a:r>
              <a:rPr kumimoji="0" lang="es-MX" sz="1200" b="0" i="0" u="none" strike="noStrike" kern="0" cap="none" spc="0" normalizeH="0" baseline="0" noProof="0" dirty="0" smtClean="0">
                <a:ln>
                  <a:noFill/>
                </a:ln>
                <a:solidFill>
                  <a:sysClr val="windowText" lastClr="000000"/>
                </a:solidFill>
                <a:effectLst/>
                <a:uLnTx/>
                <a:uFillTx/>
                <a:latin typeface="Arial" pitchFamily="34" charset="0"/>
                <a:cs typeface="Arial" pitchFamily="34" charset="0"/>
              </a:rPr>
              <a:t>	el Instituto de Capacitación para el Trabajo con los Gobiernos 	Federal, 	Estatal, Municipal y </a:t>
            </a:r>
            <a:r>
              <a:rPr kumimoji="0" lang="es-MX" sz="1200" b="0" i="0" u="none" strike="noStrike" kern="0" cap="none" spc="0" normalizeH="0" baseline="0" noProof="0" dirty="0">
                <a:ln>
                  <a:noFill/>
                </a:ln>
                <a:solidFill>
                  <a:sysClr val="windowText" lastClr="000000"/>
                </a:solidFill>
                <a:effectLst/>
                <a:uLnTx/>
                <a:uFillTx/>
                <a:latin typeface="Arial" pitchFamily="34" charset="0"/>
                <a:cs typeface="Arial" pitchFamily="34" charset="0"/>
              </a:rPr>
              <a:t>otros </a:t>
            </a:r>
            <a:r>
              <a:rPr kumimoji="0" lang="es-MX" sz="1200" b="0" i="0" u="none" strike="noStrike" kern="0" cap="none" spc="0" normalizeH="0" baseline="0" noProof="0" dirty="0" smtClean="0">
                <a:ln>
                  <a:noFill/>
                </a:ln>
                <a:solidFill>
                  <a:sysClr val="windowText" lastClr="000000"/>
                </a:solidFill>
                <a:effectLst/>
                <a:uLnTx/>
                <a:uFillTx/>
                <a:latin typeface="Arial" pitchFamily="34" charset="0"/>
                <a:cs typeface="Arial" pitchFamily="34" charset="0"/>
              </a:rPr>
              <a:t>organismos públicos o privados, en </a:t>
            </a:r>
            <a:r>
              <a:rPr kumimoji="0" lang="es-MX" sz="1200" b="0" i="0" u="none" strike="noStrike" kern="0" cap="none" spc="0" normalizeH="0" baseline="0" noProof="0" dirty="0">
                <a:ln>
                  <a:noFill/>
                </a:ln>
                <a:solidFill>
                  <a:sysClr val="windowText" lastClr="000000"/>
                </a:solidFill>
                <a:effectLst/>
                <a:uLnTx/>
                <a:uFillTx/>
                <a:latin typeface="Arial" pitchFamily="34" charset="0"/>
                <a:cs typeface="Arial" pitchFamily="34" charset="0"/>
              </a:rPr>
              <a:t>el ámbito </a:t>
            </a:r>
            <a:r>
              <a:rPr kumimoji="0" lang="es-MX" sz="1200" b="0" i="0" u="none" strike="noStrike" kern="0" cap="none" spc="0" normalizeH="0" baseline="0" noProof="0" dirty="0" smtClean="0">
                <a:ln>
                  <a:noFill/>
                </a:ln>
                <a:solidFill>
                  <a:sysClr val="windowText" lastClr="000000"/>
                </a:solidFill>
                <a:effectLst/>
                <a:uLnTx/>
                <a:uFillTx/>
                <a:latin typeface="Arial" pitchFamily="34" charset="0"/>
                <a:cs typeface="Arial" pitchFamily="34" charset="0"/>
              </a:rPr>
              <a:t>	de las</a:t>
            </a:r>
            <a:r>
              <a:rPr kumimoji="0" lang="es-MX" sz="1200" b="0" i="0" u="none" strike="noStrike" kern="0" cap="none" spc="0" normalizeH="0" noProof="0" dirty="0" smtClean="0">
                <a:ln>
                  <a:noFill/>
                </a:ln>
                <a:solidFill>
                  <a:sysClr val="windowText" lastClr="000000"/>
                </a:solidFill>
                <a:effectLst/>
                <a:uLnTx/>
                <a:uFillTx/>
                <a:latin typeface="Arial" pitchFamily="34" charset="0"/>
                <a:cs typeface="Arial" pitchFamily="34" charset="0"/>
              </a:rPr>
              <a:t> </a:t>
            </a:r>
            <a:r>
              <a:rPr kumimoji="0" lang="es-MX" sz="1200" b="0" i="0" u="none" strike="noStrike" kern="0" cap="none" spc="0" normalizeH="0" baseline="0" noProof="0" dirty="0" smtClean="0">
                <a:ln>
                  <a:noFill/>
                </a:ln>
                <a:solidFill>
                  <a:sysClr val="windowText" lastClr="000000"/>
                </a:solidFill>
                <a:effectLst/>
                <a:uLnTx/>
                <a:uFillTx/>
                <a:latin typeface="Arial" pitchFamily="34" charset="0"/>
                <a:cs typeface="Arial" pitchFamily="34" charset="0"/>
              </a:rPr>
              <a:t>funciones</a:t>
            </a:r>
            <a:r>
              <a:rPr kumimoji="0" lang="es-MX" sz="1200" b="0" i="0" u="none" strike="noStrike" kern="0" cap="none" spc="0" normalizeH="0" noProof="0" dirty="0" smtClean="0">
                <a:ln>
                  <a:noFill/>
                </a:ln>
                <a:solidFill>
                  <a:sysClr val="windowText" lastClr="000000"/>
                </a:solidFill>
                <a:effectLst/>
                <a:uLnTx/>
                <a:uFillTx/>
                <a:latin typeface="Arial" pitchFamily="34" charset="0"/>
                <a:cs typeface="Arial" pitchFamily="34" charset="0"/>
              </a:rPr>
              <a:t> </a:t>
            </a:r>
            <a:r>
              <a:rPr kumimoji="0" lang="es-MX" sz="1200" b="0" i="0" u="none" strike="noStrike" kern="0" cap="none" spc="0" normalizeH="0" baseline="0" noProof="0" dirty="0" smtClean="0">
                <a:ln>
                  <a:noFill/>
                </a:ln>
                <a:solidFill>
                  <a:sysClr val="windowText" lastClr="000000"/>
                </a:solidFill>
                <a:effectLst/>
                <a:uLnTx/>
                <a:uFillTx/>
                <a:latin typeface="Arial" pitchFamily="34" charset="0"/>
                <a:cs typeface="Arial" pitchFamily="34" charset="0"/>
              </a:rPr>
              <a:t>y </a:t>
            </a:r>
            <a:r>
              <a:rPr kumimoji="0" lang="es-MX" sz="1200" b="0" i="0" u="none" strike="noStrike" kern="0" cap="none" spc="0" normalizeH="0" baseline="0" noProof="0" dirty="0">
                <a:ln>
                  <a:noFill/>
                </a:ln>
                <a:solidFill>
                  <a:sysClr val="windowText" lastClr="000000"/>
                </a:solidFill>
                <a:effectLst/>
                <a:uLnTx/>
                <a:uFillTx/>
                <a:latin typeface="Arial" pitchFamily="34" charset="0"/>
                <a:cs typeface="Arial" pitchFamily="34" charset="0"/>
              </a:rPr>
              <a:t>atribuciones </a:t>
            </a:r>
            <a:r>
              <a:rPr kumimoji="0" lang="es-MX" sz="1200" b="0" i="0" u="none" strike="noStrike" kern="0" cap="none" spc="0" normalizeH="0" baseline="0" noProof="0" dirty="0" smtClean="0">
                <a:ln>
                  <a:noFill/>
                </a:ln>
                <a:solidFill>
                  <a:sysClr val="windowText" lastClr="000000"/>
                </a:solidFill>
                <a:effectLst/>
                <a:uLnTx/>
                <a:uFillTx/>
                <a:latin typeface="Arial" pitchFamily="34" charset="0"/>
                <a:cs typeface="Arial" pitchFamily="34" charset="0"/>
              </a:rPr>
              <a:t>del Instituto de Capacitación para el 	Trabajo del Estado de San Luis Potosí; </a:t>
            </a:r>
          </a:p>
        </p:txBody>
      </p:sp>
      <p:graphicFrame>
        <p:nvGraphicFramePr>
          <p:cNvPr id="6" name="7 Tabla"/>
          <p:cNvGraphicFramePr>
            <a:graphicFrameLocks noGrp="1"/>
          </p:cNvGraphicFramePr>
          <p:nvPr>
            <p:extLst>
              <p:ext uri="{D42A27DB-BD31-4B8C-83A1-F6EECF244321}">
                <p14:modId xmlns:p14="http://schemas.microsoft.com/office/powerpoint/2010/main" val="1105475051"/>
              </p:ext>
            </p:extLst>
          </p:nvPr>
        </p:nvGraphicFramePr>
        <p:xfrm>
          <a:off x="1268413" y="8175682"/>
          <a:ext cx="5328592" cy="560976"/>
        </p:xfrm>
        <a:graphic>
          <a:graphicData uri="http://schemas.openxmlformats.org/drawingml/2006/table">
            <a:tbl>
              <a:tblPr/>
              <a:tblGrid>
                <a:gridCol w="2642184"/>
                <a:gridCol w="2686408"/>
              </a:tblGrid>
              <a:tr h="230112">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ct val="115000"/>
                        </a:lnSpc>
                        <a:spcAft>
                          <a:spcPts val="0"/>
                        </a:spcAft>
                      </a:pPr>
                      <a:r>
                        <a:rPr lang="es-ES" sz="1200" b="1" dirty="0">
                          <a:latin typeface="Arial"/>
                          <a:ea typeface="Calibri"/>
                          <a:cs typeface="Times New Roman"/>
                        </a:rPr>
                        <a:t>Responsable</a:t>
                      </a:r>
                      <a:endParaRPr lang="es-MX" sz="1100" dirty="0">
                        <a:latin typeface="Calibri"/>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ct val="115000"/>
                        </a:lnSpc>
                        <a:spcAft>
                          <a:spcPts val="0"/>
                        </a:spcAft>
                      </a:pPr>
                      <a:r>
                        <a:rPr lang="es-ES" sz="1200" b="1" dirty="0">
                          <a:latin typeface="Arial"/>
                          <a:ea typeface="Calibri"/>
                          <a:cs typeface="Times New Roman"/>
                        </a:rPr>
                        <a:t>Directivo</a:t>
                      </a:r>
                      <a:endParaRPr lang="es-MX" sz="1100" dirty="0">
                        <a:latin typeface="Calibri"/>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r>
              <a:tr h="330864">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indent="0" algn="ctr" defTabSz="914276" rtl="0" eaLnBrk="1" fontAlgn="auto" latinLnBrk="0" hangingPunct="1">
                        <a:lnSpc>
                          <a:spcPct val="115000"/>
                        </a:lnSpc>
                        <a:spcBef>
                          <a:spcPts val="0"/>
                        </a:spcBef>
                        <a:spcAft>
                          <a:spcPts val="0"/>
                        </a:spcAft>
                        <a:buClrTx/>
                        <a:buSzTx/>
                        <a:buFontTx/>
                        <a:buNone/>
                        <a:tabLst/>
                        <a:defRPr/>
                      </a:pPr>
                      <a:r>
                        <a:rPr lang="es-ES" sz="1200" kern="1200" dirty="0" smtClean="0">
                          <a:solidFill>
                            <a:schemeClr val="tx1"/>
                          </a:solidFill>
                          <a:latin typeface="Arial"/>
                          <a:ea typeface="Calibri"/>
                          <a:cs typeface="Times New Roman"/>
                        </a:rPr>
                        <a:t>Julio Daniel Domínguez Hernández</a:t>
                      </a:r>
                      <a:endParaRPr lang="es-MX" sz="1200" kern="1200" dirty="0" smtClean="0">
                        <a:solidFill>
                          <a:schemeClr val="tx1"/>
                        </a:solidFill>
                        <a:latin typeface="Arial"/>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ct val="115000"/>
                        </a:lnSpc>
                        <a:spcAft>
                          <a:spcPts val="0"/>
                        </a:spcAft>
                      </a:pPr>
                      <a:r>
                        <a:rPr lang="es-ES" sz="1200" dirty="0" smtClean="0">
                          <a:latin typeface="Arial"/>
                          <a:ea typeface="Calibri"/>
                          <a:cs typeface="Times New Roman"/>
                        </a:rPr>
                        <a:t>Raúl Olivares Morales</a:t>
                      </a:r>
                      <a:endParaRPr lang="es-MX" sz="1200" dirty="0">
                        <a:latin typeface="+mn-lt"/>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Tree>
    <p:extLst>
      <p:ext uri="{BB962C8B-B14F-4D97-AF65-F5344CB8AC3E}">
        <p14:creationId xmlns:p14="http://schemas.microsoft.com/office/powerpoint/2010/main" val="25358523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1 CuadroTexto"/>
          <p:cNvSpPr txBox="1">
            <a:spLocks noChangeArrowheads="1"/>
          </p:cNvSpPr>
          <p:nvPr/>
        </p:nvSpPr>
        <p:spPr bwMode="auto">
          <a:xfrm>
            <a:off x="1172669" y="1363301"/>
            <a:ext cx="5400675" cy="6593075"/>
          </a:xfrm>
          <a:prstGeom prst="rect">
            <a:avLst/>
          </a:prstGeom>
          <a:noFill/>
          <a:ln w="9525">
            <a:noFill/>
            <a:miter lim="800000"/>
            <a:headEnd/>
            <a:tailEnd/>
          </a:ln>
        </p:spPr>
        <p:txBody>
          <a:bodyPr lIns="91427" tIns="45714" rIns="91427" bIns="45714">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MX" sz="1200" b="1" i="1" u="none" strike="noStrike" kern="0" cap="none" spc="0" normalizeH="0" baseline="0" noProof="0" dirty="0" smtClean="0">
                <a:ln>
                  <a:noFill/>
                </a:ln>
                <a:solidFill>
                  <a:sysClr val="windowText" lastClr="000000"/>
                </a:solidFill>
                <a:effectLst/>
                <a:uLnTx/>
                <a:uFillTx/>
                <a:latin typeface="Arial" pitchFamily="34" charset="0"/>
                <a:cs typeface="Arial" pitchFamily="34" charset="0"/>
              </a:rPr>
              <a:t>SECRETARÍA TÉCNICA</a:t>
            </a:r>
          </a:p>
          <a:p>
            <a:pPr marL="0" marR="0" lvl="0" indent="0" algn="ctr" defTabSz="914400" eaLnBrk="1" fontAlgn="auto" latinLnBrk="0" hangingPunct="1">
              <a:lnSpc>
                <a:spcPct val="100000"/>
              </a:lnSpc>
              <a:spcBef>
                <a:spcPts val="0"/>
              </a:spcBef>
              <a:spcAft>
                <a:spcPts val="0"/>
              </a:spcAft>
              <a:buClrTx/>
              <a:buSzTx/>
              <a:buFontTx/>
              <a:buNone/>
              <a:tabLst/>
              <a:defRPr/>
            </a:pPr>
            <a:r>
              <a:rPr lang="es-MX" sz="1200" b="1" i="1" kern="0" dirty="0" smtClean="0">
                <a:solidFill>
                  <a:sysClr val="windowText" lastClr="000000"/>
                </a:solidFill>
                <a:latin typeface="Arial" pitchFamily="34" charset="0"/>
                <a:cs typeface="Arial" pitchFamily="34" charset="0"/>
              </a:rPr>
              <a:t>(Continúa)</a:t>
            </a:r>
            <a:endParaRPr kumimoji="0" lang="es-MX" sz="1200" b="0" i="0" u="none" strike="noStrike" kern="0" cap="none" spc="0" normalizeH="0" baseline="0" noProof="0" dirty="0" smtClean="0">
              <a:ln>
                <a:noFill/>
              </a:ln>
              <a:solidFill>
                <a:sysClr val="windowText" lastClr="000000"/>
              </a:solidFill>
              <a:effectLst/>
              <a:uLnTx/>
              <a:uFillTx/>
              <a:latin typeface="Arial" pitchFamily="34" charset="0"/>
              <a:cs typeface="Arial" pitchFamily="34" charset="0"/>
            </a:endParaRPr>
          </a:p>
          <a:p>
            <a:pPr marL="0" marR="0" lvl="0" indent="0" algn="just" defTabSz="914400" eaLnBrk="1" fontAlgn="auto" latinLnBrk="0" hangingPunct="1">
              <a:lnSpc>
                <a:spcPct val="100000"/>
              </a:lnSpc>
              <a:spcBef>
                <a:spcPts val="0"/>
              </a:spcBef>
              <a:spcAft>
                <a:spcPts val="0"/>
              </a:spcAft>
              <a:buClrTx/>
              <a:buSzTx/>
              <a:buFontTx/>
              <a:buNone/>
              <a:tabLst/>
              <a:defRPr/>
            </a:pPr>
            <a:r>
              <a:rPr kumimoji="0" lang="es-MX" sz="1200" b="0" i="0" u="none" strike="noStrike" kern="0" cap="none" spc="0" normalizeH="0" baseline="0" noProof="0" dirty="0">
                <a:ln>
                  <a:noFill/>
                </a:ln>
                <a:solidFill>
                  <a:sysClr val="windowText" lastClr="000000"/>
                </a:solidFill>
                <a:effectLst/>
                <a:uLnTx/>
                <a:uFillTx/>
                <a:latin typeface="Arial" pitchFamily="34" charset="0"/>
                <a:cs typeface="Arial" pitchFamily="34" charset="0"/>
              </a:rPr>
              <a:t> </a:t>
            </a:r>
            <a:endParaRPr kumimoji="0" lang="es-MX" sz="1200" b="0" i="0" u="none" strike="noStrike" kern="0" cap="none" spc="0" normalizeH="0" baseline="0" noProof="0" dirty="0" smtClean="0">
              <a:ln>
                <a:noFill/>
              </a:ln>
              <a:solidFill>
                <a:sysClr val="windowText" lastClr="000000"/>
              </a:solidFill>
              <a:effectLst/>
              <a:uLnTx/>
              <a:uFillTx/>
              <a:latin typeface="Arial" pitchFamily="34" charset="0"/>
              <a:cs typeface="Arial" pitchFamily="34" charset="0"/>
            </a:endParaRPr>
          </a:p>
          <a:p>
            <a:pPr marL="176213" lvl="0" indent="187325" algn="just">
              <a:lnSpc>
                <a:spcPct val="120000"/>
              </a:lnSpc>
              <a:spcAft>
                <a:spcPts val="700"/>
              </a:spcAft>
              <a:buFont typeface="Wingdings" pitchFamily="2" charset="2"/>
              <a:buChar char="§"/>
              <a:tabLst>
                <a:tab pos="363538" algn="l"/>
              </a:tabLst>
              <a:defRPr/>
            </a:pPr>
            <a:r>
              <a:rPr lang="es-MX" sz="1200" kern="0" dirty="0">
                <a:solidFill>
                  <a:sysClr val="windowText" lastClr="000000"/>
                </a:solidFill>
                <a:latin typeface="Arial" pitchFamily="34" charset="0"/>
                <a:cs typeface="Arial" pitchFamily="34" charset="0"/>
              </a:rPr>
              <a:t>Participar en la estructuración técnica de los programas que se 	ejecutan por el Instituto, para verificar que estén alineados a los 	objetivos establecidos en el Plan Estatal de Desarrollo;</a:t>
            </a:r>
          </a:p>
          <a:p>
            <a:pPr marL="176213" indent="187325" algn="just">
              <a:lnSpc>
                <a:spcPct val="120000"/>
              </a:lnSpc>
              <a:spcAft>
                <a:spcPts val="700"/>
              </a:spcAft>
              <a:buFont typeface="Wingdings" pitchFamily="2" charset="2"/>
              <a:buChar char="§"/>
              <a:tabLst>
                <a:tab pos="363538" algn="l"/>
              </a:tabLst>
              <a:defRPr/>
            </a:pPr>
            <a:r>
              <a:rPr lang="es-MX" sz="1200" kern="0" dirty="0" smtClean="0">
                <a:solidFill>
                  <a:sysClr val="windowText" lastClr="000000"/>
                </a:solidFill>
                <a:latin typeface="Arial" pitchFamily="34" charset="0"/>
                <a:cs typeface="Arial" pitchFamily="34" charset="0"/>
              </a:rPr>
              <a:t>Tener </a:t>
            </a:r>
            <a:r>
              <a:rPr lang="es-MX" sz="1200" kern="0" dirty="0">
                <a:solidFill>
                  <a:sysClr val="windowText" lastClr="000000"/>
                </a:solidFill>
                <a:latin typeface="Arial" pitchFamily="34" charset="0"/>
                <a:cs typeface="Arial" pitchFamily="34" charset="0"/>
              </a:rPr>
              <a:t>conocimiento de los avances físico-financieros de los programas </a:t>
            </a:r>
            <a:r>
              <a:rPr lang="es-MX" sz="1200" kern="0" dirty="0" smtClean="0">
                <a:solidFill>
                  <a:sysClr val="windowText" lastClr="000000"/>
                </a:solidFill>
                <a:latin typeface="Arial" pitchFamily="34" charset="0"/>
                <a:cs typeface="Arial" pitchFamily="34" charset="0"/>
              </a:rPr>
              <a:t>	que se ejecutan </a:t>
            </a:r>
            <a:r>
              <a:rPr lang="es-MX" sz="1200" kern="0" dirty="0">
                <a:solidFill>
                  <a:sysClr val="windowText" lastClr="000000"/>
                </a:solidFill>
                <a:latin typeface="Arial" pitchFamily="34" charset="0"/>
                <a:cs typeface="Arial" pitchFamily="34" charset="0"/>
              </a:rPr>
              <a:t>por el Instituto, con el fin de mantener informado al </a:t>
            </a:r>
            <a:r>
              <a:rPr lang="es-MX" sz="1200" kern="0" dirty="0" smtClean="0">
                <a:solidFill>
                  <a:sysClr val="windowText" lastClr="000000"/>
                </a:solidFill>
                <a:latin typeface="Arial" pitchFamily="34" charset="0"/>
                <a:cs typeface="Arial" pitchFamily="34" charset="0"/>
              </a:rPr>
              <a:t>	Titular </a:t>
            </a:r>
            <a:r>
              <a:rPr lang="es-MX" sz="1200" kern="0" dirty="0">
                <a:solidFill>
                  <a:sysClr val="windowText" lastClr="000000"/>
                </a:solidFill>
                <a:latin typeface="Arial" pitchFamily="34" charset="0"/>
                <a:cs typeface="Arial" pitchFamily="34" charset="0"/>
              </a:rPr>
              <a:t>de la </a:t>
            </a:r>
            <a:r>
              <a:rPr lang="es-MX" sz="1200" kern="0" dirty="0" smtClean="0">
                <a:solidFill>
                  <a:sysClr val="windowText" lastClr="000000"/>
                </a:solidFill>
                <a:latin typeface="Arial" pitchFamily="34" charset="0"/>
                <a:cs typeface="Arial" pitchFamily="34" charset="0"/>
              </a:rPr>
              <a:t>Dirección </a:t>
            </a:r>
            <a:r>
              <a:rPr lang="es-MX" sz="1200" kern="0" dirty="0">
                <a:solidFill>
                  <a:sysClr val="windowText" lastClr="000000"/>
                </a:solidFill>
                <a:latin typeface="Arial" pitchFamily="34" charset="0"/>
                <a:cs typeface="Arial" pitchFamily="34" charset="0"/>
              </a:rPr>
              <a:t>General; </a:t>
            </a:r>
          </a:p>
          <a:p>
            <a:pPr marL="176213" marR="0" lvl="0" indent="187325" algn="just" defTabSz="914400" eaLnBrk="1" fontAlgn="auto" latinLnBrk="0" hangingPunct="1">
              <a:lnSpc>
                <a:spcPct val="120000"/>
              </a:lnSpc>
              <a:spcBef>
                <a:spcPts val="0"/>
              </a:spcBef>
              <a:spcAft>
                <a:spcPts val="700"/>
              </a:spcAft>
              <a:buClrTx/>
              <a:buSzTx/>
              <a:buFont typeface="Wingdings" pitchFamily="2" charset="2"/>
              <a:buChar char="§"/>
              <a:tabLst>
                <a:tab pos="363538" algn="l"/>
              </a:tabLst>
              <a:defRPr/>
            </a:pPr>
            <a:r>
              <a:rPr kumimoji="0" lang="es-MX" sz="1200" b="0" i="0" u="none" strike="noStrike" kern="0" cap="none" spc="0" normalizeH="0" baseline="0" noProof="0" dirty="0" smtClean="0">
                <a:ln>
                  <a:noFill/>
                </a:ln>
                <a:solidFill>
                  <a:sysClr val="windowText" lastClr="000000"/>
                </a:solidFill>
                <a:effectLst/>
                <a:uLnTx/>
                <a:uFillTx/>
                <a:latin typeface="Arial" pitchFamily="34" charset="0"/>
                <a:cs typeface="Arial" pitchFamily="34" charset="0"/>
              </a:rPr>
              <a:t>Apoyar la estructuración, elaboración y presentación de los materiales 	técnicos requeridos por </a:t>
            </a:r>
            <a:r>
              <a:rPr lang="es-MX" sz="1200" kern="0" dirty="0" smtClean="0">
                <a:solidFill>
                  <a:sysClr val="windowText" lastClr="000000"/>
                </a:solidFill>
                <a:latin typeface="Arial" pitchFamily="34" charset="0"/>
                <a:cs typeface="Arial" pitchFamily="34" charset="0"/>
              </a:rPr>
              <a:t>el Titular de la Dirección General</a:t>
            </a:r>
            <a:r>
              <a:rPr kumimoji="0" lang="es-MX" sz="1200" b="0" i="0" u="none" strike="noStrike" kern="0" cap="none" spc="0" normalizeH="0" baseline="0" noProof="0" dirty="0" smtClean="0">
                <a:ln>
                  <a:noFill/>
                </a:ln>
                <a:solidFill>
                  <a:sysClr val="windowText" lastClr="000000"/>
                </a:solidFill>
                <a:effectLst/>
                <a:uLnTx/>
                <a:uFillTx/>
                <a:latin typeface="Arial" pitchFamily="34" charset="0"/>
                <a:cs typeface="Arial" pitchFamily="34" charset="0"/>
              </a:rPr>
              <a:t>, para facilitar 	sus exposiciones y participaciones en diversos eventos institucionales; </a:t>
            </a:r>
          </a:p>
          <a:p>
            <a:pPr marL="176213" marR="0" lvl="0" indent="187325" algn="just" defTabSz="914400" eaLnBrk="1" fontAlgn="auto" latinLnBrk="0" hangingPunct="1">
              <a:lnSpc>
                <a:spcPct val="120000"/>
              </a:lnSpc>
              <a:spcBef>
                <a:spcPts val="0"/>
              </a:spcBef>
              <a:spcAft>
                <a:spcPts val="700"/>
              </a:spcAft>
              <a:buClrTx/>
              <a:buSzTx/>
              <a:buFont typeface="Wingdings" pitchFamily="2" charset="2"/>
              <a:buChar char="§"/>
              <a:tabLst>
                <a:tab pos="363538" algn="l"/>
              </a:tabLst>
              <a:defRPr/>
            </a:pPr>
            <a:r>
              <a:rPr kumimoji="0" lang="es-MX" sz="1200" b="0" i="0" u="none" strike="noStrike" kern="0" cap="none" spc="0" normalizeH="0" baseline="0" noProof="0" dirty="0" smtClean="0">
                <a:ln>
                  <a:noFill/>
                </a:ln>
                <a:solidFill>
                  <a:sysClr val="windowText" lastClr="000000"/>
                </a:solidFill>
                <a:effectLst/>
                <a:uLnTx/>
                <a:uFillTx/>
                <a:latin typeface="Arial" pitchFamily="34" charset="0"/>
                <a:cs typeface="Arial" pitchFamily="34" charset="0"/>
              </a:rPr>
              <a:t>Representar </a:t>
            </a:r>
            <a:r>
              <a:rPr kumimoji="0" lang="es-MX" sz="1200" b="0" i="0" u="none" strike="noStrike" kern="0" cap="none" spc="0" normalizeH="0" baseline="0" noProof="0" dirty="0">
                <a:ln>
                  <a:noFill/>
                </a:ln>
                <a:solidFill>
                  <a:sysClr val="windowText" lastClr="000000"/>
                </a:solidFill>
                <a:effectLst/>
                <a:uLnTx/>
                <a:uFillTx/>
                <a:latin typeface="Arial" pitchFamily="34" charset="0"/>
                <a:cs typeface="Arial" pitchFamily="34" charset="0"/>
              </a:rPr>
              <a:t>al </a:t>
            </a:r>
            <a:r>
              <a:rPr lang="es-MX" sz="1200" kern="0" noProof="0" dirty="0" smtClean="0">
                <a:solidFill>
                  <a:sysClr val="windowText" lastClr="000000"/>
                </a:solidFill>
                <a:latin typeface="Arial" pitchFamily="34" charset="0"/>
                <a:cs typeface="Arial" pitchFamily="34" charset="0"/>
              </a:rPr>
              <a:t>Ti</a:t>
            </a:r>
            <a:r>
              <a:rPr kumimoji="0" lang="es-MX" sz="1200" b="0" i="0" u="none" strike="noStrike" kern="0" cap="none" spc="0" normalizeH="0" baseline="0" noProof="0" dirty="0" smtClean="0">
                <a:ln>
                  <a:noFill/>
                </a:ln>
                <a:solidFill>
                  <a:sysClr val="windowText" lastClr="000000"/>
                </a:solidFill>
                <a:effectLst/>
                <a:uLnTx/>
                <a:uFillTx/>
                <a:latin typeface="Arial" pitchFamily="34" charset="0"/>
                <a:cs typeface="Arial" pitchFamily="34" charset="0"/>
              </a:rPr>
              <a:t>tular de la Dirección General </a:t>
            </a:r>
            <a:r>
              <a:rPr kumimoji="0" lang="es-MX" sz="1200" b="0" i="0" u="none" strike="noStrike" kern="0" cap="none" spc="0" normalizeH="0" baseline="0" noProof="0" dirty="0">
                <a:ln>
                  <a:noFill/>
                </a:ln>
                <a:solidFill>
                  <a:sysClr val="windowText" lastClr="000000"/>
                </a:solidFill>
                <a:effectLst/>
                <a:uLnTx/>
                <a:uFillTx/>
                <a:latin typeface="Arial" pitchFamily="34" charset="0"/>
                <a:cs typeface="Arial" pitchFamily="34" charset="0"/>
              </a:rPr>
              <a:t>en reuniones de trabajo, </a:t>
            </a:r>
            <a:r>
              <a:rPr kumimoji="0" lang="es-MX" sz="1200" b="0" i="0" u="none" strike="noStrike" kern="0" cap="none" spc="0" normalizeH="0" baseline="0" noProof="0" dirty="0" smtClean="0">
                <a:ln>
                  <a:noFill/>
                </a:ln>
                <a:solidFill>
                  <a:sysClr val="windowText" lastClr="000000"/>
                </a:solidFill>
                <a:effectLst/>
                <a:uLnTx/>
                <a:uFillTx/>
                <a:latin typeface="Arial" pitchFamily="34" charset="0"/>
                <a:cs typeface="Arial" pitchFamily="34" charset="0"/>
              </a:rPr>
              <a:t>	comisiones </a:t>
            </a:r>
            <a:r>
              <a:rPr kumimoji="0" lang="es-MX" sz="1200" b="0" i="0" u="none" strike="noStrike" kern="0" cap="none" spc="0" normalizeH="0" baseline="0" noProof="0" dirty="0">
                <a:ln>
                  <a:noFill/>
                </a:ln>
                <a:solidFill>
                  <a:sysClr val="windowText" lastClr="000000"/>
                </a:solidFill>
                <a:effectLst/>
                <a:uLnTx/>
                <a:uFillTx/>
                <a:latin typeface="Arial" pitchFamily="34" charset="0"/>
                <a:cs typeface="Arial" pitchFamily="34" charset="0"/>
              </a:rPr>
              <a:t>específicas </a:t>
            </a:r>
            <a:r>
              <a:rPr kumimoji="0" lang="es-MX" sz="1200" b="0" i="0" u="none" strike="noStrike" kern="0" cap="none" spc="0" normalizeH="0" baseline="0" noProof="0" dirty="0" smtClean="0">
                <a:ln>
                  <a:noFill/>
                </a:ln>
                <a:solidFill>
                  <a:sysClr val="windowText" lastClr="000000"/>
                </a:solidFill>
                <a:effectLst/>
                <a:uLnTx/>
                <a:uFillTx/>
                <a:latin typeface="Arial" pitchFamily="34" charset="0"/>
                <a:cs typeface="Arial" pitchFamily="34" charset="0"/>
              </a:rPr>
              <a:t>cuando se lo</a:t>
            </a:r>
            <a:r>
              <a:rPr lang="es-MX" sz="1200" kern="0" dirty="0" smtClean="0">
                <a:solidFill>
                  <a:sysClr val="windowText" lastClr="000000"/>
                </a:solidFill>
                <a:latin typeface="Arial" pitchFamily="34" charset="0"/>
                <a:cs typeface="Arial" pitchFamily="34" charset="0"/>
              </a:rPr>
              <a:t> encomiende</a:t>
            </a:r>
            <a:r>
              <a:rPr kumimoji="0" lang="es-MX" sz="1200" b="0" i="0" u="none" strike="noStrike" kern="0" cap="none" spc="0" normalizeH="0" baseline="0" noProof="0" dirty="0" smtClean="0">
                <a:ln>
                  <a:noFill/>
                </a:ln>
                <a:solidFill>
                  <a:sysClr val="windowText" lastClr="000000"/>
                </a:solidFill>
                <a:effectLst/>
                <a:uLnTx/>
                <a:uFillTx/>
                <a:latin typeface="Arial" pitchFamily="34" charset="0"/>
                <a:cs typeface="Arial" pitchFamily="34" charset="0"/>
              </a:rPr>
              <a:t>, </a:t>
            </a:r>
            <a:r>
              <a:rPr kumimoji="0" lang="es-MX" sz="1200" b="0" i="0" u="none" strike="noStrike" kern="0" cap="none" spc="0" normalizeH="0" baseline="0" noProof="0" dirty="0">
                <a:ln>
                  <a:noFill/>
                </a:ln>
                <a:solidFill>
                  <a:sysClr val="windowText" lastClr="000000"/>
                </a:solidFill>
                <a:effectLst/>
                <a:uLnTx/>
                <a:uFillTx/>
                <a:latin typeface="Arial" pitchFamily="34" charset="0"/>
                <a:cs typeface="Arial" pitchFamily="34" charset="0"/>
              </a:rPr>
              <a:t>tanto al interior </a:t>
            </a:r>
            <a:r>
              <a:rPr kumimoji="0" lang="es-MX" sz="1200" b="0" i="0" u="none" strike="noStrike" kern="0" cap="none" spc="0" normalizeH="0" baseline="0" noProof="0" dirty="0" smtClean="0">
                <a:ln>
                  <a:noFill/>
                </a:ln>
                <a:solidFill>
                  <a:sysClr val="windowText" lastClr="000000"/>
                </a:solidFill>
                <a:effectLst/>
                <a:uLnTx/>
                <a:uFillTx/>
                <a:latin typeface="Arial" pitchFamily="34" charset="0"/>
                <a:cs typeface="Arial" pitchFamily="34" charset="0"/>
              </a:rPr>
              <a:t>del</a:t>
            </a:r>
            <a:r>
              <a:rPr kumimoji="0" lang="es-MX" sz="1200" b="0" i="0" u="none" strike="noStrike" kern="0" cap="none" spc="0" normalizeH="0" noProof="0" dirty="0" smtClean="0">
                <a:ln>
                  <a:noFill/>
                </a:ln>
                <a:solidFill>
                  <a:sysClr val="windowText" lastClr="000000"/>
                </a:solidFill>
                <a:effectLst/>
                <a:uLnTx/>
                <a:uFillTx/>
                <a:latin typeface="Arial" pitchFamily="34" charset="0"/>
                <a:cs typeface="Arial" pitchFamily="34" charset="0"/>
              </a:rPr>
              <a:t> 	Instituto </a:t>
            </a:r>
            <a:r>
              <a:rPr kumimoji="0" lang="es-MX" sz="1200" b="0" i="0" u="none" strike="noStrike" kern="0" cap="none" spc="0" normalizeH="0" baseline="0" noProof="0" dirty="0" smtClean="0">
                <a:ln>
                  <a:noFill/>
                </a:ln>
                <a:solidFill>
                  <a:sysClr val="windowText" lastClr="000000"/>
                </a:solidFill>
                <a:effectLst/>
                <a:uLnTx/>
                <a:uFillTx/>
                <a:latin typeface="Arial" pitchFamily="34" charset="0"/>
                <a:cs typeface="Arial" pitchFamily="34" charset="0"/>
              </a:rPr>
              <a:t>como </a:t>
            </a:r>
            <a:r>
              <a:rPr kumimoji="0" lang="es-MX" sz="1200" b="0" i="0" u="none" strike="noStrike" kern="0" cap="none" spc="0" normalizeH="0" baseline="0" noProof="0" dirty="0">
                <a:ln>
                  <a:noFill/>
                </a:ln>
                <a:solidFill>
                  <a:sysClr val="windowText" lastClr="000000"/>
                </a:solidFill>
                <a:effectLst/>
                <a:uLnTx/>
                <a:uFillTx/>
                <a:latin typeface="Arial" pitchFamily="34" charset="0"/>
                <a:cs typeface="Arial" pitchFamily="34" charset="0"/>
              </a:rPr>
              <a:t>fuera </a:t>
            </a:r>
            <a:r>
              <a:rPr kumimoji="0" lang="es-MX" sz="1200" b="0" i="0" u="none" strike="noStrike" kern="0" cap="none" spc="0" normalizeH="0" baseline="0" noProof="0" dirty="0" smtClean="0">
                <a:ln>
                  <a:noFill/>
                </a:ln>
                <a:solidFill>
                  <a:sysClr val="windowText" lastClr="000000"/>
                </a:solidFill>
                <a:effectLst/>
                <a:uLnTx/>
                <a:uFillTx/>
                <a:latin typeface="Arial" pitchFamily="34" charset="0"/>
                <a:cs typeface="Arial" pitchFamily="34" charset="0"/>
              </a:rPr>
              <a:t>del</a:t>
            </a:r>
            <a:r>
              <a:rPr kumimoji="0" lang="es-MX" sz="1200" b="0" i="0" u="none" strike="noStrike" kern="0" cap="none" spc="0" normalizeH="0" noProof="0" dirty="0" smtClean="0">
                <a:ln>
                  <a:noFill/>
                </a:ln>
                <a:solidFill>
                  <a:sysClr val="windowText" lastClr="000000"/>
                </a:solidFill>
                <a:effectLst/>
                <a:uLnTx/>
                <a:uFillTx/>
                <a:latin typeface="Arial" pitchFamily="34" charset="0"/>
                <a:cs typeface="Arial" pitchFamily="34" charset="0"/>
              </a:rPr>
              <a:t> mismo</a:t>
            </a:r>
            <a:r>
              <a:rPr kumimoji="0" lang="es-MX" sz="1200" b="0" i="0" u="none" strike="noStrike" kern="0" cap="none" spc="0" normalizeH="0" baseline="0" noProof="0" dirty="0" smtClean="0">
                <a:ln>
                  <a:noFill/>
                </a:ln>
                <a:solidFill>
                  <a:sysClr val="windowText" lastClr="000000"/>
                </a:solidFill>
                <a:effectLst/>
                <a:uLnTx/>
                <a:uFillTx/>
                <a:latin typeface="Arial" pitchFamily="34" charset="0"/>
                <a:cs typeface="Arial" pitchFamily="34" charset="0"/>
              </a:rPr>
              <a:t>, </a:t>
            </a:r>
            <a:r>
              <a:rPr kumimoji="0" lang="es-MX" sz="1200" b="0" i="0" u="none" strike="noStrike" kern="0" cap="none" spc="0" normalizeH="0" baseline="0" noProof="0" dirty="0">
                <a:ln>
                  <a:noFill/>
                </a:ln>
                <a:solidFill>
                  <a:sysClr val="windowText" lastClr="000000"/>
                </a:solidFill>
                <a:effectLst/>
                <a:uLnTx/>
                <a:uFillTx/>
                <a:latin typeface="Arial" pitchFamily="34" charset="0"/>
                <a:cs typeface="Arial" pitchFamily="34" charset="0"/>
              </a:rPr>
              <a:t>con el propósito de tomar nota sobre </a:t>
            </a:r>
            <a:r>
              <a:rPr kumimoji="0" lang="es-MX" sz="1200" b="0" i="0" u="none" strike="noStrike" kern="0" cap="none" spc="0" normalizeH="0" baseline="0" noProof="0" dirty="0" smtClean="0">
                <a:ln>
                  <a:noFill/>
                </a:ln>
                <a:solidFill>
                  <a:sysClr val="windowText" lastClr="000000"/>
                </a:solidFill>
                <a:effectLst/>
                <a:uLnTx/>
                <a:uFillTx/>
                <a:latin typeface="Arial" pitchFamily="34" charset="0"/>
                <a:cs typeface="Arial" pitchFamily="34" charset="0"/>
              </a:rPr>
              <a:t>	los </a:t>
            </a:r>
            <a:r>
              <a:rPr kumimoji="0" lang="es-MX" sz="1200" b="0" i="0" u="none" strike="noStrike" kern="0" cap="none" spc="0" normalizeH="0" baseline="0" noProof="0" dirty="0">
                <a:ln>
                  <a:noFill/>
                </a:ln>
                <a:solidFill>
                  <a:sysClr val="windowText" lastClr="000000"/>
                </a:solidFill>
                <a:effectLst/>
                <a:uLnTx/>
                <a:uFillTx/>
                <a:latin typeface="Arial" pitchFamily="34" charset="0"/>
                <a:cs typeface="Arial" pitchFamily="34" charset="0"/>
              </a:rPr>
              <a:t>temas y </a:t>
            </a:r>
            <a:r>
              <a:rPr kumimoji="0" lang="es-MX" sz="1200" b="0" i="0" u="none" strike="noStrike" kern="0" cap="none" spc="0" normalizeH="0" baseline="0" noProof="0" dirty="0" smtClean="0">
                <a:ln>
                  <a:noFill/>
                </a:ln>
                <a:solidFill>
                  <a:sysClr val="windowText" lastClr="000000"/>
                </a:solidFill>
                <a:effectLst/>
                <a:uLnTx/>
                <a:uFillTx/>
                <a:latin typeface="Arial" pitchFamily="34" charset="0"/>
                <a:cs typeface="Arial" pitchFamily="34" charset="0"/>
              </a:rPr>
              <a:t>acuerdos </a:t>
            </a:r>
            <a:r>
              <a:rPr kumimoji="0" lang="es-MX" sz="1200" b="0" i="0" u="none" strike="noStrike" kern="0" cap="none" spc="0" normalizeH="0" baseline="0" noProof="0" dirty="0">
                <a:ln>
                  <a:noFill/>
                </a:ln>
                <a:solidFill>
                  <a:sysClr val="windowText" lastClr="000000"/>
                </a:solidFill>
                <a:effectLst/>
                <a:uLnTx/>
                <a:uFillTx/>
                <a:latin typeface="Arial" pitchFamily="34" charset="0"/>
                <a:cs typeface="Arial" pitchFamily="34" charset="0"/>
              </a:rPr>
              <a:t>que se expongan y que requieran de </a:t>
            </a:r>
            <a:r>
              <a:rPr kumimoji="0" lang="es-MX" sz="1200" b="0" i="0" u="none" strike="noStrike" kern="0" cap="none" spc="0" normalizeH="0" baseline="0" noProof="0" dirty="0" smtClean="0">
                <a:ln>
                  <a:noFill/>
                </a:ln>
                <a:solidFill>
                  <a:sysClr val="windowText" lastClr="000000"/>
                </a:solidFill>
                <a:effectLst/>
                <a:uLnTx/>
                <a:uFillTx/>
                <a:latin typeface="Arial" pitchFamily="34" charset="0"/>
                <a:cs typeface="Arial" pitchFamily="34" charset="0"/>
              </a:rPr>
              <a:t>	seguimiento;</a:t>
            </a:r>
          </a:p>
          <a:p>
            <a:pPr marL="176213" lvl="0" indent="187325" algn="just">
              <a:lnSpc>
                <a:spcPct val="120000"/>
              </a:lnSpc>
              <a:spcAft>
                <a:spcPts val="700"/>
              </a:spcAft>
              <a:buFont typeface="Wingdings" pitchFamily="2" charset="2"/>
              <a:buChar char="§"/>
              <a:tabLst>
                <a:tab pos="363538" algn="l"/>
              </a:tabLst>
              <a:defRPr/>
            </a:pPr>
            <a:r>
              <a:rPr lang="es-MX" sz="1200" kern="0" dirty="0" smtClean="0">
                <a:solidFill>
                  <a:sysClr val="windowText" lastClr="000000"/>
                </a:solidFill>
                <a:latin typeface="Arial" pitchFamily="34" charset="0"/>
                <a:cs typeface="Arial" pitchFamily="34" charset="0"/>
              </a:rPr>
              <a:t>Informar al Titular de </a:t>
            </a:r>
            <a:r>
              <a:rPr lang="es-MX" sz="1200" kern="0" dirty="0">
                <a:solidFill>
                  <a:sysClr val="windowText" lastClr="000000"/>
                </a:solidFill>
                <a:latin typeface="Arial" pitchFamily="34" charset="0"/>
                <a:cs typeface="Arial" pitchFamily="34" charset="0"/>
              </a:rPr>
              <a:t>la Dirección General acerca del desarrollo de las </a:t>
            </a:r>
            <a:r>
              <a:rPr lang="es-MX" sz="1200" kern="0" dirty="0" smtClean="0">
                <a:solidFill>
                  <a:sysClr val="windowText" lastClr="000000"/>
                </a:solidFill>
                <a:latin typeface="Arial" pitchFamily="34" charset="0"/>
                <a:cs typeface="Arial" pitchFamily="34" charset="0"/>
              </a:rPr>
              <a:t>	funciones de </a:t>
            </a:r>
            <a:r>
              <a:rPr lang="es-MX" sz="1200" kern="0" dirty="0">
                <a:solidFill>
                  <a:sysClr val="windowText" lastClr="000000"/>
                </a:solidFill>
                <a:latin typeface="Arial" pitchFamily="34" charset="0"/>
                <a:cs typeface="Arial" pitchFamily="34" charset="0"/>
              </a:rPr>
              <a:t>esta </a:t>
            </a:r>
            <a:r>
              <a:rPr lang="es-MX" sz="1200" kern="0" dirty="0" smtClean="0">
                <a:solidFill>
                  <a:sysClr val="windowText" lastClr="000000"/>
                </a:solidFill>
                <a:latin typeface="Arial" pitchFamily="34" charset="0"/>
                <a:cs typeface="Arial" pitchFamily="34" charset="0"/>
              </a:rPr>
              <a:t>Secretaría Técnica, manteniendo </a:t>
            </a:r>
            <a:r>
              <a:rPr lang="es-MX" sz="1200" kern="0" dirty="0">
                <a:solidFill>
                  <a:sysClr val="windowText" lastClr="000000"/>
                </a:solidFill>
                <a:latin typeface="Arial" pitchFamily="34" charset="0"/>
                <a:cs typeface="Arial" pitchFamily="34" charset="0"/>
              </a:rPr>
              <a:t>comunicación y </a:t>
            </a:r>
            <a:r>
              <a:rPr lang="es-MX" sz="1200" kern="0" dirty="0" smtClean="0">
                <a:solidFill>
                  <a:sysClr val="windowText" lastClr="000000"/>
                </a:solidFill>
                <a:latin typeface="Arial" pitchFamily="34" charset="0"/>
                <a:cs typeface="Arial" pitchFamily="34" charset="0"/>
              </a:rPr>
              <a:t>	coordinación con </a:t>
            </a:r>
            <a:r>
              <a:rPr lang="es-MX" sz="1200" kern="0" dirty="0">
                <a:solidFill>
                  <a:sysClr val="windowText" lastClr="000000"/>
                </a:solidFill>
                <a:latin typeface="Arial" pitchFamily="34" charset="0"/>
                <a:cs typeface="Arial" pitchFamily="34" charset="0"/>
              </a:rPr>
              <a:t>las demás </a:t>
            </a:r>
            <a:r>
              <a:rPr lang="es-MX" sz="1200" kern="0" dirty="0" smtClean="0">
                <a:solidFill>
                  <a:sysClr val="windowText" lastClr="000000"/>
                </a:solidFill>
                <a:latin typeface="Arial" pitchFamily="34" charset="0"/>
                <a:cs typeface="Arial" pitchFamily="34" charset="0"/>
              </a:rPr>
              <a:t>áreas dependientes para </a:t>
            </a:r>
            <a:r>
              <a:rPr lang="es-MX" sz="1200" kern="0" dirty="0">
                <a:solidFill>
                  <a:sysClr val="windowText" lastClr="000000"/>
                </a:solidFill>
                <a:latin typeface="Arial" pitchFamily="34" charset="0"/>
                <a:cs typeface="Arial" pitchFamily="34" charset="0"/>
              </a:rPr>
              <a:t>el adecuado </a:t>
            </a:r>
            <a:r>
              <a:rPr lang="es-MX" sz="1200" kern="0" dirty="0" smtClean="0">
                <a:solidFill>
                  <a:sysClr val="windowText" lastClr="000000"/>
                </a:solidFill>
                <a:latin typeface="Arial" pitchFamily="34" charset="0"/>
                <a:cs typeface="Arial" pitchFamily="34" charset="0"/>
              </a:rPr>
              <a:t>	desempeño </a:t>
            </a:r>
            <a:r>
              <a:rPr lang="es-MX" sz="1200" kern="0" dirty="0">
                <a:solidFill>
                  <a:sysClr val="windowText" lastClr="000000"/>
                </a:solidFill>
                <a:latin typeface="Arial" pitchFamily="34" charset="0"/>
                <a:cs typeface="Arial" pitchFamily="34" charset="0"/>
              </a:rPr>
              <a:t>de </a:t>
            </a:r>
            <a:r>
              <a:rPr lang="es-MX" sz="1200" kern="0" dirty="0" smtClean="0">
                <a:solidFill>
                  <a:sysClr val="windowText" lastClr="000000"/>
                </a:solidFill>
                <a:latin typeface="Arial" pitchFamily="34" charset="0"/>
                <a:cs typeface="Arial" pitchFamily="34" charset="0"/>
              </a:rPr>
              <a:t>sus funciones;</a:t>
            </a:r>
            <a:endParaRPr lang="es-MX" sz="1200" kern="0" dirty="0">
              <a:solidFill>
                <a:sysClr val="windowText" lastClr="000000"/>
              </a:solidFill>
              <a:latin typeface="Arial" pitchFamily="34" charset="0"/>
              <a:cs typeface="Arial" pitchFamily="34" charset="0"/>
            </a:endParaRPr>
          </a:p>
          <a:p>
            <a:pPr marL="176213" lvl="0" indent="187325" algn="just">
              <a:lnSpc>
                <a:spcPct val="120000"/>
              </a:lnSpc>
              <a:spcAft>
                <a:spcPts val="700"/>
              </a:spcAft>
              <a:buFont typeface="Wingdings" pitchFamily="2" charset="2"/>
              <a:buChar char="§"/>
              <a:tabLst>
                <a:tab pos="363538" algn="l"/>
              </a:tabLst>
              <a:defRPr/>
            </a:pPr>
            <a:r>
              <a:rPr lang="es-MX" sz="1200" kern="0" dirty="0" smtClean="0">
                <a:solidFill>
                  <a:sysClr val="windowText" lastClr="000000"/>
                </a:solidFill>
                <a:latin typeface="Arial" pitchFamily="34" charset="0"/>
                <a:cs typeface="Arial" pitchFamily="34" charset="0"/>
              </a:rPr>
              <a:t>Acordar </a:t>
            </a:r>
            <a:r>
              <a:rPr lang="es-MX" sz="1200" kern="0" dirty="0">
                <a:solidFill>
                  <a:sysClr val="windowText" lastClr="000000"/>
                </a:solidFill>
                <a:latin typeface="Arial" pitchFamily="34" charset="0"/>
                <a:cs typeface="Arial" pitchFamily="34" charset="0"/>
              </a:rPr>
              <a:t>con el </a:t>
            </a:r>
            <a:r>
              <a:rPr lang="es-MX" sz="1200" kern="0" dirty="0" smtClean="0">
                <a:solidFill>
                  <a:sysClr val="windowText" lastClr="000000"/>
                </a:solidFill>
                <a:latin typeface="Arial" pitchFamily="34" charset="0"/>
                <a:cs typeface="Arial" pitchFamily="34" charset="0"/>
              </a:rPr>
              <a:t>Titular de la Dirección </a:t>
            </a:r>
            <a:r>
              <a:rPr lang="es-MX" sz="1200" kern="0" dirty="0">
                <a:solidFill>
                  <a:sysClr val="windowText" lastClr="000000"/>
                </a:solidFill>
                <a:latin typeface="Arial" pitchFamily="34" charset="0"/>
                <a:cs typeface="Arial" pitchFamily="34" charset="0"/>
              </a:rPr>
              <a:t>General la resolución y </a:t>
            </a:r>
            <a:r>
              <a:rPr lang="es-MX" sz="1200" kern="0" dirty="0" smtClean="0">
                <a:solidFill>
                  <a:sysClr val="windowText" lastClr="000000"/>
                </a:solidFill>
                <a:latin typeface="Arial" pitchFamily="34" charset="0"/>
                <a:cs typeface="Arial" pitchFamily="34" charset="0"/>
              </a:rPr>
              <a:t>	despachos </a:t>
            </a:r>
            <a:r>
              <a:rPr lang="es-MX" sz="1200" kern="0" dirty="0">
                <a:solidFill>
                  <a:sysClr val="windowText" lastClr="000000"/>
                </a:solidFill>
                <a:latin typeface="Arial" pitchFamily="34" charset="0"/>
                <a:cs typeface="Arial" pitchFamily="34" charset="0"/>
              </a:rPr>
              <a:t>de los </a:t>
            </a:r>
            <a:r>
              <a:rPr lang="es-MX" sz="1200" kern="0" dirty="0" smtClean="0">
                <a:solidFill>
                  <a:sysClr val="windowText" lastClr="000000"/>
                </a:solidFill>
                <a:latin typeface="Arial" pitchFamily="34" charset="0"/>
                <a:cs typeface="Arial" pitchFamily="34" charset="0"/>
              </a:rPr>
              <a:t>asuntos que le encomiende, </a:t>
            </a:r>
            <a:r>
              <a:rPr lang="es-MX" sz="1200" kern="0" dirty="0">
                <a:solidFill>
                  <a:sysClr val="windowText" lastClr="000000"/>
                </a:solidFill>
                <a:latin typeface="Arial" pitchFamily="34" charset="0"/>
                <a:cs typeface="Arial" pitchFamily="34" charset="0"/>
              </a:rPr>
              <a:t>e </a:t>
            </a:r>
            <a:r>
              <a:rPr lang="es-MX" sz="1200" kern="0" dirty="0" smtClean="0">
                <a:solidFill>
                  <a:sysClr val="windowText" lastClr="000000"/>
                </a:solidFill>
                <a:latin typeface="Arial" pitchFamily="34" charset="0"/>
                <a:cs typeface="Arial" pitchFamily="34" charset="0"/>
              </a:rPr>
              <a:t>informarle sobre </a:t>
            </a:r>
            <a:r>
              <a:rPr lang="es-MX" sz="1200" kern="0" dirty="0">
                <a:solidFill>
                  <a:sysClr val="windowText" lastClr="000000"/>
                </a:solidFill>
                <a:latin typeface="Arial" pitchFamily="34" charset="0"/>
                <a:cs typeface="Arial" pitchFamily="34" charset="0"/>
              </a:rPr>
              <a:t>el </a:t>
            </a:r>
            <a:r>
              <a:rPr lang="es-MX" sz="1200" kern="0" dirty="0" smtClean="0">
                <a:solidFill>
                  <a:sysClr val="windowText" lastClr="000000"/>
                </a:solidFill>
                <a:latin typeface="Arial" pitchFamily="34" charset="0"/>
                <a:cs typeface="Arial" pitchFamily="34" charset="0"/>
              </a:rPr>
              <a:t>	avance </a:t>
            </a:r>
            <a:r>
              <a:rPr lang="es-MX" sz="1200" kern="0" dirty="0">
                <a:solidFill>
                  <a:sysClr val="windowText" lastClr="000000"/>
                </a:solidFill>
                <a:latin typeface="Arial" pitchFamily="34" charset="0"/>
                <a:cs typeface="Arial" pitchFamily="34" charset="0"/>
              </a:rPr>
              <a:t>de los mismos</a:t>
            </a:r>
            <a:r>
              <a:rPr lang="es-MX" sz="1200" kern="0" dirty="0" smtClean="0">
                <a:solidFill>
                  <a:sysClr val="windowText" lastClr="000000"/>
                </a:solidFill>
                <a:latin typeface="Arial" pitchFamily="34" charset="0"/>
                <a:cs typeface="Arial" pitchFamily="34" charset="0"/>
              </a:rPr>
              <a:t>;</a:t>
            </a:r>
          </a:p>
          <a:p>
            <a:pPr marL="176213" lvl="0" indent="187325" algn="just">
              <a:lnSpc>
                <a:spcPct val="120000"/>
              </a:lnSpc>
              <a:spcAft>
                <a:spcPts val="700"/>
              </a:spcAft>
              <a:buFont typeface="Wingdings" pitchFamily="2" charset="2"/>
              <a:buChar char="§"/>
              <a:tabLst>
                <a:tab pos="363538" algn="l"/>
              </a:tabLst>
              <a:defRPr/>
            </a:pPr>
            <a:r>
              <a:rPr lang="es-MX" sz="1200" kern="0" dirty="0" smtClean="0">
                <a:solidFill>
                  <a:sysClr val="windowText" lastClr="000000"/>
                </a:solidFill>
                <a:latin typeface="Arial" pitchFamily="34" charset="0"/>
                <a:cs typeface="Arial" pitchFamily="34" charset="0"/>
              </a:rPr>
              <a:t>Dar </a:t>
            </a:r>
            <a:r>
              <a:rPr lang="es-MX" sz="1200" kern="0" dirty="0">
                <a:solidFill>
                  <a:sysClr val="windowText" lastClr="000000"/>
                </a:solidFill>
                <a:latin typeface="Arial" pitchFamily="34" charset="0"/>
                <a:cs typeface="Arial" pitchFamily="34" charset="0"/>
              </a:rPr>
              <a:t>seguimiento al cumplimiento de los acuerdos, instrucciones y </a:t>
            </a:r>
            <a:r>
              <a:rPr lang="es-MX" sz="1200" kern="0" dirty="0" smtClean="0">
                <a:solidFill>
                  <a:sysClr val="windowText" lastClr="000000"/>
                </a:solidFill>
                <a:latin typeface="Arial" pitchFamily="34" charset="0"/>
                <a:cs typeface="Arial" pitchFamily="34" charset="0"/>
              </a:rPr>
              <a:t>	demás determinaciones </a:t>
            </a:r>
            <a:r>
              <a:rPr lang="es-MX" sz="1200" kern="0" dirty="0">
                <a:solidFill>
                  <a:sysClr val="windowText" lastClr="000000"/>
                </a:solidFill>
                <a:latin typeface="Arial" pitchFamily="34" charset="0"/>
                <a:cs typeface="Arial" pitchFamily="34" charset="0"/>
              </a:rPr>
              <a:t>emitidas por el T</a:t>
            </a:r>
            <a:r>
              <a:rPr lang="es-MX" sz="1200" kern="0" dirty="0" smtClean="0">
                <a:solidFill>
                  <a:sysClr val="windowText" lastClr="000000"/>
                </a:solidFill>
                <a:latin typeface="Arial" pitchFamily="34" charset="0"/>
                <a:cs typeface="Arial" pitchFamily="34" charset="0"/>
              </a:rPr>
              <a:t>itular de la Dirección </a:t>
            </a:r>
            <a:r>
              <a:rPr lang="es-MX" sz="1200" kern="0" dirty="0">
                <a:solidFill>
                  <a:sysClr val="windowText" lastClr="000000"/>
                </a:solidFill>
                <a:latin typeface="Arial" pitchFamily="34" charset="0"/>
                <a:cs typeface="Arial" pitchFamily="34" charset="0"/>
              </a:rPr>
              <a:t>General</a:t>
            </a:r>
            <a:r>
              <a:rPr lang="es-MX" sz="1200" kern="0" dirty="0" smtClean="0">
                <a:solidFill>
                  <a:sysClr val="windowText" lastClr="000000"/>
                </a:solidFill>
                <a:latin typeface="Arial" pitchFamily="34" charset="0"/>
                <a:cs typeface="Arial" pitchFamily="34" charset="0"/>
              </a:rPr>
              <a:t>;</a:t>
            </a:r>
            <a:endParaRPr lang="es-MX" sz="1200" kern="0" dirty="0">
              <a:solidFill>
                <a:sysClr val="windowText" lastClr="000000"/>
              </a:solidFill>
              <a:latin typeface="Arial" pitchFamily="34" charset="0"/>
              <a:cs typeface="Arial" pitchFamily="34" charset="0"/>
            </a:endParaRPr>
          </a:p>
          <a:p>
            <a:pPr marL="176213" marR="0" lvl="0" indent="187325" algn="just" defTabSz="914400" eaLnBrk="1" fontAlgn="auto" latinLnBrk="0" hangingPunct="1">
              <a:lnSpc>
                <a:spcPct val="120000"/>
              </a:lnSpc>
              <a:spcBef>
                <a:spcPts val="0"/>
              </a:spcBef>
              <a:spcAft>
                <a:spcPts val="700"/>
              </a:spcAft>
              <a:buClrTx/>
              <a:buSzTx/>
              <a:buFont typeface="Wingdings" pitchFamily="2" charset="2"/>
              <a:buChar char="§"/>
              <a:tabLst>
                <a:tab pos="363538" algn="l"/>
              </a:tabLst>
              <a:defRPr/>
            </a:pPr>
            <a:r>
              <a:rPr kumimoji="0" lang="es-ES_tradnl" sz="1200" b="0" i="0" u="none" strike="noStrike" kern="0" cap="none" spc="0" normalizeH="0" baseline="0" noProof="0" dirty="0" smtClean="0">
                <a:ln>
                  <a:noFill/>
                </a:ln>
                <a:solidFill>
                  <a:sysClr val="windowText" lastClr="000000"/>
                </a:solidFill>
                <a:effectLst/>
                <a:uLnTx/>
                <a:uFillTx/>
                <a:latin typeface="Arial" pitchFamily="34" charset="0"/>
                <a:cs typeface="Arial" pitchFamily="34" charset="0"/>
              </a:rPr>
              <a:t>Estas </a:t>
            </a:r>
            <a:r>
              <a:rPr kumimoji="0" lang="es-ES_tradnl" sz="1200" b="0" i="0" u="none" strike="noStrike" kern="0" cap="none" spc="0" normalizeH="0" baseline="0" noProof="0" dirty="0">
                <a:ln>
                  <a:noFill/>
                </a:ln>
                <a:solidFill>
                  <a:sysClr val="windowText" lastClr="000000"/>
                </a:solidFill>
                <a:effectLst/>
                <a:uLnTx/>
                <a:uFillTx/>
                <a:latin typeface="Arial" pitchFamily="34" charset="0"/>
                <a:cs typeface="Arial" pitchFamily="34" charset="0"/>
              </a:rPr>
              <a:t>funciones son enunciativas más no limitativas</a:t>
            </a:r>
            <a:r>
              <a:rPr kumimoji="0" lang="es-ES_tradnl" sz="1200" b="0" i="0" u="none" strike="noStrike" kern="0" cap="none" spc="0" normalizeH="0" baseline="0" noProof="0" dirty="0" smtClean="0">
                <a:ln>
                  <a:noFill/>
                </a:ln>
                <a:solidFill>
                  <a:sysClr val="windowText" lastClr="000000"/>
                </a:solidFill>
                <a:effectLst/>
                <a:uLnTx/>
                <a:uFillTx/>
                <a:latin typeface="Arial" pitchFamily="34" charset="0"/>
                <a:cs typeface="Arial" pitchFamily="34" charset="0"/>
              </a:rPr>
              <a:t>.</a:t>
            </a:r>
          </a:p>
        </p:txBody>
      </p:sp>
      <p:sp>
        <p:nvSpPr>
          <p:cNvPr id="3" name="Rectangle 2"/>
          <p:cNvSpPr>
            <a:spLocks noChangeArrowheads="1"/>
          </p:cNvSpPr>
          <p:nvPr/>
        </p:nvSpPr>
        <p:spPr bwMode="auto">
          <a:xfrm>
            <a:off x="0" y="1588"/>
            <a:ext cx="1196975" cy="9142412"/>
          </a:xfrm>
          <a:prstGeom prst="rect">
            <a:avLst/>
          </a:prstGeom>
          <a:gradFill rotWithShape="0">
            <a:gsLst>
              <a:gs pos="0">
                <a:srgbClr val="737373"/>
              </a:gs>
              <a:gs pos="100000">
                <a:srgbClr val="BFBFBF"/>
              </a:gs>
            </a:gsLst>
            <a:lin ang="2700000" scaled="1"/>
          </a:gradFill>
          <a:ln w="9525">
            <a:noFill/>
            <a:miter lim="800000"/>
            <a:headEnd/>
            <a:tailEnd/>
          </a:ln>
        </p:spPr>
        <p:txBody>
          <a:bodyPr lIns="91427" tIns="45714" rIns="91427" bIns="45714"/>
          <a:lstStyle/>
          <a:p>
            <a:endParaRPr lang="es-ES_tradnl">
              <a:latin typeface="Calibri" pitchFamily="34" charset="0"/>
            </a:endParaRPr>
          </a:p>
        </p:txBody>
      </p:sp>
      <p:cxnSp>
        <p:nvCxnSpPr>
          <p:cNvPr id="4" name="AutoShape 3"/>
          <p:cNvCxnSpPr>
            <a:cxnSpLocks noChangeShapeType="1"/>
          </p:cNvCxnSpPr>
          <p:nvPr/>
        </p:nvCxnSpPr>
        <p:spPr bwMode="auto">
          <a:xfrm flipV="1">
            <a:off x="0" y="755650"/>
            <a:ext cx="6858000" cy="7938"/>
          </a:xfrm>
          <a:prstGeom prst="straightConnector1">
            <a:avLst/>
          </a:prstGeom>
          <a:noFill/>
          <a:ln w="38100">
            <a:solidFill>
              <a:srgbClr val="000000"/>
            </a:solidFill>
            <a:round/>
            <a:headEnd/>
            <a:tailEnd/>
          </a:ln>
        </p:spPr>
      </p:cxnSp>
      <p:sp>
        <p:nvSpPr>
          <p:cNvPr id="5" name="Text Box 2"/>
          <p:cNvSpPr txBox="1">
            <a:spLocks noChangeArrowheads="1"/>
          </p:cNvSpPr>
          <p:nvPr/>
        </p:nvSpPr>
        <p:spPr bwMode="auto">
          <a:xfrm>
            <a:off x="404813" y="419100"/>
            <a:ext cx="4011612" cy="360363"/>
          </a:xfrm>
          <a:prstGeom prst="rect">
            <a:avLst/>
          </a:prstGeom>
          <a:noFill/>
          <a:ln w="9525">
            <a:noFill/>
            <a:miter lim="800000"/>
            <a:headEnd/>
            <a:tailEnd/>
          </a:ln>
        </p:spPr>
        <p:txBody>
          <a:bodyPr/>
          <a:lstStyle/>
          <a:p>
            <a:pPr marL="0" marR="0" lvl="0" indent="0" defTabSz="914400" eaLnBrk="1" fontAlgn="auto" latinLnBrk="0" hangingPunct="1">
              <a:lnSpc>
                <a:spcPct val="100000"/>
              </a:lnSpc>
              <a:spcBef>
                <a:spcPts val="0"/>
              </a:spcBef>
              <a:spcAft>
                <a:spcPts val="1000"/>
              </a:spcAft>
              <a:buClrTx/>
              <a:buSzTx/>
              <a:buFontTx/>
              <a:buNone/>
              <a:tabLst/>
              <a:defRPr/>
            </a:pPr>
            <a:r>
              <a:rPr kumimoji="0" lang="es-ES" sz="2000" b="1" i="1" u="none" strike="noStrike" kern="0" cap="none" spc="0" normalizeH="0" baseline="0" noProof="0" dirty="0">
                <a:ln>
                  <a:noFill/>
                </a:ln>
                <a:solidFill>
                  <a:sysClr val="windowText" lastClr="000000"/>
                </a:solidFill>
                <a:effectLst/>
                <a:uLnTx/>
                <a:uFillTx/>
                <a:latin typeface="Arial" pitchFamily="34" charset="0"/>
                <a:cs typeface="Arial" pitchFamily="34" charset="0"/>
              </a:rPr>
              <a:t>DESCRIPCION DE FUNCIONES</a:t>
            </a:r>
            <a:endParaRPr kumimoji="0" lang="es-MX" sz="1800" b="0" i="0" u="none" strike="noStrike" kern="0" cap="none" spc="0" normalizeH="0" baseline="0" noProof="0" dirty="0">
              <a:ln>
                <a:noFill/>
              </a:ln>
              <a:solidFill>
                <a:sysClr val="windowText" lastClr="000000"/>
              </a:solidFill>
              <a:effectLst/>
              <a:uLnTx/>
              <a:uFillTx/>
              <a:latin typeface="Arial" pitchFamily="34" charset="0"/>
              <a:cs typeface="Arial" pitchFamily="34" charset="0"/>
            </a:endParaRPr>
          </a:p>
        </p:txBody>
      </p:sp>
      <p:graphicFrame>
        <p:nvGraphicFramePr>
          <p:cNvPr id="6" name="7 Tabla"/>
          <p:cNvGraphicFramePr>
            <a:graphicFrameLocks noGrp="1"/>
          </p:cNvGraphicFramePr>
          <p:nvPr>
            <p:extLst>
              <p:ext uri="{D42A27DB-BD31-4B8C-83A1-F6EECF244321}">
                <p14:modId xmlns:p14="http://schemas.microsoft.com/office/powerpoint/2010/main" val="1524788751"/>
              </p:ext>
            </p:extLst>
          </p:nvPr>
        </p:nvGraphicFramePr>
        <p:xfrm>
          <a:off x="1268413" y="8175682"/>
          <a:ext cx="5328592" cy="560976"/>
        </p:xfrm>
        <a:graphic>
          <a:graphicData uri="http://schemas.openxmlformats.org/drawingml/2006/table">
            <a:tbl>
              <a:tblPr/>
              <a:tblGrid>
                <a:gridCol w="2642184"/>
                <a:gridCol w="2686408"/>
              </a:tblGrid>
              <a:tr h="230112">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ct val="115000"/>
                        </a:lnSpc>
                        <a:spcAft>
                          <a:spcPts val="0"/>
                        </a:spcAft>
                      </a:pPr>
                      <a:r>
                        <a:rPr lang="es-ES" sz="1200" b="1" dirty="0">
                          <a:latin typeface="Arial"/>
                          <a:ea typeface="Calibri"/>
                          <a:cs typeface="Times New Roman"/>
                        </a:rPr>
                        <a:t>Responsable</a:t>
                      </a:r>
                      <a:endParaRPr lang="es-MX" sz="1100" dirty="0">
                        <a:latin typeface="Calibri"/>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ct val="115000"/>
                        </a:lnSpc>
                        <a:spcAft>
                          <a:spcPts val="0"/>
                        </a:spcAft>
                      </a:pPr>
                      <a:r>
                        <a:rPr lang="es-ES" sz="1200" b="1" dirty="0">
                          <a:latin typeface="Arial"/>
                          <a:ea typeface="Calibri"/>
                          <a:cs typeface="Times New Roman"/>
                        </a:rPr>
                        <a:t>Directivo</a:t>
                      </a:r>
                      <a:endParaRPr lang="es-MX" sz="1100" dirty="0">
                        <a:latin typeface="Calibri"/>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r>
              <a:tr h="330864">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indent="0" algn="ctr" defTabSz="914276" rtl="0" eaLnBrk="1" fontAlgn="auto" latinLnBrk="0" hangingPunct="1">
                        <a:lnSpc>
                          <a:spcPct val="115000"/>
                        </a:lnSpc>
                        <a:spcBef>
                          <a:spcPts val="0"/>
                        </a:spcBef>
                        <a:spcAft>
                          <a:spcPts val="0"/>
                        </a:spcAft>
                        <a:buClrTx/>
                        <a:buSzTx/>
                        <a:buFontTx/>
                        <a:buNone/>
                        <a:tabLst/>
                        <a:defRPr/>
                      </a:pPr>
                      <a:r>
                        <a:rPr lang="es-ES" sz="1200" kern="1200" dirty="0" smtClean="0">
                          <a:solidFill>
                            <a:schemeClr val="tx1"/>
                          </a:solidFill>
                          <a:latin typeface="Arial"/>
                          <a:ea typeface="Calibri"/>
                          <a:cs typeface="Times New Roman"/>
                        </a:rPr>
                        <a:t>Julio Daniel Domínguez Hernández</a:t>
                      </a:r>
                      <a:endParaRPr lang="es-MX" sz="1200" kern="1200" dirty="0" smtClean="0">
                        <a:solidFill>
                          <a:schemeClr val="tx1"/>
                        </a:solidFill>
                        <a:latin typeface="Arial"/>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ct val="115000"/>
                        </a:lnSpc>
                        <a:spcAft>
                          <a:spcPts val="0"/>
                        </a:spcAft>
                      </a:pPr>
                      <a:r>
                        <a:rPr lang="es-ES" sz="1200" dirty="0" smtClean="0">
                          <a:latin typeface="Arial"/>
                          <a:ea typeface="Calibri"/>
                          <a:cs typeface="Times New Roman"/>
                        </a:rPr>
                        <a:t>Raúl Olivares Morales</a:t>
                      </a:r>
                      <a:endParaRPr lang="es-MX" sz="1200" dirty="0">
                        <a:latin typeface="+mn-lt"/>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Tree>
    <p:extLst>
      <p:ext uri="{BB962C8B-B14F-4D97-AF65-F5344CB8AC3E}">
        <p14:creationId xmlns:p14="http://schemas.microsoft.com/office/powerpoint/2010/main" val="10497255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0" y="1588"/>
            <a:ext cx="1196975" cy="9142412"/>
          </a:xfrm>
          <a:prstGeom prst="rect">
            <a:avLst/>
          </a:prstGeom>
          <a:gradFill rotWithShape="0">
            <a:gsLst>
              <a:gs pos="0">
                <a:srgbClr val="737373"/>
              </a:gs>
              <a:gs pos="100000">
                <a:srgbClr val="BFBFBF"/>
              </a:gs>
            </a:gsLst>
            <a:lin ang="2700000" scaled="1"/>
          </a:gradFill>
          <a:ln w="9525">
            <a:noFill/>
            <a:miter lim="800000"/>
            <a:headEnd/>
            <a:tailEnd/>
          </a:ln>
        </p:spPr>
        <p:txBody>
          <a:bodyPr lIns="91427" tIns="45714" rIns="91427" bIns="45714"/>
          <a:lstStyle/>
          <a:p>
            <a:endParaRPr lang="es-ES_tradnl">
              <a:latin typeface="Calibri" pitchFamily="34" charset="0"/>
            </a:endParaRPr>
          </a:p>
        </p:txBody>
      </p:sp>
      <p:cxnSp>
        <p:nvCxnSpPr>
          <p:cNvPr id="3" name="AutoShape 3"/>
          <p:cNvCxnSpPr>
            <a:cxnSpLocks noChangeShapeType="1"/>
          </p:cNvCxnSpPr>
          <p:nvPr/>
        </p:nvCxnSpPr>
        <p:spPr bwMode="auto">
          <a:xfrm flipV="1">
            <a:off x="0" y="755650"/>
            <a:ext cx="6858000" cy="7938"/>
          </a:xfrm>
          <a:prstGeom prst="straightConnector1">
            <a:avLst/>
          </a:prstGeom>
          <a:noFill/>
          <a:ln w="38100">
            <a:solidFill>
              <a:srgbClr val="000000"/>
            </a:solidFill>
            <a:round/>
            <a:headEnd/>
            <a:tailEnd/>
          </a:ln>
        </p:spPr>
      </p:cxnSp>
      <p:sp>
        <p:nvSpPr>
          <p:cNvPr id="4" name="Text Box 2"/>
          <p:cNvSpPr txBox="1">
            <a:spLocks noChangeArrowheads="1"/>
          </p:cNvSpPr>
          <p:nvPr/>
        </p:nvSpPr>
        <p:spPr bwMode="auto">
          <a:xfrm>
            <a:off x="404813" y="419100"/>
            <a:ext cx="4011612" cy="360363"/>
          </a:xfrm>
          <a:prstGeom prst="rect">
            <a:avLst/>
          </a:prstGeom>
          <a:noFill/>
          <a:ln w="9525">
            <a:noFill/>
            <a:miter lim="800000"/>
            <a:headEnd/>
            <a:tailEnd/>
          </a:ln>
        </p:spPr>
        <p:txBody>
          <a:bodyPr/>
          <a:lstStyle/>
          <a:p>
            <a:pPr>
              <a:spcAft>
                <a:spcPts val="1000"/>
              </a:spcAft>
            </a:pPr>
            <a:r>
              <a:rPr lang="es-ES" sz="2000" b="1" i="1" dirty="0">
                <a:latin typeface="Arial" pitchFamily="34" charset="0"/>
                <a:cs typeface="Arial" pitchFamily="34" charset="0"/>
              </a:rPr>
              <a:t>DESCRIPCION DE FUNCIONES</a:t>
            </a:r>
            <a:endParaRPr lang="es-MX" dirty="0">
              <a:latin typeface="Arial" pitchFamily="34" charset="0"/>
              <a:cs typeface="Arial" pitchFamily="34" charset="0"/>
            </a:endParaRPr>
          </a:p>
        </p:txBody>
      </p:sp>
      <p:sp>
        <p:nvSpPr>
          <p:cNvPr id="5" name="11 CuadroTexto"/>
          <p:cNvSpPr txBox="1">
            <a:spLocks noChangeArrowheads="1"/>
          </p:cNvSpPr>
          <p:nvPr/>
        </p:nvSpPr>
        <p:spPr bwMode="auto">
          <a:xfrm>
            <a:off x="1196975" y="1258888"/>
            <a:ext cx="5400675" cy="7443564"/>
          </a:xfrm>
          <a:prstGeom prst="rect">
            <a:avLst/>
          </a:prstGeom>
          <a:noFill/>
          <a:ln w="9525">
            <a:noFill/>
            <a:miter lim="800000"/>
            <a:headEnd/>
            <a:tailEnd/>
          </a:ln>
        </p:spPr>
        <p:txBody>
          <a:bodyPr lIns="91427" tIns="45714" rIns="91427" bIns="45714">
            <a:spAutoFit/>
          </a:bodyPr>
          <a:lstStyle/>
          <a:p>
            <a:pPr algn="ctr">
              <a:defRPr/>
            </a:pPr>
            <a:r>
              <a:rPr lang="es-MX" sz="1200" b="1" i="1" dirty="0" smtClean="0">
                <a:latin typeface="Arial" pitchFamily="34" charset="0"/>
                <a:cs typeface="Arial" pitchFamily="34" charset="0"/>
              </a:rPr>
              <a:t>AUXILIAR TÉCNICO</a:t>
            </a:r>
            <a:endParaRPr lang="es-MX" sz="1200" dirty="0" smtClean="0">
              <a:latin typeface="Arial" pitchFamily="34" charset="0"/>
              <a:cs typeface="Arial" pitchFamily="34" charset="0"/>
            </a:endParaRPr>
          </a:p>
          <a:p>
            <a:pPr algn="just">
              <a:defRPr/>
            </a:pPr>
            <a:endParaRPr lang="es-ES_tradnl" sz="1200" b="1" i="1" dirty="0">
              <a:latin typeface="Arial" pitchFamily="34" charset="0"/>
              <a:cs typeface="Arial" pitchFamily="34" charset="0"/>
            </a:endParaRPr>
          </a:p>
          <a:p>
            <a:pPr algn="just">
              <a:defRPr/>
            </a:pPr>
            <a:endParaRPr lang="es-ES_tradnl" sz="1200" b="1" i="1" dirty="0">
              <a:latin typeface="Arial" pitchFamily="34" charset="0"/>
              <a:cs typeface="Arial" pitchFamily="34" charset="0"/>
            </a:endParaRPr>
          </a:p>
          <a:p>
            <a:pPr algn="just">
              <a:defRPr/>
            </a:pPr>
            <a:r>
              <a:rPr lang="es-ES_tradnl" sz="1200" b="1" i="1" dirty="0">
                <a:latin typeface="Arial" pitchFamily="34" charset="0"/>
                <a:cs typeface="Arial" pitchFamily="34" charset="0"/>
              </a:rPr>
              <a:t>OBJETIVO.</a:t>
            </a:r>
          </a:p>
          <a:p>
            <a:pPr algn="just">
              <a:defRPr/>
            </a:pPr>
            <a:endParaRPr lang="es-MX" sz="1200" dirty="0">
              <a:latin typeface="Arial" pitchFamily="34" charset="0"/>
              <a:cs typeface="Arial" pitchFamily="34" charset="0"/>
            </a:endParaRPr>
          </a:p>
          <a:p>
            <a:pPr algn="just" defTabSz="361950">
              <a:lnSpc>
                <a:spcPct val="120000"/>
              </a:lnSpc>
              <a:spcAft>
                <a:spcPts val="600"/>
              </a:spcAft>
              <a:defRPr/>
            </a:pPr>
            <a:r>
              <a:rPr lang="es-ES_tradnl" sz="1200" dirty="0">
                <a:latin typeface="Arial" pitchFamily="34" charset="0"/>
                <a:cs typeface="Arial" pitchFamily="34" charset="0"/>
              </a:rPr>
              <a:t> </a:t>
            </a:r>
            <a:r>
              <a:rPr lang="es-ES_tradnl" sz="1200" dirty="0" smtClean="0">
                <a:latin typeface="Arial" pitchFamily="34" charset="0"/>
                <a:cs typeface="Arial" pitchFamily="34" charset="0"/>
              </a:rPr>
              <a:t>	Apoyar en el orden, clasificación y resguardo de la documentación 	correspondiente al desarrollo del trabajo y actividades inherentes a la 	Secretaría Técnica.</a:t>
            </a:r>
            <a:endParaRPr lang="es-ES_tradnl" sz="1200" dirty="0">
              <a:latin typeface="Arial" pitchFamily="34" charset="0"/>
              <a:cs typeface="Arial" pitchFamily="34" charset="0"/>
            </a:endParaRPr>
          </a:p>
          <a:p>
            <a:pPr algn="just">
              <a:lnSpc>
                <a:spcPct val="120000"/>
              </a:lnSpc>
              <a:spcAft>
                <a:spcPts val="600"/>
              </a:spcAft>
              <a:defRPr/>
            </a:pPr>
            <a:endParaRPr lang="es-MX" sz="1200" dirty="0">
              <a:latin typeface="Arial" pitchFamily="34" charset="0"/>
              <a:cs typeface="Arial" pitchFamily="34" charset="0"/>
            </a:endParaRPr>
          </a:p>
          <a:p>
            <a:pPr algn="just">
              <a:defRPr/>
            </a:pPr>
            <a:r>
              <a:rPr lang="es-ES_tradnl" sz="1200" b="1" i="1" dirty="0">
                <a:latin typeface="Arial" pitchFamily="34" charset="0"/>
                <a:cs typeface="Arial" pitchFamily="34" charset="0"/>
              </a:rPr>
              <a:t>FUNCIONES.</a:t>
            </a:r>
          </a:p>
          <a:p>
            <a:pPr algn="just">
              <a:defRPr/>
            </a:pPr>
            <a:endParaRPr lang="es-MX" sz="1200" dirty="0">
              <a:latin typeface="Arial" pitchFamily="34" charset="0"/>
              <a:cs typeface="Arial" pitchFamily="34" charset="0"/>
            </a:endParaRPr>
          </a:p>
          <a:p>
            <a:pPr marL="176213" indent="187325" algn="just">
              <a:lnSpc>
                <a:spcPct val="120000"/>
              </a:lnSpc>
              <a:spcAft>
                <a:spcPts val="700"/>
              </a:spcAft>
              <a:buFont typeface="Wingdings" pitchFamily="2" charset="2"/>
              <a:buChar char="§"/>
              <a:tabLst>
                <a:tab pos="363538" algn="l"/>
              </a:tabLst>
              <a:defRPr/>
            </a:pPr>
            <a:r>
              <a:rPr lang="es-MX" sz="1200" dirty="0" smtClean="0">
                <a:latin typeface="Arial" pitchFamily="34" charset="0"/>
                <a:cs typeface="Arial" pitchFamily="34" charset="0"/>
              </a:rPr>
              <a:t>Auxiliar en el seguimiento operativo de las actividades programadas </a:t>
            </a:r>
            <a:r>
              <a:rPr lang="es-MX" sz="1200" dirty="0">
                <a:latin typeface="Arial" pitchFamily="34" charset="0"/>
                <a:cs typeface="Arial" pitchFamily="34" charset="0"/>
              </a:rPr>
              <a:t>por </a:t>
            </a:r>
            <a:r>
              <a:rPr lang="es-MX" sz="1200" dirty="0" smtClean="0">
                <a:latin typeface="Arial" pitchFamily="34" charset="0"/>
                <a:cs typeface="Arial" pitchFamily="34" charset="0"/>
              </a:rPr>
              <a:t>	la </a:t>
            </a:r>
            <a:r>
              <a:rPr lang="es-MX" sz="1200" dirty="0">
                <a:latin typeface="Arial" pitchFamily="34" charset="0"/>
                <a:cs typeface="Arial" pitchFamily="34" charset="0"/>
              </a:rPr>
              <a:t>Dirección General del </a:t>
            </a:r>
            <a:r>
              <a:rPr lang="es-MX" sz="1200" dirty="0" smtClean="0">
                <a:latin typeface="Arial" pitchFamily="34" charset="0"/>
                <a:cs typeface="Arial" pitchFamily="34" charset="0"/>
              </a:rPr>
              <a:t>Instituto que competan a la Secretaría Técnica.</a:t>
            </a:r>
          </a:p>
          <a:p>
            <a:pPr marL="176213" lvl="0" indent="187325" algn="just">
              <a:lnSpc>
                <a:spcPct val="120000"/>
              </a:lnSpc>
              <a:spcAft>
                <a:spcPts val="700"/>
              </a:spcAft>
              <a:buFont typeface="Wingdings" pitchFamily="2" charset="2"/>
              <a:buChar char="§"/>
              <a:tabLst>
                <a:tab pos="363538" algn="l"/>
              </a:tabLst>
              <a:defRPr/>
            </a:pPr>
            <a:r>
              <a:rPr lang="es-MX" sz="1200" kern="0" dirty="0" smtClean="0">
                <a:solidFill>
                  <a:sysClr val="windowText" lastClr="000000"/>
                </a:solidFill>
                <a:latin typeface="Arial" pitchFamily="34" charset="0"/>
                <a:cs typeface="Arial" pitchFamily="34" charset="0"/>
              </a:rPr>
              <a:t>Apoyar en la elaboración de informes, oficios, memorándums o 	documentos oficiales que requiera la Secretaría Técnica.</a:t>
            </a:r>
          </a:p>
          <a:p>
            <a:pPr marL="176213" lvl="0" indent="187325" algn="just">
              <a:lnSpc>
                <a:spcPct val="120000"/>
              </a:lnSpc>
              <a:spcAft>
                <a:spcPts val="700"/>
              </a:spcAft>
              <a:buFont typeface="Wingdings" pitchFamily="2" charset="2"/>
              <a:buChar char="§"/>
              <a:tabLst>
                <a:tab pos="363538" algn="l"/>
              </a:tabLst>
              <a:defRPr/>
            </a:pPr>
            <a:r>
              <a:rPr lang="es-MX" sz="1200" kern="0" dirty="0" smtClean="0">
                <a:solidFill>
                  <a:sysClr val="windowText" lastClr="000000"/>
                </a:solidFill>
                <a:latin typeface="Arial" pitchFamily="34" charset="0"/>
                <a:cs typeface="Arial" pitchFamily="34" charset="0"/>
              </a:rPr>
              <a:t>Integrar, clasificar y preservar la documentación oficial que por el 	desarrollo de sus funciones realice la Secretaría Técnica.</a:t>
            </a:r>
          </a:p>
          <a:p>
            <a:pPr marL="176213" lvl="0" indent="187325" algn="just">
              <a:lnSpc>
                <a:spcPct val="120000"/>
              </a:lnSpc>
              <a:spcAft>
                <a:spcPts val="700"/>
              </a:spcAft>
              <a:buFont typeface="Wingdings" pitchFamily="2" charset="2"/>
              <a:buChar char="§"/>
              <a:tabLst>
                <a:tab pos="363538" algn="l"/>
              </a:tabLst>
              <a:defRPr/>
            </a:pPr>
            <a:r>
              <a:rPr lang="es-ES" sz="1200" dirty="0">
                <a:latin typeface="Arial" pitchFamily="34" charset="0"/>
                <a:cs typeface="Arial" pitchFamily="34" charset="0"/>
              </a:rPr>
              <a:t>Colaborar en la integración de la </a:t>
            </a:r>
            <a:r>
              <a:rPr lang="es-ES" sz="1200" dirty="0" smtClean="0">
                <a:latin typeface="Arial" pitchFamily="34" charset="0"/>
                <a:cs typeface="Arial" pitchFamily="34" charset="0"/>
              </a:rPr>
              <a:t>información que le sea requerida 	a la Secretaría Técnica por la Dirección General del Instituto.</a:t>
            </a:r>
          </a:p>
          <a:p>
            <a:pPr marL="176213" lvl="0" indent="187325" algn="just">
              <a:lnSpc>
                <a:spcPct val="120000"/>
              </a:lnSpc>
              <a:spcAft>
                <a:spcPts val="700"/>
              </a:spcAft>
              <a:buFont typeface="Wingdings" pitchFamily="2" charset="2"/>
              <a:buChar char="§"/>
              <a:tabLst>
                <a:tab pos="363538" algn="l"/>
              </a:tabLst>
              <a:defRPr/>
            </a:pPr>
            <a:r>
              <a:rPr lang="es-MX" sz="1200" kern="0" dirty="0" smtClean="0">
                <a:solidFill>
                  <a:sysClr val="windowText" lastClr="000000"/>
                </a:solidFill>
                <a:latin typeface="Arial" pitchFamily="34" charset="0"/>
                <a:cs typeface="Arial" pitchFamily="34" charset="0"/>
              </a:rPr>
              <a:t>Elaborar </a:t>
            </a:r>
            <a:r>
              <a:rPr lang="es-MX" sz="1200" kern="0" dirty="0">
                <a:solidFill>
                  <a:sysClr val="windowText" lastClr="000000"/>
                </a:solidFill>
                <a:latin typeface="Arial" pitchFamily="34" charset="0"/>
                <a:cs typeface="Arial" pitchFamily="34" charset="0"/>
              </a:rPr>
              <a:t>la documentación oficial que le sea solicitada por </a:t>
            </a:r>
            <a:r>
              <a:rPr lang="es-MX" sz="1200" kern="0" dirty="0" smtClean="0">
                <a:solidFill>
                  <a:sysClr val="windowText" lastClr="000000"/>
                </a:solidFill>
                <a:latin typeface="Arial" pitchFamily="34" charset="0"/>
                <a:cs typeface="Arial" pitchFamily="34" charset="0"/>
              </a:rPr>
              <a:t>sus 	superiores.</a:t>
            </a:r>
          </a:p>
          <a:p>
            <a:pPr marL="176213" indent="187325" algn="just">
              <a:lnSpc>
                <a:spcPct val="120000"/>
              </a:lnSpc>
              <a:spcAft>
                <a:spcPts val="700"/>
              </a:spcAft>
              <a:buFont typeface="Wingdings" pitchFamily="2" charset="2"/>
              <a:buChar char="§"/>
              <a:tabLst>
                <a:tab pos="363538" algn="l"/>
              </a:tabLst>
              <a:defRPr/>
            </a:pPr>
            <a:r>
              <a:rPr lang="es-ES" sz="1200" dirty="0">
                <a:latin typeface="Arial" pitchFamily="34" charset="0"/>
                <a:cs typeface="Arial" pitchFamily="34" charset="0"/>
              </a:rPr>
              <a:t>Atender al público cordial y respetuosamente  de manera personal y vía 	telefónica</a:t>
            </a:r>
            <a:r>
              <a:rPr lang="es-ES" sz="1200" dirty="0" smtClean="0">
                <a:latin typeface="Arial" pitchFamily="34" charset="0"/>
                <a:cs typeface="Arial" pitchFamily="34" charset="0"/>
              </a:rPr>
              <a:t>.</a:t>
            </a:r>
            <a:endParaRPr lang="es-MX" sz="1200" kern="0" dirty="0">
              <a:solidFill>
                <a:sysClr val="windowText" lastClr="000000"/>
              </a:solidFill>
              <a:latin typeface="Arial" pitchFamily="34" charset="0"/>
              <a:cs typeface="Arial" pitchFamily="34" charset="0"/>
            </a:endParaRPr>
          </a:p>
          <a:p>
            <a:pPr marL="176213" lvl="0" indent="187325" algn="just">
              <a:lnSpc>
                <a:spcPct val="120000"/>
              </a:lnSpc>
              <a:spcAft>
                <a:spcPts val="700"/>
              </a:spcAft>
              <a:buFont typeface="Wingdings" pitchFamily="2" charset="2"/>
              <a:buChar char="§"/>
              <a:tabLst>
                <a:tab pos="363538" algn="l"/>
              </a:tabLst>
              <a:defRPr/>
            </a:pPr>
            <a:r>
              <a:rPr lang="es-MX" sz="1200" kern="0" dirty="0">
                <a:solidFill>
                  <a:sysClr val="windowText" lastClr="000000"/>
                </a:solidFill>
                <a:latin typeface="Arial" pitchFamily="34" charset="0"/>
                <a:cs typeface="Arial" pitchFamily="34" charset="0"/>
              </a:rPr>
              <a:t>Coadyuvar en la integración de la información requerida en las 	solicitudes de Acceso a la Información </a:t>
            </a:r>
            <a:r>
              <a:rPr lang="es-MX" sz="1200" kern="0" dirty="0" smtClean="0">
                <a:solidFill>
                  <a:sysClr val="windowText" lastClr="000000"/>
                </a:solidFill>
                <a:latin typeface="Arial" pitchFamily="34" charset="0"/>
                <a:cs typeface="Arial" pitchFamily="34" charset="0"/>
              </a:rPr>
              <a:t>Pública.</a:t>
            </a:r>
            <a:endParaRPr lang="es-MX" sz="1200" kern="0" dirty="0">
              <a:solidFill>
                <a:sysClr val="windowText" lastClr="000000"/>
              </a:solidFill>
              <a:latin typeface="Arial" pitchFamily="34" charset="0"/>
              <a:cs typeface="Arial" pitchFamily="34" charset="0"/>
            </a:endParaRPr>
          </a:p>
          <a:p>
            <a:pPr marL="176213" lvl="0" indent="187325" algn="just">
              <a:lnSpc>
                <a:spcPct val="120000"/>
              </a:lnSpc>
              <a:spcAft>
                <a:spcPts val="700"/>
              </a:spcAft>
              <a:buFont typeface="Wingdings" pitchFamily="2" charset="2"/>
              <a:buChar char="§"/>
              <a:tabLst>
                <a:tab pos="363538" algn="l"/>
              </a:tabLst>
              <a:defRPr/>
            </a:pPr>
            <a:r>
              <a:rPr lang="es-MX" sz="1200" kern="0" dirty="0">
                <a:solidFill>
                  <a:sysClr val="windowText" lastClr="000000"/>
                </a:solidFill>
                <a:latin typeface="Arial" pitchFamily="34" charset="0"/>
                <a:cs typeface="Arial" pitchFamily="34" charset="0"/>
              </a:rPr>
              <a:t>Informar a su superior jerárquico acerca del desarrollo de sus 	</a:t>
            </a:r>
            <a:r>
              <a:rPr lang="es-MX" sz="1200" kern="0" dirty="0" smtClean="0">
                <a:solidFill>
                  <a:sysClr val="windowText" lastClr="000000"/>
                </a:solidFill>
                <a:latin typeface="Arial" pitchFamily="34" charset="0"/>
                <a:cs typeface="Arial" pitchFamily="34" charset="0"/>
              </a:rPr>
              <a:t>funciones.</a:t>
            </a:r>
            <a:endParaRPr lang="es-MX" sz="1200" kern="0" dirty="0">
              <a:solidFill>
                <a:sysClr val="windowText" lastClr="000000"/>
              </a:solidFill>
              <a:latin typeface="Arial" pitchFamily="34" charset="0"/>
              <a:cs typeface="Arial" pitchFamily="34" charset="0"/>
            </a:endParaRPr>
          </a:p>
          <a:p>
            <a:pPr marL="176213" lvl="0" indent="187325" algn="just">
              <a:lnSpc>
                <a:spcPct val="120000"/>
              </a:lnSpc>
              <a:spcAft>
                <a:spcPts val="700"/>
              </a:spcAft>
              <a:buFont typeface="Wingdings" pitchFamily="2" charset="2"/>
              <a:buChar char="§"/>
              <a:tabLst>
                <a:tab pos="363538" algn="l"/>
              </a:tabLst>
              <a:defRPr/>
            </a:pPr>
            <a:r>
              <a:rPr lang="es-ES_tradnl" sz="1200" kern="0" dirty="0">
                <a:solidFill>
                  <a:sysClr val="windowText" lastClr="000000"/>
                </a:solidFill>
                <a:latin typeface="Arial" pitchFamily="34" charset="0"/>
                <a:cs typeface="Arial" pitchFamily="34" charset="0"/>
              </a:rPr>
              <a:t>Estas funciones son enunciativas mas no limitativas.</a:t>
            </a:r>
            <a:r>
              <a:rPr lang="es-MX" sz="1200" kern="0" dirty="0">
                <a:solidFill>
                  <a:sysClr val="windowText" lastClr="000000"/>
                </a:solidFill>
                <a:latin typeface="Arial" pitchFamily="34" charset="0"/>
                <a:cs typeface="Arial" pitchFamily="34" charset="0"/>
              </a:rPr>
              <a:t> </a:t>
            </a:r>
            <a:endParaRPr lang="es-MX" sz="1200" dirty="0">
              <a:latin typeface="Arial" pitchFamily="34" charset="0"/>
              <a:cs typeface="Arial" pitchFamily="34" charset="0"/>
            </a:endParaRPr>
          </a:p>
          <a:p>
            <a:pPr marL="176213" indent="187325" algn="just">
              <a:lnSpc>
                <a:spcPct val="120000"/>
              </a:lnSpc>
              <a:spcAft>
                <a:spcPts val="700"/>
              </a:spcAft>
              <a:buFont typeface="Wingdings" pitchFamily="2" charset="2"/>
              <a:buChar char="§"/>
              <a:tabLst>
                <a:tab pos="363538" algn="l"/>
              </a:tabLst>
              <a:defRPr/>
            </a:pPr>
            <a:endParaRPr lang="es-MX" sz="1200" dirty="0">
              <a:latin typeface="Arial" pitchFamily="34" charset="0"/>
              <a:cs typeface="Arial" pitchFamily="34" charset="0"/>
            </a:endParaRPr>
          </a:p>
        </p:txBody>
      </p:sp>
      <p:graphicFrame>
        <p:nvGraphicFramePr>
          <p:cNvPr id="6" name="5 Tabla"/>
          <p:cNvGraphicFramePr>
            <a:graphicFrameLocks noGrp="1"/>
          </p:cNvGraphicFramePr>
          <p:nvPr>
            <p:extLst>
              <p:ext uri="{D42A27DB-BD31-4B8C-83A1-F6EECF244321}">
                <p14:modId xmlns:p14="http://schemas.microsoft.com/office/powerpoint/2010/main" val="2549088939"/>
              </p:ext>
            </p:extLst>
          </p:nvPr>
        </p:nvGraphicFramePr>
        <p:xfrm>
          <a:off x="1268413" y="8175682"/>
          <a:ext cx="5328592" cy="560976"/>
        </p:xfrm>
        <a:graphic>
          <a:graphicData uri="http://schemas.openxmlformats.org/drawingml/2006/table">
            <a:tbl>
              <a:tblPr/>
              <a:tblGrid>
                <a:gridCol w="2642184"/>
                <a:gridCol w="2686408"/>
              </a:tblGrid>
              <a:tr h="230112">
                <a:tc>
                  <a:txBody>
                    <a:bodyPr/>
                    <a:lstStyle/>
                    <a:p>
                      <a:pPr algn="ctr">
                        <a:lnSpc>
                          <a:spcPct val="115000"/>
                        </a:lnSpc>
                        <a:spcAft>
                          <a:spcPts val="0"/>
                        </a:spcAft>
                      </a:pPr>
                      <a:r>
                        <a:rPr lang="es-ES" sz="1200" b="1" dirty="0">
                          <a:latin typeface="Arial"/>
                          <a:ea typeface="Calibri"/>
                          <a:cs typeface="Times New Roman"/>
                        </a:rPr>
                        <a:t>Responsable</a:t>
                      </a:r>
                      <a:endParaRPr lang="es-MX" sz="1100" dirty="0">
                        <a:latin typeface="Calibri"/>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200" b="1" dirty="0">
                          <a:latin typeface="Arial"/>
                          <a:ea typeface="Calibri"/>
                          <a:cs typeface="Times New Roman"/>
                        </a:rPr>
                        <a:t>Directivo</a:t>
                      </a:r>
                      <a:endParaRPr lang="es-MX" sz="1100" dirty="0">
                        <a:latin typeface="Calibri"/>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30864">
                <a:tc>
                  <a:txBody>
                    <a:bodyPr/>
                    <a:lstStyle/>
                    <a:p>
                      <a:pPr marL="0" marR="0" indent="0" algn="ctr" defTabSz="914276" rtl="0" eaLnBrk="1" fontAlgn="auto" latinLnBrk="0" hangingPunct="1">
                        <a:lnSpc>
                          <a:spcPct val="115000"/>
                        </a:lnSpc>
                        <a:spcBef>
                          <a:spcPts val="0"/>
                        </a:spcBef>
                        <a:spcAft>
                          <a:spcPts val="0"/>
                        </a:spcAft>
                        <a:buClrTx/>
                        <a:buSzTx/>
                        <a:buFontTx/>
                        <a:buNone/>
                        <a:tabLst/>
                        <a:defRPr/>
                      </a:pPr>
                      <a:r>
                        <a:rPr lang="es-MX" sz="1200" kern="1200" dirty="0" smtClean="0">
                          <a:solidFill>
                            <a:schemeClr val="tx1"/>
                          </a:solidFill>
                          <a:latin typeface="Arial"/>
                          <a:ea typeface="Calibri"/>
                          <a:cs typeface="Times New Roman"/>
                        </a:rPr>
                        <a:t>Xóchitl</a:t>
                      </a:r>
                      <a:r>
                        <a:rPr lang="es-MX" sz="1200" kern="1200" baseline="0" dirty="0" smtClean="0">
                          <a:solidFill>
                            <a:schemeClr val="tx1"/>
                          </a:solidFill>
                          <a:latin typeface="Arial"/>
                          <a:ea typeface="Calibri"/>
                          <a:cs typeface="Times New Roman"/>
                        </a:rPr>
                        <a:t> </a:t>
                      </a:r>
                      <a:r>
                        <a:rPr lang="es-MX" sz="1200" kern="1200" baseline="0" dirty="0" err="1" smtClean="0">
                          <a:solidFill>
                            <a:schemeClr val="tx1"/>
                          </a:solidFill>
                          <a:latin typeface="Arial"/>
                          <a:ea typeface="Calibri"/>
                          <a:cs typeface="Times New Roman"/>
                        </a:rPr>
                        <a:t>Baldillo</a:t>
                      </a:r>
                      <a:r>
                        <a:rPr lang="es-MX" sz="1200" kern="1200" baseline="0" dirty="0" smtClean="0">
                          <a:solidFill>
                            <a:schemeClr val="tx1"/>
                          </a:solidFill>
                          <a:latin typeface="Arial"/>
                          <a:ea typeface="Calibri"/>
                          <a:cs typeface="Times New Roman"/>
                        </a:rPr>
                        <a:t> Sánchez</a:t>
                      </a:r>
                      <a:endParaRPr lang="es-MX" sz="1200" kern="1200" dirty="0" smtClean="0">
                        <a:solidFill>
                          <a:schemeClr val="tx1"/>
                        </a:solidFill>
                        <a:latin typeface="Arial"/>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200" dirty="0" smtClean="0">
                          <a:latin typeface="Arial"/>
                          <a:ea typeface="Calibri"/>
                          <a:cs typeface="Times New Roman"/>
                        </a:rPr>
                        <a:t>Raúl</a:t>
                      </a:r>
                      <a:r>
                        <a:rPr lang="es-ES" sz="1200" baseline="0" dirty="0" smtClean="0">
                          <a:latin typeface="Arial"/>
                          <a:ea typeface="Calibri"/>
                          <a:cs typeface="Times New Roman"/>
                        </a:rPr>
                        <a:t> Olivares Morales</a:t>
                      </a:r>
                      <a:endParaRPr lang="es-MX" sz="1200" dirty="0">
                        <a:latin typeface="+mn-lt"/>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5217161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0" y="1588"/>
            <a:ext cx="1196975" cy="9142412"/>
          </a:xfrm>
          <a:prstGeom prst="rect">
            <a:avLst/>
          </a:prstGeom>
          <a:gradFill rotWithShape="0">
            <a:gsLst>
              <a:gs pos="0">
                <a:srgbClr val="737373"/>
              </a:gs>
              <a:gs pos="100000">
                <a:srgbClr val="BFBFBF"/>
              </a:gs>
            </a:gsLst>
            <a:lin ang="2700000" scaled="1"/>
          </a:gradFill>
          <a:ln w="9525">
            <a:noFill/>
            <a:miter lim="800000"/>
            <a:headEnd/>
            <a:tailEnd/>
          </a:ln>
        </p:spPr>
        <p:txBody>
          <a:bodyPr lIns="91427" tIns="45714" rIns="91427" bIns="45714"/>
          <a:lstStyle/>
          <a:p>
            <a:endParaRPr lang="es-ES_tradnl">
              <a:latin typeface="Calibri" pitchFamily="34" charset="0"/>
            </a:endParaRPr>
          </a:p>
        </p:txBody>
      </p:sp>
      <p:cxnSp>
        <p:nvCxnSpPr>
          <p:cNvPr id="3" name="AutoShape 3"/>
          <p:cNvCxnSpPr>
            <a:cxnSpLocks noChangeShapeType="1"/>
          </p:cNvCxnSpPr>
          <p:nvPr/>
        </p:nvCxnSpPr>
        <p:spPr bwMode="auto">
          <a:xfrm flipV="1">
            <a:off x="0" y="755650"/>
            <a:ext cx="6858000" cy="7938"/>
          </a:xfrm>
          <a:prstGeom prst="straightConnector1">
            <a:avLst/>
          </a:prstGeom>
          <a:noFill/>
          <a:ln w="38100">
            <a:solidFill>
              <a:srgbClr val="000000"/>
            </a:solidFill>
            <a:round/>
            <a:headEnd/>
            <a:tailEnd/>
          </a:ln>
        </p:spPr>
      </p:cxnSp>
      <p:sp>
        <p:nvSpPr>
          <p:cNvPr id="4" name="Text Box 2"/>
          <p:cNvSpPr txBox="1">
            <a:spLocks noChangeArrowheads="1"/>
          </p:cNvSpPr>
          <p:nvPr/>
        </p:nvSpPr>
        <p:spPr bwMode="auto">
          <a:xfrm>
            <a:off x="404813" y="419100"/>
            <a:ext cx="4011612" cy="360363"/>
          </a:xfrm>
          <a:prstGeom prst="rect">
            <a:avLst/>
          </a:prstGeom>
          <a:noFill/>
          <a:ln w="9525">
            <a:noFill/>
            <a:miter lim="800000"/>
            <a:headEnd/>
            <a:tailEnd/>
          </a:ln>
        </p:spPr>
        <p:txBody>
          <a:bodyPr/>
          <a:lstStyle/>
          <a:p>
            <a:pPr>
              <a:spcAft>
                <a:spcPts val="1000"/>
              </a:spcAft>
            </a:pPr>
            <a:r>
              <a:rPr lang="es-ES" sz="2000" b="1" i="1" dirty="0">
                <a:latin typeface="Arial" pitchFamily="34" charset="0"/>
                <a:cs typeface="Arial" pitchFamily="34" charset="0"/>
              </a:rPr>
              <a:t>DESCRIPCION DE FUNCIONES</a:t>
            </a:r>
            <a:endParaRPr lang="es-MX" dirty="0">
              <a:latin typeface="Arial" pitchFamily="34" charset="0"/>
              <a:cs typeface="Arial" pitchFamily="34" charset="0"/>
            </a:endParaRPr>
          </a:p>
        </p:txBody>
      </p:sp>
      <p:sp>
        <p:nvSpPr>
          <p:cNvPr id="5" name="11 CuadroTexto"/>
          <p:cNvSpPr txBox="1">
            <a:spLocks noChangeArrowheads="1"/>
          </p:cNvSpPr>
          <p:nvPr/>
        </p:nvSpPr>
        <p:spPr bwMode="auto">
          <a:xfrm>
            <a:off x="1196975" y="1258888"/>
            <a:ext cx="5400675" cy="7000366"/>
          </a:xfrm>
          <a:prstGeom prst="rect">
            <a:avLst/>
          </a:prstGeom>
          <a:noFill/>
          <a:ln w="9525">
            <a:noFill/>
            <a:miter lim="800000"/>
            <a:headEnd/>
            <a:tailEnd/>
          </a:ln>
        </p:spPr>
        <p:txBody>
          <a:bodyPr lIns="91427" tIns="45714" rIns="91427" bIns="45714">
            <a:spAutoFit/>
          </a:bodyPr>
          <a:lstStyle/>
          <a:p>
            <a:pPr algn="ctr">
              <a:defRPr/>
            </a:pPr>
            <a:r>
              <a:rPr lang="es-MX" sz="1200" b="1" i="1" dirty="0" smtClean="0">
                <a:latin typeface="Arial" pitchFamily="34" charset="0"/>
                <a:cs typeface="Arial" pitchFamily="34" charset="0"/>
              </a:rPr>
              <a:t>SECRETARÍA PARTICULAR</a:t>
            </a:r>
            <a:endParaRPr lang="es-MX" sz="1200" dirty="0" smtClean="0">
              <a:latin typeface="Arial" pitchFamily="34" charset="0"/>
              <a:cs typeface="Arial" pitchFamily="34" charset="0"/>
            </a:endParaRPr>
          </a:p>
          <a:p>
            <a:pPr algn="just">
              <a:defRPr/>
            </a:pPr>
            <a:endParaRPr lang="es-ES_tradnl" sz="1200" b="1" i="1" dirty="0">
              <a:latin typeface="Arial" pitchFamily="34" charset="0"/>
              <a:cs typeface="Arial" pitchFamily="34" charset="0"/>
            </a:endParaRPr>
          </a:p>
          <a:p>
            <a:pPr algn="just">
              <a:defRPr/>
            </a:pPr>
            <a:endParaRPr lang="es-ES_tradnl" sz="1200" b="1" i="1" dirty="0">
              <a:latin typeface="Arial" pitchFamily="34" charset="0"/>
              <a:cs typeface="Arial" pitchFamily="34" charset="0"/>
            </a:endParaRPr>
          </a:p>
          <a:p>
            <a:pPr algn="just">
              <a:defRPr/>
            </a:pPr>
            <a:r>
              <a:rPr lang="es-ES_tradnl" sz="1200" b="1" i="1" dirty="0">
                <a:latin typeface="Arial" pitchFamily="34" charset="0"/>
                <a:cs typeface="Arial" pitchFamily="34" charset="0"/>
              </a:rPr>
              <a:t>OBJETIVO.</a:t>
            </a:r>
          </a:p>
          <a:p>
            <a:pPr algn="just">
              <a:defRPr/>
            </a:pPr>
            <a:endParaRPr lang="es-MX" sz="1200" dirty="0">
              <a:latin typeface="Arial" pitchFamily="34" charset="0"/>
              <a:cs typeface="Arial" pitchFamily="34" charset="0"/>
            </a:endParaRPr>
          </a:p>
          <a:p>
            <a:pPr algn="just" defTabSz="361950">
              <a:lnSpc>
                <a:spcPct val="120000"/>
              </a:lnSpc>
              <a:spcAft>
                <a:spcPts val="600"/>
              </a:spcAft>
              <a:defRPr/>
            </a:pPr>
            <a:r>
              <a:rPr lang="es-ES_tradnl" sz="1200" dirty="0">
                <a:latin typeface="Arial" pitchFamily="34" charset="0"/>
                <a:cs typeface="Arial" pitchFamily="34" charset="0"/>
              </a:rPr>
              <a:t> </a:t>
            </a:r>
            <a:r>
              <a:rPr lang="es-ES_tradnl" sz="1200" dirty="0" smtClean="0">
                <a:latin typeface="Arial" pitchFamily="34" charset="0"/>
                <a:cs typeface="Arial" pitchFamily="34" charset="0"/>
              </a:rPr>
              <a:t>	Organizar, programar y </a:t>
            </a:r>
            <a:r>
              <a:rPr lang="es-MX" sz="1200" dirty="0" smtClean="0">
                <a:latin typeface="Arial" pitchFamily="34" charset="0"/>
                <a:cs typeface="Arial" pitchFamily="34" charset="0"/>
              </a:rPr>
              <a:t>apoyar al Director General del Instituto 	en el 	desarrollo de las actividades y compromisos de la agenda 	de trabajo.</a:t>
            </a:r>
            <a:endParaRPr lang="es-ES_tradnl" sz="1200" dirty="0">
              <a:latin typeface="Arial" pitchFamily="34" charset="0"/>
              <a:cs typeface="Arial" pitchFamily="34" charset="0"/>
            </a:endParaRPr>
          </a:p>
          <a:p>
            <a:pPr algn="just">
              <a:lnSpc>
                <a:spcPct val="120000"/>
              </a:lnSpc>
              <a:spcAft>
                <a:spcPts val="600"/>
              </a:spcAft>
              <a:defRPr/>
            </a:pPr>
            <a:endParaRPr lang="es-MX" sz="1200" dirty="0">
              <a:latin typeface="Arial" pitchFamily="34" charset="0"/>
              <a:cs typeface="Arial" pitchFamily="34" charset="0"/>
            </a:endParaRPr>
          </a:p>
          <a:p>
            <a:pPr algn="just">
              <a:defRPr/>
            </a:pPr>
            <a:r>
              <a:rPr lang="es-ES_tradnl" sz="1200" b="1" i="1" dirty="0">
                <a:latin typeface="Arial" pitchFamily="34" charset="0"/>
                <a:cs typeface="Arial" pitchFamily="34" charset="0"/>
              </a:rPr>
              <a:t>FUNCIONES.</a:t>
            </a:r>
          </a:p>
          <a:p>
            <a:pPr algn="just">
              <a:defRPr/>
            </a:pPr>
            <a:endParaRPr lang="es-MX" sz="1200" dirty="0">
              <a:latin typeface="Arial" pitchFamily="34" charset="0"/>
              <a:cs typeface="Arial" pitchFamily="34" charset="0"/>
            </a:endParaRPr>
          </a:p>
          <a:p>
            <a:pPr marL="176213" indent="187325" algn="just">
              <a:lnSpc>
                <a:spcPct val="120000"/>
              </a:lnSpc>
              <a:spcAft>
                <a:spcPts val="700"/>
              </a:spcAft>
              <a:buFont typeface="Wingdings" pitchFamily="2" charset="2"/>
              <a:buChar char="§"/>
              <a:tabLst>
                <a:tab pos="363538" algn="l"/>
              </a:tabLst>
              <a:defRPr/>
            </a:pPr>
            <a:r>
              <a:rPr lang="es-MX" sz="1200" dirty="0" smtClean="0">
                <a:latin typeface="Arial" pitchFamily="34" charset="0"/>
                <a:cs typeface="Arial" pitchFamily="34" charset="0"/>
              </a:rPr>
              <a:t>Actuar como enlace del Director General con las Direcciones de Área y 	las Unidades del Instituto.</a:t>
            </a:r>
            <a:endParaRPr lang="es-MX" sz="1200" dirty="0">
              <a:latin typeface="Arial" pitchFamily="34" charset="0"/>
              <a:cs typeface="Arial" pitchFamily="34" charset="0"/>
            </a:endParaRPr>
          </a:p>
          <a:p>
            <a:pPr marL="176213" indent="187325" algn="just">
              <a:lnSpc>
                <a:spcPct val="120000"/>
              </a:lnSpc>
              <a:spcAft>
                <a:spcPts val="700"/>
              </a:spcAft>
              <a:buFont typeface="Wingdings" pitchFamily="2" charset="2"/>
              <a:buChar char="§"/>
              <a:tabLst>
                <a:tab pos="363538" algn="l"/>
              </a:tabLst>
              <a:defRPr/>
            </a:pPr>
            <a:r>
              <a:rPr lang="es-ES_tradnl" sz="1200" dirty="0" smtClean="0">
                <a:latin typeface="Arial" pitchFamily="34" charset="0"/>
                <a:cs typeface="Arial" pitchFamily="34" charset="0"/>
              </a:rPr>
              <a:t>Recibir a </a:t>
            </a:r>
            <a:r>
              <a:rPr lang="es-ES_tradnl" sz="1200" dirty="0">
                <a:latin typeface="Arial" pitchFamily="34" charset="0"/>
                <a:cs typeface="Arial" pitchFamily="34" charset="0"/>
              </a:rPr>
              <a:t>las personas que acudan a las oficinas a </a:t>
            </a:r>
            <a:r>
              <a:rPr lang="es-ES_tradnl" sz="1200" dirty="0" smtClean="0">
                <a:latin typeface="Arial" pitchFamily="34" charset="0"/>
                <a:cs typeface="Arial" pitchFamily="34" charset="0"/>
              </a:rPr>
              <a:t>solicitar audiencia 	con </a:t>
            </a:r>
            <a:r>
              <a:rPr lang="es-ES_tradnl" sz="1200" dirty="0">
                <a:latin typeface="Arial" pitchFamily="34" charset="0"/>
                <a:cs typeface="Arial" pitchFamily="34" charset="0"/>
              </a:rPr>
              <a:t>el Director </a:t>
            </a:r>
            <a:r>
              <a:rPr lang="es-ES_tradnl" sz="1200" dirty="0" smtClean="0">
                <a:latin typeface="Arial" pitchFamily="34" charset="0"/>
                <a:cs typeface="Arial" pitchFamily="34" charset="0"/>
              </a:rPr>
              <a:t>General.</a:t>
            </a:r>
            <a:endParaRPr lang="es-MX" sz="1200" dirty="0">
              <a:latin typeface="Arial" pitchFamily="34" charset="0"/>
              <a:cs typeface="Arial" pitchFamily="34" charset="0"/>
            </a:endParaRPr>
          </a:p>
          <a:p>
            <a:pPr marL="176213" indent="187325" algn="just">
              <a:lnSpc>
                <a:spcPct val="120000"/>
              </a:lnSpc>
              <a:spcAft>
                <a:spcPts val="700"/>
              </a:spcAft>
              <a:buFont typeface="Wingdings" pitchFamily="2" charset="2"/>
              <a:buChar char="§"/>
              <a:tabLst>
                <a:tab pos="363538" algn="l"/>
              </a:tabLst>
              <a:defRPr/>
            </a:pPr>
            <a:r>
              <a:rPr lang="es-ES" sz="1200" dirty="0">
                <a:latin typeface="Arial" pitchFamily="34" charset="0"/>
                <a:cs typeface="Arial" pitchFamily="34" charset="0"/>
              </a:rPr>
              <a:t>Atender al público cordial y respetuosamente  de manera personal y vía 	telefónica.</a:t>
            </a:r>
            <a:r>
              <a:rPr lang="es-ES" sz="1200" b="1" i="1" dirty="0">
                <a:latin typeface="Arial" pitchFamily="34" charset="0"/>
                <a:cs typeface="Arial" pitchFamily="34" charset="0"/>
              </a:rPr>
              <a:t> </a:t>
            </a:r>
            <a:endParaRPr lang="es-ES" sz="1200" b="1" i="1" dirty="0" smtClean="0">
              <a:latin typeface="Arial" pitchFamily="34" charset="0"/>
              <a:cs typeface="Arial" pitchFamily="34" charset="0"/>
            </a:endParaRPr>
          </a:p>
          <a:p>
            <a:pPr marL="176213" indent="187325" algn="just">
              <a:lnSpc>
                <a:spcPct val="120000"/>
              </a:lnSpc>
              <a:spcAft>
                <a:spcPts val="700"/>
              </a:spcAft>
              <a:buFont typeface="Wingdings" pitchFamily="2" charset="2"/>
              <a:buChar char="§"/>
              <a:tabLst>
                <a:tab pos="363538" algn="l"/>
              </a:tabLst>
              <a:defRPr/>
            </a:pPr>
            <a:r>
              <a:rPr lang="es-ES" sz="1200" dirty="0" smtClean="0">
                <a:latin typeface="Arial" pitchFamily="34" charset="0"/>
                <a:cs typeface="Arial" pitchFamily="34" charset="0"/>
              </a:rPr>
              <a:t>Organizar la agenda de compromisos  y/o concertar citas del  titular de 	la Dirección General. </a:t>
            </a:r>
            <a:endParaRPr lang="es-MX" sz="1200" dirty="0" smtClean="0">
              <a:latin typeface="Arial" pitchFamily="34" charset="0"/>
              <a:cs typeface="Arial" pitchFamily="34" charset="0"/>
            </a:endParaRPr>
          </a:p>
          <a:p>
            <a:pPr marL="176213" indent="187325" algn="just">
              <a:lnSpc>
                <a:spcPct val="120000"/>
              </a:lnSpc>
              <a:spcAft>
                <a:spcPts val="700"/>
              </a:spcAft>
              <a:buFont typeface="Wingdings" pitchFamily="2" charset="2"/>
              <a:buChar char="§"/>
              <a:tabLst>
                <a:tab pos="363538" algn="l"/>
              </a:tabLst>
              <a:defRPr/>
            </a:pPr>
            <a:r>
              <a:rPr lang="es-ES" sz="1200" dirty="0" smtClean="0">
                <a:latin typeface="Arial" pitchFamily="34" charset="0"/>
                <a:cs typeface="Arial" pitchFamily="34" charset="0"/>
              </a:rPr>
              <a:t>Elaborar la agenda diaria, semanal y mensual del Director General.</a:t>
            </a:r>
          </a:p>
          <a:p>
            <a:pPr marL="176213" indent="187325" algn="just">
              <a:lnSpc>
                <a:spcPct val="120000"/>
              </a:lnSpc>
              <a:spcAft>
                <a:spcPts val="700"/>
              </a:spcAft>
              <a:buFont typeface="Wingdings" pitchFamily="2" charset="2"/>
              <a:buChar char="§"/>
              <a:tabLst>
                <a:tab pos="363538" algn="l"/>
              </a:tabLst>
              <a:defRPr/>
            </a:pPr>
            <a:r>
              <a:rPr lang="es-MX" sz="1200" dirty="0" smtClean="0">
                <a:latin typeface="Arial" pitchFamily="34" charset="0"/>
                <a:cs typeface="Arial" pitchFamily="34" charset="0"/>
              </a:rPr>
              <a:t>Atender y distribuir las llamadas telefónicas del Director General del 	Instituto y/o tomar nota de recados. </a:t>
            </a:r>
          </a:p>
          <a:p>
            <a:pPr marL="176213" indent="187325" algn="just">
              <a:lnSpc>
                <a:spcPct val="120000"/>
              </a:lnSpc>
              <a:spcAft>
                <a:spcPts val="700"/>
              </a:spcAft>
              <a:buFont typeface="Wingdings" pitchFamily="2" charset="2"/>
              <a:buChar char="§"/>
              <a:tabLst>
                <a:tab pos="363538" algn="l"/>
              </a:tabLst>
              <a:defRPr/>
            </a:pPr>
            <a:r>
              <a:rPr lang="es-MX" sz="1200" dirty="0" smtClean="0">
                <a:latin typeface="Arial" pitchFamily="34" charset="0"/>
                <a:cs typeface="Arial" pitchFamily="34" charset="0"/>
              </a:rPr>
              <a:t>Realizar y dar tramitar a los asuntos que el Director General le 	encomiende.</a:t>
            </a:r>
          </a:p>
          <a:p>
            <a:pPr marL="176213" indent="187325" algn="just">
              <a:lnSpc>
                <a:spcPct val="120000"/>
              </a:lnSpc>
              <a:spcAft>
                <a:spcPts val="700"/>
              </a:spcAft>
              <a:buFont typeface="Wingdings" pitchFamily="2" charset="2"/>
              <a:buChar char="§"/>
              <a:tabLst>
                <a:tab pos="363538" algn="l"/>
              </a:tabLst>
              <a:defRPr/>
            </a:pPr>
            <a:r>
              <a:rPr lang="es-MX" sz="1200" dirty="0" smtClean="0">
                <a:latin typeface="Arial" pitchFamily="34" charset="0"/>
                <a:cs typeface="Arial" pitchFamily="34" charset="0"/>
              </a:rPr>
              <a:t>Controlar y dar seguimiento a las audiencias del Director General.</a:t>
            </a:r>
          </a:p>
          <a:p>
            <a:pPr marL="176213" indent="187325" algn="just">
              <a:lnSpc>
                <a:spcPct val="120000"/>
              </a:lnSpc>
              <a:spcAft>
                <a:spcPts val="700"/>
              </a:spcAft>
              <a:buFont typeface="Wingdings" pitchFamily="2" charset="2"/>
              <a:buChar char="§"/>
              <a:tabLst>
                <a:tab pos="363538" algn="l"/>
              </a:tabLst>
              <a:defRPr/>
            </a:pPr>
            <a:r>
              <a:rPr lang="es-MX" sz="1200" dirty="0" smtClean="0">
                <a:latin typeface="Arial" pitchFamily="34" charset="0"/>
                <a:cs typeface="Arial" pitchFamily="34" charset="0"/>
              </a:rPr>
              <a:t>Apoyar en la programación y contenido de las giras de trabajo del 	Director General.</a:t>
            </a:r>
          </a:p>
          <a:p>
            <a:pPr marL="176213" indent="187325" algn="just">
              <a:lnSpc>
                <a:spcPct val="120000"/>
              </a:lnSpc>
              <a:spcAft>
                <a:spcPts val="700"/>
              </a:spcAft>
              <a:buFont typeface="Wingdings" pitchFamily="2" charset="2"/>
              <a:buChar char="§"/>
              <a:tabLst>
                <a:tab pos="363538" algn="l"/>
              </a:tabLst>
              <a:defRPr/>
            </a:pPr>
            <a:endParaRPr lang="es-MX" sz="1200" dirty="0">
              <a:latin typeface="Arial" pitchFamily="34" charset="0"/>
              <a:cs typeface="Arial" pitchFamily="34" charset="0"/>
            </a:endParaRPr>
          </a:p>
        </p:txBody>
      </p:sp>
      <p:graphicFrame>
        <p:nvGraphicFramePr>
          <p:cNvPr id="6" name="5 Tabla"/>
          <p:cNvGraphicFramePr>
            <a:graphicFrameLocks noGrp="1"/>
          </p:cNvGraphicFramePr>
          <p:nvPr>
            <p:extLst>
              <p:ext uri="{D42A27DB-BD31-4B8C-83A1-F6EECF244321}">
                <p14:modId xmlns:p14="http://schemas.microsoft.com/office/powerpoint/2010/main" val="1269238067"/>
              </p:ext>
            </p:extLst>
          </p:nvPr>
        </p:nvGraphicFramePr>
        <p:xfrm>
          <a:off x="1268413" y="8175682"/>
          <a:ext cx="5328592" cy="560976"/>
        </p:xfrm>
        <a:graphic>
          <a:graphicData uri="http://schemas.openxmlformats.org/drawingml/2006/table">
            <a:tbl>
              <a:tblPr/>
              <a:tblGrid>
                <a:gridCol w="2642184"/>
                <a:gridCol w="2686408"/>
              </a:tblGrid>
              <a:tr h="230112">
                <a:tc>
                  <a:txBody>
                    <a:bodyPr/>
                    <a:lstStyle/>
                    <a:p>
                      <a:pPr algn="ctr">
                        <a:lnSpc>
                          <a:spcPct val="115000"/>
                        </a:lnSpc>
                        <a:spcAft>
                          <a:spcPts val="0"/>
                        </a:spcAft>
                      </a:pPr>
                      <a:r>
                        <a:rPr lang="es-ES" sz="1200" b="1" dirty="0">
                          <a:latin typeface="Arial"/>
                          <a:ea typeface="Calibri"/>
                          <a:cs typeface="Times New Roman"/>
                        </a:rPr>
                        <a:t>Responsable</a:t>
                      </a:r>
                      <a:endParaRPr lang="es-MX" sz="1100" dirty="0">
                        <a:latin typeface="Calibri"/>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200" b="1" dirty="0">
                          <a:latin typeface="Arial"/>
                          <a:ea typeface="Calibri"/>
                          <a:cs typeface="Times New Roman"/>
                        </a:rPr>
                        <a:t>Directivo</a:t>
                      </a:r>
                      <a:endParaRPr lang="es-MX" sz="1100" dirty="0">
                        <a:latin typeface="Calibri"/>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30864">
                <a:tc>
                  <a:txBody>
                    <a:bodyPr/>
                    <a:lstStyle/>
                    <a:p>
                      <a:pPr marL="0" marR="0" indent="0" algn="ctr" defTabSz="914276" rtl="0" eaLnBrk="1" fontAlgn="auto" latinLnBrk="0" hangingPunct="1">
                        <a:lnSpc>
                          <a:spcPct val="115000"/>
                        </a:lnSpc>
                        <a:spcBef>
                          <a:spcPts val="0"/>
                        </a:spcBef>
                        <a:spcAft>
                          <a:spcPts val="0"/>
                        </a:spcAft>
                        <a:buClrTx/>
                        <a:buSzTx/>
                        <a:buFontTx/>
                        <a:buNone/>
                        <a:tabLst/>
                        <a:defRPr/>
                      </a:pPr>
                      <a:r>
                        <a:rPr lang="es-MX" sz="1200" kern="1200" dirty="0" smtClean="0">
                          <a:solidFill>
                            <a:schemeClr val="tx1"/>
                          </a:solidFill>
                          <a:latin typeface="Arial"/>
                          <a:ea typeface="Calibri"/>
                          <a:cs typeface="Times New Roman"/>
                        </a:rPr>
                        <a:t>Mauricio Aguilar Galicia</a:t>
                      </a: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200" dirty="0" smtClean="0">
                          <a:latin typeface="Arial"/>
                          <a:ea typeface="Calibri"/>
                          <a:cs typeface="Times New Roman"/>
                        </a:rPr>
                        <a:t>Raúl</a:t>
                      </a:r>
                      <a:r>
                        <a:rPr lang="es-ES" sz="1200" baseline="0" dirty="0" smtClean="0">
                          <a:latin typeface="Arial"/>
                          <a:ea typeface="Calibri"/>
                          <a:cs typeface="Times New Roman"/>
                        </a:rPr>
                        <a:t> Olivares Morales</a:t>
                      </a:r>
                      <a:endParaRPr lang="es-MX" sz="1200" dirty="0">
                        <a:latin typeface="+mn-lt"/>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2288848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0" y="1588"/>
            <a:ext cx="1196975" cy="9142412"/>
          </a:xfrm>
          <a:prstGeom prst="rect">
            <a:avLst/>
          </a:prstGeom>
          <a:gradFill rotWithShape="0">
            <a:gsLst>
              <a:gs pos="0">
                <a:srgbClr val="737373"/>
              </a:gs>
              <a:gs pos="100000">
                <a:srgbClr val="BFBFBF"/>
              </a:gs>
            </a:gsLst>
            <a:lin ang="2700000" scaled="1"/>
          </a:gradFill>
          <a:ln w="9525">
            <a:noFill/>
            <a:miter lim="800000"/>
            <a:headEnd/>
            <a:tailEnd/>
          </a:ln>
        </p:spPr>
        <p:txBody>
          <a:bodyPr lIns="91427" tIns="45714" rIns="91427" bIns="45714"/>
          <a:lstStyle/>
          <a:p>
            <a:endParaRPr lang="es-ES_tradnl">
              <a:latin typeface="Arial" pitchFamily="34" charset="0"/>
              <a:cs typeface="Arial" pitchFamily="34" charset="0"/>
            </a:endParaRPr>
          </a:p>
        </p:txBody>
      </p:sp>
      <p:cxnSp>
        <p:nvCxnSpPr>
          <p:cNvPr id="3" name="AutoShape 3"/>
          <p:cNvCxnSpPr>
            <a:cxnSpLocks noChangeShapeType="1"/>
          </p:cNvCxnSpPr>
          <p:nvPr/>
        </p:nvCxnSpPr>
        <p:spPr bwMode="auto">
          <a:xfrm flipV="1">
            <a:off x="0" y="755650"/>
            <a:ext cx="6858000" cy="7938"/>
          </a:xfrm>
          <a:prstGeom prst="straightConnector1">
            <a:avLst/>
          </a:prstGeom>
          <a:noFill/>
          <a:ln w="38100">
            <a:solidFill>
              <a:srgbClr val="000000"/>
            </a:solidFill>
            <a:round/>
            <a:headEnd/>
            <a:tailEnd/>
          </a:ln>
        </p:spPr>
      </p:cxnSp>
      <p:sp>
        <p:nvSpPr>
          <p:cNvPr id="4" name="Text Box 2"/>
          <p:cNvSpPr txBox="1">
            <a:spLocks noChangeArrowheads="1"/>
          </p:cNvSpPr>
          <p:nvPr/>
        </p:nvSpPr>
        <p:spPr bwMode="auto">
          <a:xfrm>
            <a:off x="404813" y="419100"/>
            <a:ext cx="4011612" cy="360363"/>
          </a:xfrm>
          <a:prstGeom prst="rect">
            <a:avLst/>
          </a:prstGeom>
          <a:noFill/>
          <a:ln w="9525">
            <a:noFill/>
            <a:miter lim="800000"/>
            <a:headEnd/>
            <a:tailEnd/>
          </a:ln>
        </p:spPr>
        <p:txBody>
          <a:bodyPr/>
          <a:lstStyle/>
          <a:p>
            <a:pPr marL="0" marR="0" lvl="0" indent="0" defTabSz="914400" eaLnBrk="1" fontAlgn="auto" latinLnBrk="0" hangingPunct="1">
              <a:lnSpc>
                <a:spcPct val="100000"/>
              </a:lnSpc>
              <a:spcBef>
                <a:spcPts val="0"/>
              </a:spcBef>
              <a:spcAft>
                <a:spcPts val="1000"/>
              </a:spcAft>
              <a:buClrTx/>
              <a:buSzTx/>
              <a:buFontTx/>
              <a:buNone/>
              <a:tabLst/>
              <a:defRPr/>
            </a:pPr>
            <a:r>
              <a:rPr kumimoji="0" lang="es-ES" sz="2000" b="1" i="1" u="none" strike="noStrike" kern="0" cap="none" spc="0" normalizeH="0" baseline="0" noProof="0" dirty="0">
                <a:ln>
                  <a:noFill/>
                </a:ln>
                <a:solidFill>
                  <a:sysClr val="windowText" lastClr="000000"/>
                </a:solidFill>
                <a:effectLst/>
                <a:uLnTx/>
                <a:uFillTx/>
                <a:latin typeface="Arial" pitchFamily="34" charset="0"/>
                <a:cs typeface="Arial" pitchFamily="34" charset="0"/>
              </a:rPr>
              <a:t>DESCRIPCION DE FUNCIONES</a:t>
            </a:r>
            <a:endParaRPr kumimoji="0" lang="es-MX" sz="1800" b="0" i="0" u="none" strike="noStrike" kern="0" cap="none" spc="0" normalizeH="0" baseline="0" noProof="0" dirty="0">
              <a:ln>
                <a:noFill/>
              </a:ln>
              <a:solidFill>
                <a:sysClr val="windowText" lastClr="000000"/>
              </a:solidFill>
              <a:effectLst/>
              <a:uLnTx/>
              <a:uFillTx/>
              <a:latin typeface="Arial" pitchFamily="34" charset="0"/>
              <a:cs typeface="Arial" pitchFamily="34" charset="0"/>
            </a:endParaRPr>
          </a:p>
        </p:txBody>
      </p:sp>
      <p:sp>
        <p:nvSpPr>
          <p:cNvPr id="5" name="11 CuadroTexto"/>
          <p:cNvSpPr txBox="1">
            <a:spLocks noChangeArrowheads="1"/>
          </p:cNvSpPr>
          <p:nvPr/>
        </p:nvSpPr>
        <p:spPr bwMode="auto">
          <a:xfrm>
            <a:off x="1196975" y="1258888"/>
            <a:ext cx="5400675" cy="3495817"/>
          </a:xfrm>
          <a:prstGeom prst="rect">
            <a:avLst/>
          </a:prstGeom>
          <a:noFill/>
          <a:ln w="9525">
            <a:noFill/>
            <a:miter lim="800000"/>
            <a:headEnd/>
            <a:tailEnd/>
          </a:ln>
        </p:spPr>
        <p:txBody>
          <a:bodyPr lIns="91427" tIns="45714" rIns="91427" bIns="45714">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MX" sz="1200" b="1" i="1" u="none" strike="noStrike" kern="0" cap="none" spc="0" normalizeH="0" baseline="0" noProof="0" dirty="0" smtClean="0">
                <a:ln>
                  <a:noFill/>
                </a:ln>
                <a:solidFill>
                  <a:sysClr val="windowText" lastClr="000000"/>
                </a:solidFill>
                <a:effectLst/>
                <a:uLnTx/>
                <a:uFillTx/>
                <a:latin typeface="Arial" pitchFamily="34" charset="0"/>
                <a:cs typeface="Arial" pitchFamily="34" charset="0"/>
              </a:rPr>
              <a:t>SECRETARÍA PARTICULAR</a:t>
            </a:r>
            <a:endParaRPr kumimoji="0" lang="es-MX" sz="1200" b="0" i="0" u="none" strike="noStrike" kern="0" cap="none" spc="0" normalizeH="0" baseline="0" noProof="0" dirty="0" smtClean="0">
              <a:ln>
                <a:noFill/>
              </a:ln>
              <a:solidFill>
                <a:sysClr val="windowText" lastClr="000000"/>
              </a:solidFill>
              <a:effectLst/>
              <a:uLnTx/>
              <a:uFillTx/>
              <a:latin typeface="Arial" pitchFamily="34" charset="0"/>
              <a:cs typeface="Arial" pitchFamily="34" charset="0"/>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s-ES_tradnl" sz="1200" b="1" i="1" u="none" strike="noStrike" kern="0" cap="none" spc="0" normalizeH="0" baseline="0" noProof="0" dirty="0" smtClean="0">
                <a:ln>
                  <a:noFill/>
                </a:ln>
                <a:solidFill>
                  <a:sysClr val="windowText" lastClr="000000"/>
                </a:solidFill>
                <a:effectLst/>
                <a:uLnTx/>
                <a:uFillTx/>
                <a:latin typeface="Arial" pitchFamily="34" charset="0"/>
                <a:cs typeface="Arial" pitchFamily="34" charset="0"/>
              </a:rPr>
              <a:t>(</a:t>
            </a:r>
            <a:r>
              <a:rPr kumimoji="0" lang="es-ES_tradnl" sz="1200" b="1" i="1" u="none" strike="noStrike" kern="0" cap="none" spc="0" normalizeH="0" baseline="0" noProof="0" dirty="0">
                <a:ln>
                  <a:noFill/>
                </a:ln>
                <a:solidFill>
                  <a:sysClr val="windowText" lastClr="000000"/>
                </a:solidFill>
                <a:effectLst/>
                <a:uLnTx/>
                <a:uFillTx/>
                <a:latin typeface="Arial" pitchFamily="34" charset="0"/>
                <a:cs typeface="Arial" pitchFamily="34" charset="0"/>
              </a:rPr>
              <a:t>Continua)</a:t>
            </a:r>
            <a:endParaRPr kumimoji="0" lang="es-MX" sz="1200" b="0" i="0" u="none" strike="noStrike" kern="0" cap="none" spc="0" normalizeH="0" baseline="0" noProof="0" dirty="0">
              <a:ln>
                <a:noFill/>
              </a:ln>
              <a:solidFill>
                <a:sysClr val="windowText" lastClr="000000"/>
              </a:solidFill>
              <a:effectLst/>
              <a:uLnTx/>
              <a:uFillTx/>
              <a:latin typeface="Arial" pitchFamily="34" charset="0"/>
              <a:cs typeface="Arial" pitchFamily="34" charset="0"/>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s-MX" sz="1200" b="0" i="0" u="none" strike="noStrike" kern="0" cap="none" spc="0" normalizeH="0" baseline="0" noProof="0" dirty="0">
                <a:ln>
                  <a:noFill/>
                </a:ln>
                <a:solidFill>
                  <a:sysClr val="windowText" lastClr="000000"/>
                </a:solidFill>
                <a:effectLst/>
                <a:uLnTx/>
                <a:uFillTx/>
                <a:latin typeface="Arial" pitchFamily="34" charset="0"/>
                <a:cs typeface="Arial" pitchFamily="34" charset="0"/>
              </a:rPr>
              <a:t> </a:t>
            </a:r>
          </a:p>
          <a:p>
            <a:pPr marL="0" marR="0" lvl="0" indent="0" defTabSz="914400" eaLnBrk="1" fontAlgn="auto" latinLnBrk="0" hangingPunct="1">
              <a:lnSpc>
                <a:spcPct val="100000"/>
              </a:lnSpc>
              <a:spcBef>
                <a:spcPts val="0"/>
              </a:spcBef>
              <a:spcAft>
                <a:spcPts val="0"/>
              </a:spcAft>
              <a:buClrTx/>
              <a:buSzTx/>
              <a:buFontTx/>
              <a:buNone/>
              <a:tabLst/>
              <a:defRPr/>
            </a:pPr>
            <a:endParaRPr kumimoji="0" lang="es-MX" sz="1200" b="0" i="0" u="none" strike="noStrike" kern="0" cap="none" spc="0" normalizeH="0" baseline="0" noProof="0" dirty="0">
              <a:ln>
                <a:noFill/>
              </a:ln>
              <a:solidFill>
                <a:sysClr val="windowText" lastClr="000000"/>
              </a:solidFill>
              <a:effectLst/>
              <a:uLnTx/>
              <a:uFillTx/>
              <a:latin typeface="Arial" pitchFamily="34" charset="0"/>
              <a:cs typeface="Arial" pitchFamily="34" charset="0"/>
            </a:endParaRPr>
          </a:p>
          <a:p>
            <a:pPr marL="176213" marR="0" lvl="0" indent="187325" algn="just" defTabSz="914400" eaLnBrk="1" fontAlgn="auto" latinLnBrk="0" hangingPunct="1">
              <a:lnSpc>
                <a:spcPct val="120000"/>
              </a:lnSpc>
              <a:spcBef>
                <a:spcPts val="0"/>
              </a:spcBef>
              <a:spcAft>
                <a:spcPts val="700"/>
              </a:spcAft>
              <a:buClrTx/>
              <a:buSzTx/>
              <a:buFont typeface="Wingdings" pitchFamily="2" charset="2"/>
              <a:buChar char="§"/>
              <a:tabLst>
                <a:tab pos="363538" algn="l"/>
              </a:tabLst>
              <a:defRPr/>
            </a:pPr>
            <a:endParaRPr kumimoji="0" lang="es-MX" sz="1200" b="0" i="0" u="none" strike="noStrike" kern="0" cap="none" spc="0" normalizeH="0" baseline="0" noProof="0" dirty="0" smtClean="0">
              <a:ln>
                <a:noFill/>
              </a:ln>
              <a:solidFill>
                <a:sysClr val="windowText" lastClr="000000"/>
              </a:solidFill>
              <a:effectLst/>
              <a:uLnTx/>
              <a:uFillTx/>
              <a:latin typeface="Arial" pitchFamily="34" charset="0"/>
              <a:cs typeface="Arial" pitchFamily="34" charset="0"/>
            </a:endParaRPr>
          </a:p>
          <a:p>
            <a:pPr marL="176213" marR="0" lvl="0" indent="187325" algn="just" defTabSz="914400" eaLnBrk="1" fontAlgn="auto" latinLnBrk="0" hangingPunct="1">
              <a:lnSpc>
                <a:spcPct val="120000"/>
              </a:lnSpc>
              <a:spcBef>
                <a:spcPts val="0"/>
              </a:spcBef>
              <a:spcAft>
                <a:spcPts val="700"/>
              </a:spcAft>
              <a:buClrTx/>
              <a:buSzTx/>
              <a:buFont typeface="Wingdings" pitchFamily="2" charset="2"/>
              <a:buChar char="§"/>
              <a:tabLst>
                <a:tab pos="363538" algn="l"/>
              </a:tabLst>
              <a:defRPr/>
            </a:pPr>
            <a:r>
              <a:rPr kumimoji="0" lang="es-MX" sz="1200" b="0" i="0" u="none" strike="noStrike" kern="0" cap="none" spc="0" normalizeH="0" baseline="0" noProof="0" dirty="0" smtClean="0">
                <a:ln>
                  <a:noFill/>
                </a:ln>
                <a:solidFill>
                  <a:sysClr val="windowText" lastClr="000000"/>
                </a:solidFill>
                <a:effectLst/>
                <a:uLnTx/>
                <a:uFillTx/>
                <a:latin typeface="Arial" pitchFamily="34" charset="0"/>
                <a:cs typeface="Arial" pitchFamily="34" charset="0"/>
              </a:rPr>
              <a:t>Apoyar en la elaboración y/o actualización de los Manuales de 	Organización y Marco Integrado de Control Interno del Instituto, así 	como el Manual de Procedimientos del área.</a:t>
            </a:r>
          </a:p>
          <a:p>
            <a:pPr marL="176213" marR="0" lvl="0" indent="187325" algn="just" defTabSz="914400" eaLnBrk="1" fontAlgn="auto" latinLnBrk="0" hangingPunct="1">
              <a:lnSpc>
                <a:spcPct val="120000"/>
              </a:lnSpc>
              <a:spcBef>
                <a:spcPts val="0"/>
              </a:spcBef>
              <a:spcAft>
                <a:spcPts val="700"/>
              </a:spcAft>
              <a:buClrTx/>
              <a:buSzTx/>
              <a:buFont typeface="Wingdings" pitchFamily="2" charset="2"/>
              <a:buChar char="§"/>
              <a:tabLst>
                <a:tab pos="363538" algn="l"/>
              </a:tabLst>
              <a:defRPr/>
            </a:pPr>
            <a:r>
              <a:rPr kumimoji="0" lang="es-MX" sz="1200" b="0" i="0" u="none" strike="noStrike" kern="0" cap="none" spc="0" normalizeH="0" baseline="0" noProof="0" dirty="0" smtClean="0">
                <a:ln>
                  <a:noFill/>
                </a:ln>
                <a:solidFill>
                  <a:sysClr val="windowText" lastClr="000000"/>
                </a:solidFill>
                <a:effectLst/>
                <a:uLnTx/>
                <a:uFillTx/>
                <a:latin typeface="Arial" pitchFamily="34" charset="0"/>
                <a:cs typeface="Arial" pitchFamily="34" charset="0"/>
              </a:rPr>
              <a:t>Coordinar las reuniones de trabajo con los Directores de Área, así 	como el levantamiento de las minutas correspondientes.</a:t>
            </a:r>
          </a:p>
          <a:p>
            <a:pPr marL="176213" marR="0" lvl="0" indent="187325" algn="just" defTabSz="914400" eaLnBrk="1" fontAlgn="auto" latinLnBrk="0" hangingPunct="1">
              <a:lnSpc>
                <a:spcPct val="120000"/>
              </a:lnSpc>
              <a:spcBef>
                <a:spcPts val="0"/>
              </a:spcBef>
              <a:spcAft>
                <a:spcPts val="700"/>
              </a:spcAft>
              <a:buClrTx/>
              <a:buSzTx/>
              <a:buFont typeface="Wingdings" pitchFamily="2" charset="2"/>
              <a:buChar char="§"/>
              <a:tabLst>
                <a:tab pos="363538" algn="l"/>
              </a:tabLst>
              <a:defRPr/>
            </a:pPr>
            <a:r>
              <a:rPr kumimoji="0" lang="es-MX" sz="1200" b="0" i="0" u="none" strike="noStrike" kern="0" cap="none" spc="0" normalizeH="0" baseline="0" noProof="0" dirty="0" smtClean="0">
                <a:ln>
                  <a:noFill/>
                </a:ln>
                <a:solidFill>
                  <a:sysClr val="windowText" lastClr="000000"/>
                </a:solidFill>
                <a:effectLst/>
                <a:uLnTx/>
                <a:uFillTx/>
                <a:latin typeface="Arial" pitchFamily="34" charset="0"/>
                <a:cs typeface="Arial" pitchFamily="34" charset="0"/>
              </a:rPr>
              <a:t>Colaborar como enlace del Área, en las diversas actividades del 	proceso del Marco Integrado Control Interno.</a:t>
            </a:r>
          </a:p>
          <a:p>
            <a:pPr marL="176213" marR="0" lvl="0" indent="187325" algn="just" defTabSz="914400" eaLnBrk="1" fontAlgn="auto" latinLnBrk="0" hangingPunct="1">
              <a:lnSpc>
                <a:spcPct val="120000"/>
              </a:lnSpc>
              <a:spcBef>
                <a:spcPts val="0"/>
              </a:spcBef>
              <a:spcAft>
                <a:spcPts val="700"/>
              </a:spcAft>
              <a:buClrTx/>
              <a:buSzTx/>
              <a:buFont typeface="Wingdings" pitchFamily="2" charset="2"/>
              <a:buChar char="§"/>
              <a:tabLst>
                <a:tab pos="363538" algn="l"/>
              </a:tabLst>
              <a:defRPr/>
            </a:pPr>
            <a:r>
              <a:rPr kumimoji="0" lang="es-ES" sz="1200" b="0" i="0" u="none" strike="noStrike" kern="0" cap="none" spc="0" normalizeH="0" baseline="0" noProof="0" dirty="0" smtClean="0">
                <a:ln>
                  <a:noFill/>
                </a:ln>
                <a:solidFill>
                  <a:sysClr val="windowText" lastClr="000000"/>
                </a:solidFill>
                <a:effectLst/>
                <a:uLnTx/>
                <a:uFillTx/>
                <a:latin typeface="Arial" pitchFamily="34" charset="0"/>
                <a:cs typeface="Arial" pitchFamily="34" charset="0"/>
              </a:rPr>
              <a:t>Estas </a:t>
            </a:r>
            <a:r>
              <a:rPr kumimoji="0" lang="es-ES" sz="1200" b="0" i="0" u="none" strike="noStrike" kern="0" cap="none" spc="0" normalizeH="0" baseline="0" noProof="0" dirty="0">
                <a:ln>
                  <a:noFill/>
                </a:ln>
                <a:solidFill>
                  <a:sysClr val="windowText" lastClr="000000"/>
                </a:solidFill>
                <a:effectLst/>
                <a:uLnTx/>
                <a:uFillTx/>
                <a:latin typeface="Arial" pitchFamily="34" charset="0"/>
                <a:cs typeface="Arial" pitchFamily="34" charset="0"/>
              </a:rPr>
              <a:t>funciones son enunciativas, más no limitativas.</a:t>
            </a:r>
            <a:endParaRPr kumimoji="0" lang="es-MX" sz="1200" b="0" i="0" u="none" strike="noStrike" kern="0" cap="none" spc="0" normalizeH="0" baseline="0" noProof="0" dirty="0">
              <a:ln>
                <a:noFill/>
              </a:ln>
              <a:solidFill>
                <a:sysClr val="windowText" lastClr="000000"/>
              </a:solidFill>
              <a:effectLst/>
              <a:uLnTx/>
              <a:uFillTx/>
              <a:latin typeface="Arial" pitchFamily="34" charset="0"/>
              <a:cs typeface="Arial" pitchFamily="34" charset="0"/>
            </a:endParaRPr>
          </a:p>
          <a:p>
            <a:pPr marL="176213" marR="0" lvl="0" indent="187325" algn="just" defTabSz="914400" eaLnBrk="1" fontAlgn="auto" latinLnBrk="0" hangingPunct="1">
              <a:lnSpc>
                <a:spcPct val="120000"/>
              </a:lnSpc>
              <a:spcBef>
                <a:spcPts val="0"/>
              </a:spcBef>
              <a:spcAft>
                <a:spcPts val="600"/>
              </a:spcAft>
              <a:buClrTx/>
              <a:buSzTx/>
              <a:buFontTx/>
              <a:buNone/>
              <a:tabLst>
                <a:tab pos="363538" algn="l"/>
              </a:tabLst>
              <a:defRPr/>
            </a:pPr>
            <a:endParaRPr kumimoji="0" lang="es-MX" sz="1200" b="0" i="0" u="none" strike="noStrike" kern="0" cap="none" spc="0" normalizeH="0" baseline="0" noProof="0" dirty="0">
              <a:ln>
                <a:noFill/>
              </a:ln>
              <a:solidFill>
                <a:sysClr val="windowText" lastClr="000000"/>
              </a:solidFill>
              <a:effectLst/>
              <a:uLnTx/>
              <a:uFillTx/>
              <a:latin typeface="Arial" pitchFamily="34" charset="0"/>
              <a:cs typeface="Arial" pitchFamily="34" charset="0"/>
            </a:endParaRPr>
          </a:p>
        </p:txBody>
      </p:sp>
      <p:graphicFrame>
        <p:nvGraphicFramePr>
          <p:cNvPr id="6" name="5 Tabla"/>
          <p:cNvGraphicFramePr>
            <a:graphicFrameLocks noGrp="1"/>
          </p:cNvGraphicFramePr>
          <p:nvPr>
            <p:extLst>
              <p:ext uri="{D42A27DB-BD31-4B8C-83A1-F6EECF244321}">
                <p14:modId xmlns:p14="http://schemas.microsoft.com/office/powerpoint/2010/main" val="606000912"/>
              </p:ext>
            </p:extLst>
          </p:nvPr>
        </p:nvGraphicFramePr>
        <p:xfrm>
          <a:off x="1268413" y="8175682"/>
          <a:ext cx="5328592" cy="560976"/>
        </p:xfrm>
        <a:graphic>
          <a:graphicData uri="http://schemas.openxmlformats.org/drawingml/2006/table">
            <a:tbl>
              <a:tblPr/>
              <a:tblGrid>
                <a:gridCol w="2642184"/>
                <a:gridCol w="2686408"/>
              </a:tblGrid>
              <a:tr h="230112">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ct val="115000"/>
                        </a:lnSpc>
                        <a:spcAft>
                          <a:spcPts val="0"/>
                        </a:spcAft>
                      </a:pPr>
                      <a:r>
                        <a:rPr lang="es-ES" sz="1200" b="1" dirty="0">
                          <a:latin typeface="Arial"/>
                          <a:ea typeface="Calibri"/>
                          <a:cs typeface="Times New Roman"/>
                        </a:rPr>
                        <a:t>Responsable</a:t>
                      </a:r>
                      <a:endParaRPr lang="es-MX" sz="1100" dirty="0">
                        <a:latin typeface="Calibri"/>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ct val="115000"/>
                        </a:lnSpc>
                        <a:spcAft>
                          <a:spcPts val="0"/>
                        </a:spcAft>
                      </a:pPr>
                      <a:r>
                        <a:rPr lang="es-ES" sz="1200" b="1" dirty="0">
                          <a:latin typeface="Arial"/>
                          <a:ea typeface="Calibri"/>
                          <a:cs typeface="Times New Roman"/>
                        </a:rPr>
                        <a:t>Directivo</a:t>
                      </a:r>
                      <a:endParaRPr lang="es-MX" sz="1100" dirty="0">
                        <a:latin typeface="Calibri"/>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r>
              <a:tr h="330864">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indent="0" algn="ctr" defTabSz="914276" rtl="0" eaLnBrk="1" fontAlgn="auto" latinLnBrk="0" hangingPunct="1">
                        <a:lnSpc>
                          <a:spcPct val="115000"/>
                        </a:lnSpc>
                        <a:spcBef>
                          <a:spcPts val="0"/>
                        </a:spcBef>
                        <a:spcAft>
                          <a:spcPts val="0"/>
                        </a:spcAft>
                        <a:buClrTx/>
                        <a:buSzTx/>
                        <a:buFontTx/>
                        <a:buNone/>
                        <a:tabLst/>
                        <a:defRPr/>
                      </a:pPr>
                      <a:r>
                        <a:rPr lang="es-MX" sz="1200" kern="1200" dirty="0" smtClean="0">
                          <a:solidFill>
                            <a:schemeClr val="tx1"/>
                          </a:solidFill>
                          <a:latin typeface="Arial"/>
                          <a:ea typeface="Calibri"/>
                          <a:cs typeface="Times New Roman"/>
                        </a:rPr>
                        <a:t>Mauricio Aguilar Galicia</a:t>
                      </a: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ct val="115000"/>
                        </a:lnSpc>
                        <a:spcAft>
                          <a:spcPts val="0"/>
                        </a:spcAft>
                      </a:pPr>
                      <a:r>
                        <a:rPr lang="es-ES" sz="1200" dirty="0" smtClean="0">
                          <a:latin typeface="Arial"/>
                          <a:ea typeface="Calibri"/>
                          <a:cs typeface="Times New Roman"/>
                        </a:rPr>
                        <a:t>Raúl Olivares</a:t>
                      </a:r>
                      <a:r>
                        <a:rPr lang="es-ES" sz="1200" baseline="0" dirty="0" smtClean="0">
                          <a:latin typeface="Arial"/>
                          <a:ea typeface="Calibri"/>
                          <a:cs typeface="Times New Roman"/>
                        </a:rPr>
                        <a:t> Morales</a:t>
                      </a:r>
                      <a:endParaRPr lang="es-MX" sz="1200" dirty="0">
                        <a:latin typeface="+mn-lt"/>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Tree>
    <p:extLst>
      <p:ext uri="{BB962C8B-B14F-4D97-AF65-F5344CB8AC3E}">
        <p14:creationId xmlns:p14="http://schemas.microsoft.com/office/powerpoint/2010/main" val="24929854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0" y="1588"/>
            <a:ext cx="1196975" cy="9142412"/>
          </a:xfrm>
          <a:prstGeom prst="rect">
            <a:avLst/>
          </a:prstGeom>
          <a:gradFill rotWithShape="0">
            <a:gsLst>
              <a:gs pos="0">
                <a:srgbClr val="737373"/>
              </a:gs>
              <a:gs pos="100000">
                <a:srgbClr val="BFBFBF"/>
              </a:gs>
            </a:gsLst>
            <a:lin ang="2700000" scaled="1"/>
          </a:gradFill>
          <a:ln w="9525">
            <a:noFill/>
            <a:miter lim="800000"/>
            <a:headEnd/>
            <a:tailEnd/>
          </a:ln>
        </p:spPr>
        <p:txBody>
          <a:bodyPr lIns="91427" tIns="45714" rIns="91427" bIns="45714"/>
          <a:lstStyle/>
          <a:p>
            <a:endParaRPr lang="es-ES_tradnl">
              <a:latin typeface="Arial" pitchFamily="34" charset="0"/>
              <a:cs typeface="Arial" pitchFamily="34" charset="0"/>
            </a:endParaRPr>
          </a:p>
        </p:txBody>
      </p:sp>
      <p:cxnSp>
        <p:nvCxnSpPr>
          <p:cNvPr id="3" name="AutoShape 3"/>
          <p:cNvCxnSpPr>
            <a:cxnSpLocks noChangeShapeType="1"/>
          </p:cNvCxnSpPr>
          <p:nvPr/>
        </p:nvCxnSpPr>
        <p:spPr bwMode="auto">
          <a:xfrm flipV="1">
            <a:off x="0" y="755650"/>
            <a:ext cx="6858000" cy="7938"/>
          </a:xfrm>
          <a:prstGeom prst="straightConnector1">
            <a:avLst/>
          </a:prstGeom>
          <a:noFill/>
          <a:ln w="38100">
            <a:solidFill>
              <a:srgbClr val="000000"/>
            </a:solidFill>
            <a:round/>
            <a:headEnd/>
            <a:tailEnd/>
          </a:ln>
        </p:spPr>
      </p:cxnSp>
      <p:sp>
        <p:nvSpPr>
          <p:cNvPr id="4" name="Text Box 2"/>
          <p:cNvSpPr txBox="1">
            <a:spLocks noChangeArrowheads="1"/>
          </p:cNvSpPr>
          <p:nvPr/>
        </p:nvSpPr>
        <p:spPr bwMode="auto">
          <a:xfrm>
            <a:off x="404813" y="419100"/>
            <a:ext cx="4011612" cy="360363"/>
          </a:xfrm>
          <a:prstGeom prst="rect">
            <a:avLst/>
          </a:prstGeom>
          <a:noFill/>
          <a:ln w="9525">
            <a:noFill/>
            <a:miter lim="800000"/>
            <a:headEnd/>
            <a:tailEnd/>
          </a:ln>
        </p:spPr>
        <p:txBody>
          <a:bodyPr/>
          <a:lstStyle/>
          <a:p>
            <a:pPr>
              <a:spcAft>
                <a:spcPts val="1000"/>
              </a:spcAft>
            </a:pPr>
            <a:r>
              <a:rPr lang="es-ES" sz="2000" b="1" i="1" dirty="0">
                <a:latin typeface="Arial" pitchFamily="34" charset="0"/>
                <a:cs typeface="Arial" pitchFamily="34" charset="0"/>
              </a:rPr>
              <a:t>DESCRIPCION DE FUNCIONES</a:t>
            </a:r>
            <a:endParaRPr lang="es-MX" dirty="0">
              <a:latin typeface="Arial" pitchFamily="34" charset="0"/>
              <a:cs typeface="Arial" pitchFamily="34" charset="0"/>
            </a:endParaRPr>
          </a:p>
        </p:txBody>
      </p:sp>
      <p:sp>
        <p:nvSpPr>
          <p:cNvPr id="5" name="11 CuadroTexto"/>
          <p:cNvSpPr txBox="1">
            <a:spLocks noChangeArrowheads="1"/>
          </p:cNvSpPr>
          <p:nvPr/>
        </p:nvSpPr>
        <p:spPr bwMode="auto">
          <a:xfrm>
            <a:off x="1196752" y="1115616"/>
            <a:ext cx="5400675" cy="7057304"/>
          </a:xfrm>
          <a:prstGeom prst="rect">
            <a:avLst/>
          </a:prstGeom>
          <a:noFill/>
          <a:ln w="9525">
            <a:noFill/>
            <a:miter lim="800000"/>
            <a:headEnd/>
            <a:tailEnd/>
          </a:ln>
        </p:spPr>
        <p:txBody>
          <a:bodyPr lIns="91427" tIns="45714" rIns="91427" bIns="45714">
            <a:spAutoFit/>
          </a:bodyPr>
          <a:lstStyle/>
          <a:p>
            <a:pPr algn="ctr">
              <a:defRPr/>
            </a:pPr>
            <a:r>
              <a:rPr lang="es-MX" sz="1200" dirty="0">
                <a:latin typeface="Arial" pitchFamily="34" charset="0"/>
                <a:cs typeface="Arial" pitchFamily="34" charset="0"/>
              </a:rPr>
              <a:t> </a:t>
            </a:r>
            <a:r>
              <a:rPr lang="es-MX" sz="1200" b="1" i="1" dirty="0">
                <a:latin typeface="Arial" pitchFamily="34" charset="0"/>
                <a:cs typeface="Arial" pitchFamily="34" charset="0"/>
              </a:rPr>
              <a:t> </a:t>
            </a:r>
            <a:r>
              <a:rPr lang="es-MX" sz="1200" b="1" i="1" dirty="0" smtClean="0">
                <a:latin typeface="Arial" pitchFamily="34" charset="0"/>
                <a:cs typeface="Arial" pitchFamily="34" charset="0"/>
              </a:rPr>
              <a:t>UNIDAD DE TRANSPARENCIA</a:t>
            </a:r>
          </a:p>
          <a:p>
            <a:pPr algn="ctr">
              <a:defRPr/>
            </a:pPr>
            <a:endParaRPr lang="es-ES" sz="1200" b="1" i="1" dirty="0">
              <a:latin typeface="Arial" pitchFamily="34" charset="0"/>
              <a:cs typeface="Arial" pitchFamily="34" charset="0"/>
            </a:endParaRPr>
          </a:p>
          <a:p>
            <a:pPr algn="ctr">
              <a:defRPr/>
            </a:pPr>
            <a:endParaRPr lang="es-MX" sz="1200" dirty="0">
              <a:latin typeface="Arial" pitchFamily="34" charset="0"/>
              <a:cs typeface="Arial" pitchFamily="34" charset="0"/>
            </a:endParaRPr>
          </a:p>
          <a:p>
            <a:pPr algn="just">
              <a:defRPr/>
            </a:pPr>
            <a:r>
              <a:rPr lang="es-MX" sz="1200" b="1" i="1" dirty="0">
                <a:latin typeface="Arial" pitchFamily="34" charset="0"/>
                <a:cs typeface="Arial" pitchFamily="34" charset="0"/>
              </a:rPr>
              <a:t>OBJETIVO.</a:t>
            </a:r>
          </a:p>
          <a:p>
            <a:pPr algn="just">
              <a:defRPr/>
            </a:pPr>
            <a:endParaRPr lang="es-MX" sz="1200" dirty="0">
              <a:latin typeface="Arial" pitchFamily="34" charset="0"/>
              <a:cs typeface="Arial" pitchFamily="34" charset="0"/>
            </a:endParaRPr>
          </a:p>
          <a:p>
            <a:pPr marL="361950" algn="just">
              <a:lnSpc>
                <a:spcPct val="120000"/>
              </a:lnSpc>
              <a:defRPr/>
            </a:pPr>
            <a:r>
              <a:rPr lang="es-MX" sz="1200" dirty="0" smtClean="0">
                <a:latin typeface="Arial" pitchFamily="34" charset="0"/>
                <a:cs typeface="Arial" pitchFamily="34" charset="0"/>
              </a:rPr>
              <a:t>Coordinar y administrar la Información </a:t>
            </a:r>
            <a:r>
              <a:rPr lang="es-MX" sz="1200" dirty="0">
                <a:latin typeface="Arial" pitchFamily="34" charset="0"/>
                <a:cs typeface="Arial" pitchFamily="34" charset="0"/>
              </a:rPr>
              <a:t>P</a:t>
            </a:r>
            <a:r>
              <a:rPr lang="es-MX" sz="1200" dirty="0" smtClean="0">
                <a:latin typeface="Arial" pitchFamily="34" charset="0"/>
                <a:cs typeface="Arial" pitchFamily="34" charset="0"/>
              </a:rPr>
              <a:t>ública que se genera en las distintas Direcciones de Área del Instituto, coadyuvando a un Acceso efectivo a la Información que debe publicarse de oficio.</a:t>
            </a:r>
          </a:p>
          <a:p>
            <a:pPr marL="361950" algn="just">
              <a:lnSpc>
                <a:spcPct val="120000"/>
              </a:lnSpc>
              <a:defRPr/>
            </a:pPr>
            <a:endParaRPr lang="es-MX" sz="1200" dirty="0">
              <a:latin typeface="Arial" pitchFamily="34" charset="0"/>
              <a:cs typeface="Arial" pitchFamily="34" charset="0"/>
            </a:endParaRPr>
          </a:p>
          <a:p>
            <a:pPr algn="just">
              <a:lnSpc>
                <a:spcPct val="120000"/>
              </a:lnSpc>
              <a:defRPr/>
            </a:pPr>
            <a:r>
              <a:rPr lang="es-ES_tradnl" sz="1200" b="1" i="1" dirty="0">
                <a:latin typeface="Arial" pitchFamily="34" charset="0"/>
                <a:cs typeface="Arial" pitchFamily="34" charset="0"/>
              </a:rPr>
              <a:t>FUNCIONES.</a:t>
            </a:r>
          </a:p>
          <a:p>
            <a:pPr algn="just">
              <a:defRPr/>
            </a:pPr>
            <a:endParaRPr lang="es-MX" sz="1200" dirty="0">
              <a:latin typeface="Arial" pitchFamily="34" charset="0"/>
              <a:cs typeface="Arial" pitchFamily="34" charset="0"/>
            </a:endParaRPr>
          </a:p>
          <a:p>
            <a:pPr marL="176213" indent="187325" algn="just">
              <a:lnSpc>
                <a:spcPct val="120000"/>
              </a:lnSpc>
              <a:spcAft>
                <a:spcPts val="700"/>
              </a:spcAft>
              <a:buFont typeface="Wingdings" pitchFamily="2" charset="2"/>
              <a:buChar char="§"/>
              <a:tabLst>
                <a:tab pos="363538" algn="l"/>
              </a:tabLst>
              <a:defRPr/>
            </a:pPr>
            <a:r>
              <a:rPr lang="es-MX" sz="1200" dirty="0">
                <a:latin typeface="Arial" pitchFamily="34" charset="0"/>
                <a:cs typeface="Arial" pitchFamily="34" charset="0"/>
              </a:rPr>
              <a:t>Orientar y auxiliar a las personas en la elaboración y entrega de las 	solicitudes de acceso a la </a:t>
            </a:r>
            <a:r>
              <a:rPr lang="es-MX" sz="1200" dirty="0" smtClean="0">
                <a:latin typeface="Arial" pitchFamily="34" charset="0"/>
                <a:cs typeface="Arial" pitchFamily="34" charset="0"/>
              </a:rPr>
              <a:t>Información Pública.</a:t>
            </a:r>
            <a:endParaRPr lang="es-MX" sz="1200" dirty="0">
              <a:latin typeface="Arial" pitchFamily="34" charset="0"/>
              <a:cs typeface="Arial" pitchFamily="34" charset="0"/>
            </a:endParaRPr>
          </a:p>
          <a:p>
            <a:pPr marL="176213" indent="187325" algn="just">
              <a:lnSpc>
                <a:spcPct val="120000"/>
              </a:lnSpc>
              <a:spcAft>
                <a:spcPts val="700"/>
              </a:spcAft>
              <a:buFont typeface="Wingdings" pitchFamily="2" charset="2"/>
              <a:buChar char="§"/>
              <a:tabLst>
                <a:tab pos="363538" algn="l"/>
              </a:tabLst>
              <a:defRPr/>
            </a:pPr>
            <a:r>
              <a:rPr lang="es-MX" sz="1200" dirty="0" smtClean="0">
                <a:latin typeface="Arial" pitchFamily="34" charset="0"/>
                <a:cs typeface="Arial" pitchFamily="34" charset="0"/>
              </a:rPr>
              <a:t>Recibir y dar trámite a las solicitudes de Acceso a la Información 	Pública 	y a las relativas al ejercicio de la acción de Protección de Datos 	Personales.</a:t>
            </a:r>
          </a:p>
          <a:p>
            <a:pPr marL="176213" indent="187325" algn="just">
              <a:lnSpc>
                <a:spcPct val="120000"/>
              </a:lnSpc>
              <a:spcAft>
                <a:spcPts val="700"/>
              </a:spcAft>
              <a:buFont typeface="Wingdings" pitchFamily="2" charset="2"/>
              <a:buChar char="§"/>
              <a:tabLst>
                <a:tab pos="363538" algn="l"/>
              </a:tabLst>
              <a:defRPr/>
            </a:pPr>
            <a:r>
              <a:rPr lang="es-MX" sz="1200" dirty="0" smtClean="0">
                <a:latin typeface="Arial" pitchFamily="34" charset="0"/>
                <a:cs typeface="Arial" pitchFamily="34" charset="0"/>
              </a:rPr>
              <a:t>Promover el cuidado de la Protección de Datos 	Personales generados 	y en posesión del Instituto.</a:t>
            </a:r>
            <a:endParaRPr lang="es-MX" sz="1200" dirty="0">
              <a:latin typeface="Arial" pitchFamily="34" charset="0"/>
              <a:cs typeface="Arial" pitchFamily="34" charset="0"/>
            </a:endParaRPr>
          </a:p>
          <a:p>
            <a:pPr marL="176213" indent="187325" algn="just">
              <a:lnSpc>
                <a:spcPct val="120000"/>
              </a:lnSpc>
              <a:spcAft>
                <a:spcPts val="700"/>
              </a:spcAft>
              <a:buFont typeface="Wingdings" pitchFamily="2" charset="2"/>
              <a:buChar char="§"/>
              <a:tabLst>
                <a:tab pos="363538" algn="l"/>
              </a:tabLst>
              <a:defRPr/>
            </a:pPr>
            <a:r>
              <a:rPr lang="es-MX" sz="1200" dirty="0" smtClean="0">
                <a:latin typeface="Arial" pitchFamily="34" charset="0"/>
                <a:cs typeface="Arial" pitchFamily="34" charset="0"/>
              </a:rPr>
              <a:t>Coordinar con las Direcciones de Área la información a que se 	refiere la Ley de Transparencia y Acceso a la Información Pública del 	Estado de San Luis Potosí.</a:t>
            </a:r>
          </a:p>
          <a:p>
            <a:pPr marL="176213" indent="187325" algn="just">
              <a:lnSpc>
                <a:spcPct val="120000"/>
              </a:lnSpc>
              <a:spcAft>
                <a:spcPts val="700"/>
              </a:spcAft>
              <a:buFont typeface="Wingdings" pitchFamily="2" charset="2"/>
              <a:buChar char="§"/>
              <a:tabLst>
                <a:tab pos="363538" algn="l"/>
              </a:tabLst>
              <a:defRPr/>
            </a:pPr>
            <a:r>
              <a:rPr lang="es-MX" sz="1200" dirty="0" smtClean="0">
                <a:latin typeface="Arial" pitchFamily="34" charset="0"/>
                <a:cs typeface="Arial" pitchFamily="34" charset="0"/>
              </a:rPr>
              <a:t>Dar trámite a las solicitudes de Acceso a la Información y efectuar las 	notificaciones a los solicitantes en el Portal de INFOMEX y/o 	emplazamiento.</a:t>
            </a:r>
          </a:p>
          <a:p>
            <a:pPr marL="176213" indent="187325" algn="just">
              <a:lnSpc>
                <a:spcPct val="120000"/>
              </a:lnSpc>
              <a:spcAft>
                <a:spcPts val="700"/>
              </a:spcAft>
              <a:buFont typeface="Wingdings" pitchFamily="2" charset="2"/>
              <a:buChar char="§"/>
              <a:tabLst>
                <a:tab pos="363538" algn="l"/>
              </a:tabLst>
              <a:defRPr/>
            </a:pPr>
            <a:r>
              <a:rPr lang="es-MX" sz="1200" dirty="0" smtClean="0">
                <a:latin typeface="Arial" pitchFamily="34" charset="0"/>
                <a:cs typeface="Arial" pitchFamily="34" charset="0"/>
              </a:rPr>
              <a:t>Resguardar los Acuerdos de Reserva emitidos por el Comité de 	Transparencia sobre la información clasificada como reservada y 	confidencial en apego a las leyes aplicables.</a:t>
            </a:r>
            <a:endParaRPr lang="es-ES_tradnl" sz="1200" dirty="0" smtClean="0">
              <a:latin typeface="Arial" pitchFamily="34" charset="0"/>
              <a:cs typeface="Arial" pitchFamily="34" charset="0"/>
            </a:endParaRPr>
          </a:p>
          <a:p>
            <a:pPr marL="176213" indent="187325" algn="just">
              <a:lnSpc>
                <a:spcPct val="120000"/>
              </a:lnSpc>
              <a:spcAft>
                <a:spcPts val="700"/>
              </a:spcAft>
              <a:buFont typeface="Wingdings" pitchFamily="2" charset="2"/>
              <a:buChar char="§"/>
              <a:tabLst>
                <a:tab pos="363538" algn="l"/>
              </a:tabLst>
              <a:defRPr/>
            </a:pPr>
            <a:r>
              <a:rPr lang="es-ES" sz="1200" dirty="0" smtClean="0">
                <a:latin typeface="Arial" pitchFamily="34" charset="0"/>
                <a:cs typeface="Arial" pitchFamily="34" charset="0"/>
              </a:rPr>
              <a:t>Instar al Comité de Transparencia del Instituto para que realice las 	gestiones necesarias a fin de asegurar de forma eficiente las 	respuestas a las solicitudes de Acceso a la Información Pública</a:t>
            </a:r>
            <a:r>
              <a:rPr lang="es-ES_tradnl" sz="1200" dirty="0" smtClean="0">
                <a:latin typeface="Arial" pitchFamily="34" charset="0"/>
                <a:cs typeface="Arial" pitchFamily="34" charset="0"/>
              </a:rPr>
              <a:t>.</a:t>
            </a:r>
          </a:p>
        </p:txBody>
      </p:sp>
      <p:graphicFrame>
        <p:nvGraphicFramePr>
          <p:cNvPr id="6" name="5 Tabla"/>
          <p:cNvGraphicFramePr>
            <a:graphicFrameLocks noGrp="1"/>
          </p:cNvGraphicFramePr>
          <p:nvPr>
            <p:extLst>
              <p:ext uri="{D42A27DB-BD31-4B8C-83A1-F6EECF244321}">
                <p14:modId xmlns:p14="http://schemas.microsoft.com/office/powerpoint/2010/main" val="2725911896"/>
              </p:ext>
            </p:extLst>
          </p:nvPr>
        </p:nvGraphicFramePr>
        <p:xfrm>
          <a:off x="1268608" y="8178863"/>
          <a:ext cx="5328592" cy="560975"/>
        </p:xfrm>
        <a:graphic>
          <a:graphicData uri="http://schemas.openxmlformats.org/drawingml/2006/table">
            <a:tbl>
              <a:tblPr/>
              <a:tblGrid>
                <a:gridCol w="2642184"/>
                <a:gridCol w="2686408"/>
              </a:tblGrid>
              <a:tr h="230112">
                <a:tc>
                  <a:txBody>
                    <a:bodyPr/>
                    <a:lstStyle/>
                    <a:p>
                      <a:pPr algn="ctr">
                        <a:lnSpc>
                          <a:spcPct val="115000"/>
                        </a:lnSpc>
                        <a:spcAft>
                          <a:spcPts val="0"/>
                        </a:spcAft>
                      </a:pPr>
                      <a:r>
                        <a:rPr lang="es-ES" sz="1200" b="1" kern="1200" dirty="0" smtClean="0">
                          <a:solidFill>
                            <a:schemeClr val="tx1"/>
                          </a:solidFill>
                          <a:latin typeface="Arial"/>
                          <a:ea typeface="Calibri"/>
                          <a:cs typeface="Times New Roman"/>
                        </a:rPr>
                        <a:t>Responsable</a:t>
                      </a:r>
                      <a:endParaRPr lang="es-MX" sz="1200" b="1" kern="1200" dirty="0" smtClean="0">
                        <a:solidFill>
                          <a:schemeClr val="tx1"/>
                        </a:solidFill>
                        <a:latin typeface="Arial"/>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200" b="1" dirty="0">
                          <a:latin typeface="Arial"/>
                          <a:ea typeface="Calibri"/>
                          <a:cs typeface="Times New Roman"/>
                        </a:rPr>
                        <a:t>Directivo</a:t>
                      </a:r>
                      <a:endParaRPr lang="es-MX" sz="1100" dirty="0">
                        <a:latin typeface="Calibri"/>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30863">
                <a:tc>
                  <a:txBody>
                    <a:bodyPr/>
                    <a:lstStyle/>
                    <a:p>
                      <a:pPr algn="ctr">
                        <a:lnSpc>
                          <a:spcPct val="115000"/>
                        </a:lnSpc>
                        <a:spcAft>
                          <a:spcPts val="0"/>
                        </a:spcAft>
                      </a:pPr>
                      <a:r>
                        <a:rPr lang="es-ES" sz="1200" kern="1200" dirty="0" smtClean="0">
                          <a:solidFill>
                            <a:schemeClr val="tx1"/>
                          </a:solidFill>
                          <a:latin typeface="Arial"/>
                          <a:ea typeface="Calibri"/>
                          <a:cs typeface="Times New Roman"/>
                        </a:rPr>
                        <a:t>José David Gámez Inocencio</a:t>
                      </a:r>
                      <a:endParaRPr lang="es-MX" sz="1200" kern="1200" dirty="0" smtClean="0">
                        <a:solidFill>
                          <a:schemeClr val="tx1"/>
                        </a:solidFill>
                        <a:latin typeface="Arial"/>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200" dirty="0" smtClean="0">
                          <a:latin typeface="Arial"/>
                          <a:ea typeface="Calibri"/>
                          <a:cs typeface="Times New Roman"/>
                        </a:rPr>
                        <a:t>Raúl Olivares Morales</a:t>
                      </a:r>
                      <a:endParaRPr lang="es-MX" sz="1200" dirty="0">
                        <a:latin typeface="+mn-lt"/>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6838836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0" y="1588"/>
            <a:ext cx="1196975" cy="9142412"/>
          </a:xfrm>
          <a:prstGeom prst="rect">
            <a:avLst/>
          </a:prstGeom>
          <a:gradFill rotWithShape="0">
            <a:gsLst>
              <a:gs pos="0">
                <a:srgbClr val="737373"/>
              </a:gs>
              <a:gs pos="100000">
                <a:srgbClr val="BFBFBF"/>
              </a:gs>
            </a:gsLst>
            <a:lin ang="2700000" scaled="1"/>
          </a:gradFill>
          <a:ln w="9525">
            <a:noFill/>
            <a:miter lim="800000"/>
            <a:headEnd/>
            <a:tailEnd/>
          </a:ln>
        </p:spPr>
        <p:txBody>
          <a:bodyPr lIns="91427" tIns="45714" rIns="91427" bIns="45714"/>
          <a:lstStyle/>
          <a:p>
            <a:endParaRPr lang="es-ES_tradnl">
              <a:latin typeface="Arial" pitchFamily="34" charset="0"/>
              <a:cs typeface="Arial" pitchFamily="34" charset="0"/>
            </a:endParaRPr>
          </a:p>
        </p:txBody>
      </p:sp>
      <p:cxnSp>
        <p:nvCxnSpPr>
          <p:cNvPr id="3" name="AutoShape 3"/>
          <p:cNvCxnSpPr>
            <a:cxnSpLocks noChangeShapeType="1"/>
          </p:cNvCxnSpPr>
          <p:nvPr/>
        </p:nvCxnSpPr>
        <p:spPr bwMode="auto">
          <a:xfrm flipV="1">
            <a:off x="0" y="755650"/>
            <a:ext cx="6858000" cy="7938"/>
          </a:xfrm>
          <a:prstGeom prst="straightConnector1">
            <a:avLst/>
          </a:prstGeom>
          <a:noFill/>
          <a:ln w="38100">
            <a:solidFill>
              <a:srgbClr val="000000"/>
            </a:solidFill>
            <a:round/>
            <a:headEnd/>
            <a:tailEnd/>
          </a:ln>
        </p:spPr>
      </p:cxnSp>
      <p:sp>
        <p:nvSpPr>
          <p:cNvPr id="4" name="Text Box 2"/>
          <p:cNvSpPr txBox="1">
            <a:spLocks noChangeArrowheads="1"/>
          </p:cNvSpPr>
          <p:nvPr/>
        </p:nvSpPr>
        <p:spPr bwMode="auto">
          <a:xfrm>
            <a:off x="404813" y="419100"/>
            <a:ext cx="4011612" cy="360363"/>
          </a:xfrm>
          <a:prstGeom prst="rect">
            <a:avLst/>
          </a:prstGeom>
          <a:noFill/>
          <a:ln w="9525">
            <a:noFill/>
            <a:miter lim="800000"/>
            <a:headEnd/>
            <a:tailEnd/>
          </a:ln>
        </p:spPr>
        <p:txBody>
          <a:bodyPr/>
          <a:lstStyle/>
          <a:p>
            <a:pPr>
              <a:spcAft>
                <a:spcPts val="1000"/>
              </a:spcAft>
            </a:pPr>
            <a:r>
              <a:rPr lang="es-ES" sz="2000" b="1" i="1" dirty="0">
                <a:latin typeface="Arial" pitchFamily="34" charset="0"/>
                <a:cs typeface="Arial" pitchFamily="34" charset="0"/>
              </a:rPr>
              <a:t>DESCRIPCION DE FUNCIONES</a:t>
            </a:r>
            <a:endParaRPr lang="es-MX" dirty="0">
              <a:latin typeface="Arial" pitchFamily="34" charset="0"/>
              <a:cs typeface="Arial" pitchFamily="34" charset="0"/>
            </a:endParaRPr>
          </a:p>
        </p:txBody>
      </p:sp>
      <p:sp>
        <p:nvSpPr>
          <p:cNvPr id="5" name="11 CuadroTexto"/>
          <p:cNvSpPr txBox="1">
            <a:spLocks noChangeArrowheads="1"/>
          </p:cNvSpPr>
          <p:nvPr/>
        </p:nvSpPr>
        <p:spPr bwMode="auto">
          <a:xfrm>
            <a:off x="1196752" y="1180494"/>
            <a:ext cx="5400675" cy="6735678"/>
          </a:xfrm>
          <a:prstGeom prst="rect">
            <a:avLst/>
          </a:prstGeom>
          <a:noFill/>
          <a:ln w="9525">
            <a:noFill/>
            <a:miter lim="800000"/>
            <a:headEnd/>
            <a:tailEnd/>
          </a:ln>
        </p:spPr>
        <p:txBody>
          <a:bodyPr lIns="91427" tIns="45714" rIns="91427" bIns="45714">
            <a:spAutoFit/>
          </a:bodyPr>
          <a:lstStyle/>
          <a:p>
            <a:pPr algn="ctr">
              <a:defRPr/>
            </a:pPr>
            <a:r>
              <a:rPr lang="es-MX" sz="1200" b="1" i="1" dirty="0" smtClean="0">
                <a:latin typeface="Arial" pitchFamily="34" charset="0"/>
                <a:cs typeface="Arial" pitchFamily="34" charset="0"/>
              </a:rPr>
              <a:t>UNIDAD DE TRANPARENCIA </a:t>
            </a:r>
          </a:p>
          <a:p>
            <a:pPr algn="ctr">
              <a:defRPr/>
            </a:pPr>
            <a:r>
              <a:rPr lang="es-ES_tradnl" sz="1200" b="1" i="1" dirty="0" smtClean="0">
                <a:latin typeface="Arial" pitchFamily="34" charset="0"/>
                <a:cs typeface="Arial" pitchFamily="34" charset="0"/>
              </a:rPr>
              <a:t> (Continúa)</a:t>
            </a:r>
            <a:endParaRPr lang="es-MX" sz="1200" dirty="0">
              <a:latin typeface="Arial" pitchFamily="34" charset="0"/>
              <a:cs typeface="Arial" pitchFamily="34" charset="0"/>
            </a:endParaRPr>
          </a:p>
          <a:p>
            <a:pPr>
              <a:defRPr/>
            </a:pPr>
            <a:r>
              <a:rPr lang="es-MX" sz="1200" dirty="0">
                <a:latin typeface="Arial" pitchFamily="34" charset="0"/>
                <a:cs typeface="Arial" pitchFamily="34" charset="0"/>
              </a:rPr>
              <a:t> </a:t>
            </a:r>
          </a:p>
          <a:p>
            <a:pPr>
              <a:defRPr/>
            </a:pPr>
            <a:endParaRPr lang="es-MX" sz="1200" dirty="0">
              <a:latin typeface="Arial" pitchFamily="34" charset="0"/>
              <a:cs typeface="Arial" pitchFamily="34" charset="0"/>
            </a:endParaRPr>
          </a:p>
          <a:p>
            <a:pPr marL="176213" indent="187325" algn="just">
              <a:lnSpc>
                <a:spcPct val="120000"/>
              </a:lnSpc>
              <a:spcAft>
                <a:spcPts val="700"/>
              </a:spcAft>
              <a:buFont typeface="Wingdings" pitchFamily="2" charset="2"/>
              <a:buChar char="§"/>
              <a:tabLst>
                <a:tab pos="363538" algn="l"/>
              </a:tabLst>
              <a:defRPr/>
            </a:pPr>
            <a:r>
              <a:rPr lang="es-ES" sz="1200" dirty="0">
                <a:latin typeface="Arial" pitchFamily="34" charset="0"/>
                <a:cs typeface="Arial" pitchFamily="34" charset="0"/>
              </a:rPr>
              <a:t>Promover internamente la actualización periódica de la información que 	se integra </a:t>
            </a:r>
            <a:r>
              <a:rPr lang="es-ES" sz="1200" dirty="0" smtClean="0">
                <a:latin typeface="Arial" pitchFamily="34" charset="0"/>
                <a:cs typeface="Arial" pitchFamily="34" charset="0"/>
              </a:rPr>
              <a:t>en las Plataformas Estatal y Nacional de Transparencia. </a:t>
            </a:r>
            <a:endParaRPr lang="es-MX" sz="1200" dirty="0" smtClean="0">
              <a:latin typeface="Arial" pitchFamily="34" charset="0"/>
              <a:cs typeface="Arial" pitchFamily="34" charset="0"/>
            </a:endParaRPr>
          </a:p>
          <a:p>
            <a:pPr marL="176213" indent="187325" algn="just">
              <a:lnSpc>
                <a:spcPct val="120000"/>
              </a:lnSpc>
              <a:spcAft>
                <a:spcPts val="700"/>
              </a:spcAft>
              <a:buFont typeface="Wingdings" pitchFamily="2" charset="2"/>
              <a:buChar char="§"/>
              <a:tabLst>
                <a:tab pos="363538" algn="l"/>
              </a:tabLst>
              <a:defRPr/>
            </a:pPr>
            <a:r>
              <a:rPr lang="es-MX" sz="1200" dirty="0" smtClean="0">
                <a:latin typeface="Arial" pitchFamily="34" charset="0"/>
                <a:cs typeface="Arial" pitchFamily="34" charset="0"/>
              </a:rPr>
              <a:t>Realizar los trámites y gestiones internas para entregar la información 	solicitada y efectuar las notificaciones correspondientes.</a:t>
            </a:r>
          </a:p>
          <a:p>
            <a:pPr marL="176213" indent="187325" algn="just">
              <a:lnSpc>
                <a:spcPct val="120000"/>
              </a:lnSpc>
              <a:spcAft>
                <a:spcPts val="700"/>
              </a:spcAft>
              <a:buFont typeface="Wingdings" pitchFamily="2" charset="2"/>
              <a:buChar char="§"/>
              <a:tabLst>
                <a:tab pos="363538" algn="l"/>
              </a:tabLst>
              <a:defRPr/>
            </a:pPr>
            <a:r>
              <a:rPr lang="es-MX" sz="1200" dirty="0" smtClean="0">
                <a:latin typeface="Arial" pitchFamily="34" charset="0"/>
                <a:cs typeface="Arial" pitchFamily="34" charset="0"/>
              </a:rPr>
              <a:t>Recibir la respuesta a la solicitud de información de la Unidad 	Administrativa correspondiente.</a:t>
            </a:r>
          </a:p>
          <a:p>
            <a:pPr marL="176213" indent="187325" algn="just">
              <a:lnSpc>
                <a:spcPct val="120000"/>
              </a:lnSpc>
              <a:spcAft>
                <a:spcPts val="700"/>
              </a:spcAft>
              <a:buFont typeface="Wingdings" pitchFamily="2" charset="2"/>
              <a:buChar char="§"/>
              <a:tabLst>
                <a:tab pos="363538" algn="l"/>
              </a:tabLst>
              <a:defRPr/>
            </a:pPr>
            <a:r>
              <a:rPr lang="es-MX" sz="1200" dirty="0" smtClean="0">
                <a:latin typeface="Arial" pitchFamily="34" charset="0"/>
                <a:cs typeface="Arial" pitchFamily="34" charset="0"/>
              </a:rPr>
              <a:t>Recibir las notificaciones relacionadas con recursos de revisión 	presentadas ante el Instituto y turnarlas al Comité de 	Transparencia para su atención.</a:t>
            </a:r>
          </a:p>
          <a:p>
            <a:pPr marL="176213" indent="187325" algn="just">
              <a:lnSpc>
                <a:spcPct val="120000"/>
              </a:lnSpc>
              <a:spcAft>
                <a:spcPts val="700"/>
              </a:spcAft>
              <a:buFont typeface="Wingdings" pitchFamily="2" charset="2"/>
              <a:buChar char="§"/>
              <a:tabLst>
                <a:tab pos="363538" algn="l"/>
              </a:tabLst>
              <a:defRPr/>
            </a:pPr>
            <a:r>
              <a:rPr lang="es-MX" sz="1200" dirty="0" smtClean="0">
                <a:latin typeface="Arial" pitchFamily="34" charset="0"/>
                <a:cs typeface="Arial" pitchFamily="34" charset="0"/>
              </a:rPr>
              <a:t>Asistir a las capacitaciones, conferencias y foros en materia de 	transparencia, a fin de observar las nuevas disposiciones, cambios y 	mejoras.</a:t>
            </a:r>
          </a:p>
          <a:p>
            <a:pPr marL="176213" indent="187325" algn="just">
              <a:lnSpc>
                <a:spcPct val="120000"/>
              </a:lnSpc>
              <a:spcAft>
                <a:spcPts val="700"/>
              </a:spcAft>
              <a:buFont typeface="Wingdings" pitchFamily="2" charset="2"/>
              <a:buChar char="§"/>
              <a:tabLst>
                <a:tab pos="363538" algn="l"/>
              </a:tabLst>
              <a:defRPr/>
            </a:pPr>
            <a:r>
              <a:rPr lang="es-MX" sz="1200" dirty="0" smtClean="0">
                <a:latin typeface="Arial" pitchFamily="34" charset="0"/>
                <a:cs typeface="Arial" pitchFamily="34" charset="0"/>
              </a:rPr>
              <a:t>Hacer del conocimiento de la instancia competente sobre la probable 	responsabilidad por el incumplimiento de las obligaciones previstas en 	la Ley de </a:t>
            </a:r>
            <a:r>
              <a:rPr lang="es-MX" sz="1200" dirty="0">
                <a:latin typeface="Arial" pitchFamily="34" charset="0"/>
                <a:cs typeface="Arial" pitchFamily="34" charset="0"/>
              </a:rPr>
              <a:t>Transparencia y Acceso a la Información Pública del </a:t>
            </a:r>
            <a:r>
              <a:rPr lang="es-MX" sz="1200" dirty="0" smtClean="0">
                <a:latin typeface="Arial" pitchFamily="34" charset="0"/>
                <a:cs typeface="Arial" pitchFamily="34" charset="0"/>
              </a:rPr>
              <a:t>Estado 	de </a:t>
            </a:r>
            <a:r>
              <a:rPr lang="es-MX" sz="1200" dirty="0">
                <a:latin typeface="Arial" pitchFamily="34" charset="0"/>
                <a:cs typeface="Arial" pitchFamily="34" charset="0"/>
              </a:rPr>
              <a:t>San Luis </a:t>
            </a:r>
            <a:r>
              <a:rPr lang="es-MX" sz="1200" dirty="0" smtClean="0">
                <a:latin typeface="Arial" pitchFamily="34" charset="0"/>
                <a:cs typeface="Arial" pitchFamily="34" charset="0"/>
              </a:rPr>
              <a:t>Potosí.</a:t>
            </a:r>
          </a:p>
          <a:p>
            <a:pPr marL="176213" indent="187325" algn="just">
              <a:lnSpc>
                <a:spcPct val="120000"/>
              </a:lnSpc>
              <a:spcAft>
                <a:spcPts val="700"/>
              </a:spcAft>
              <a:buFont typeface="Wingdings" pitchFamily="2" charset="2"/>
              <a:buChar char="§"/>
              <a:tabLst>
                <a:tab pos="363538" algn="l"/>
              </a:tabLst>
              <a:defRPr/>
            </a:pPr>
            <a:r>
              <a:rPr lang="es-MX" sz="1200" dirty="0" smtClean="0">
                <a:latin typeface="Arial" pitchFamily="34" charset="0"/>
                <a:cs typeface="Arial" pitchFamily="34" charset="0"/>
              </a:rPr>
              <a:t>Actualizar la </a:t>
            </a:r>
            <a:r>
              <a:rPr lang="es-MX" sz="1200" dirty="0">
                <a:latin typeface="Arial" pitchFamily="34" charset="0"/>
                <a:cs typeface="Arial" pitchFamily="34" charset="0"/>
              </a:rPr>
              <a:t>información en el portal del Registro Único de Trámites y 	</a:t>
            </a:r>
            <a:r>
              <a:rPr lang="es-MX" sz="1200" dirty="0" smtClean="0">
                <a:latin typeface="Arial" pitchFamily="34" charset="0"/>
                <a:cs typeface="Arial" pitchFamily="34" charset="0"/>
              </a:rPr>
              <a:t>Servicios y revisar el marco normativo del mismo.</a:t>
            </a:r>
          </a:p>
          <a:p>
            <a:pPr marL="176213" indent="187325" algn="just">
              <a:lnSpc>
                <a:spcPct val="120000"/>
              </a:lnSpc>
              <a:spcAft>
                <a:spcPts val="700"/>
              </a:spcAft>
              <a:buFont typeface="Wingdings" pitchFamily="2" charset="2"/>
              <a:buChar char="§"/>
              <a:tabLst>
                <a:tab pos="363538" algn="l"/>
              </a:tabLst>
              <a:defRPr/>
            </a:pPr>
            <a:r>
              <a:rPr lang="es-MX" sz="1200" dirty="0" smtClean="0">
                <a:latin typeface="Arial" pitchFamily="34" charset="0"/>
                <a:cs typeface="Arial" pitchFamily="34" charset="0"/>
              </a:rPr>
              <a:t>Revisar y observar el marco normativo de Mejora Regulatoria.</a:t>
            </a:r>
          </a:p>
          <a:p>
            <a:pPr marL="176213" indent="187325" algn="just">
              <a:lnSpc>
                <a:spcPct val="120000"/>
              </a:lnSpc>
              <a:spcAft>
                <a:spcPts val="700"/>
              </a:spcAft>
              <a:buFont typeface="Wingdings" pitchFamily="2" charset="2"/>
              <a:buChar char="§"/>
              <a:tabLst>
                <a:tab pos="363538" algn="l"/>
              </a:tabLst>
              <a:defRPr/>
            </a:pPr>
            <a:r>
              <a:rPr lang="es-MX" sz="1200" dirty="0" smtClean="0">
                <a:latin typeface="Arial" pitchFamily="34" charset="0"/>
                <a:cs typeface="Arial" pitchFamily="34" charset="0"/>
              </a:rPr>
              <a:t>Coordinar los trabajos que establece la regulación en materia de Datos 	Abiertos</a:t>
            </a:r>
            <a:r>
              <a:rPr lang="es-MX" sz="1200" dirty="0">
                <a:latin typeface="Arial" pitchFamily="34" charset="0"/>
                <a:cs typeface="Arial" pitchFamily="34" charset="0"/>
              </a:rPr>
              <a:t>.</a:t>
            </a:r>
            <a:endParaRPr lang="es-MX" sz="1200" dirty="0" smtClean="0">
              <a:latin typeface="Arial" pitchFamily="34" charset="0"/>
              <a:cs typeface="Arial" pitchFamily="34" charset="0"/>
            </a:endParaRPr>
          </a:p>
          <a:p>
            <a:pPr marL="176213" indent="187325" algn="just">
              <a:lnSpc>
                <a:spcPct val="120000"/>
              </a:lnSpc>
              <a:spcAft>
                <a:spcPts val="700"/>
              </a:spcAft>
              <a:buFont typeface="Wingdings" pitchFamily="2" charset="2"/>
              <a:buChar char="§"/>
              <a:tabLst>
                <a:tab pos="363538" algn="l"/>
              </a:tabLst>
              <a:defRPr/>
            </a:pPr>
            <a:r>
              <a:rPr lang="es-ES_tradnl" sz="1200" dirty="0" smtClean="0">
                <a:latin typeface="Arial" pitchFamily="34" charset="0"/>
                <a:cs typeface="Arial" pitchFamily="34" charset="0"/>
              </a:rPr>
              <a:t>Estas funciones son enunciativas mas no limitativas.</a:t>
            </a:r>
            <a:endParaRPr lang="es-MX" sz="1200" dirty="0" smtClean="0">
              <a:latin typeface="Arial" pitchFamily="34" charset="0"/>
              <a:cs typeface="Arial" pitchFamily="34" charset="0"/>
            </a:endParaRPr>
          </a:p>
        </p:txBody>
      </p:sp>
      <p:graphicFrame>
        <p:nvGraphicFramePr>
          <p:cNvPr id="6" name="5 Tabla"/>
          <p:cNvGraphicFramePr>
            <a:graphicFrameLocks noGrp="1"/>
          </p:cNvGraphicFramePr>
          <p:nvPr>
            <p:extLst>
              <p:ext uri="{D42A27DB-BD31-4B8C-83A1-F6EECF244321}">
                <p14:modId xmlns:p14="http://schemas.microsoft.com/office/powerpoint/2010/main" val="2648243365"/>
              </p:ext>
            </p:extLst>
          </p:nvPr>
        </p:nvGraphicFramePr>
        <p:xfrm>
          <a:off x="1268413" y="8175682"/>
          <a:ext cx="5328592" cy="560975"/>
        </p:xfrm>
        <a:graphic>
          <a:graphicData uri="http://schemas.openxmlformats.org/drawingml/2006/table">
            <a:tbl>
              <a:tblPr/>
              <a:tblGrid>
                <a:gridCol w="2642184"/>
                <a:gridCol w="2686408"/>
              </a:tblGrid>
              <a:tr h="230112">
                <a:tc>
                  <a:txBody>
                    <a:bodyPr/>
                    <a:lstStyle/>
                    <a:p>
                      <a:pPr algn="ctr">
                        <a:lnSpc>
                          <a:spcPct val="115000"/>
                        </a:lnSpc>
                        <a:spcAft>
                          <a:spcPts val="0"/>
                        </a:spcAft>
                      </a:pPr>
                      <a:r>
                        <a:rPr lang="es-ES" sz="1200" b="1" dirty="0">
                          <a:latin typeface="Arial"/>
                          <a:ea typeface="Calibri"/>
                          <a:cs typeface="Times New Roman"/>
                        </a:rPr>
                        <a:t>Responsable</a:t>
                      </a:r>
                      <a:endParaRPr lang="es-MX" sz="1100" dirty="0">
                        <a:latin typeface="Calibri"/>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200" b="1" dirty="0">
                          <a:latin typeface="Arial"/>
                          <a:ea typeface="Calibri"/>
                          <a:cs typeface="Times New Roman"/>
                        </a:rPr>
                        <a:t>Directivo</a:t>
                      </a:r>
                      <a:endParaRPr lang="es-MX" sz="1100" dirty="0">
                        <a:latin typeface="Calibri"/>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30863">
                <a:tc>
                  <a:txBody>
                    <a:bodyPr/>
                    <a:lstStyle/>
                    <a:p>
                      <a:pPr algn="ctr">
                        <a:lnSpc>
                          <a:spcPct val="115000"/>
                        </a:lnSpc>
                        <a:spcAft>
                          <a:spcPts val="0"/>
                        </a:spcAft>
                      </a:pPr>
                      <a:r>
                        <a:rPr lang="es-ES" sz="1200" kern="1200" dirty="0" smtClean="0">
                          <a:solidFill>
                            <a:schemeClr val="tx1"/>
                          </a:solidFill>
                          <a:latin typeface="Arial"/>
                          <a:ea typeface="Calibri"/>
                          <a:cs typeface="Times New Roman"/>
                        </a:rPr>
                        <a:t>José David Gámez Inocencio</a:t>
                      </a:r>
                      <a:endParaRPr lang="es-MX" sz="1200" kern="1200" dirty="0" smtClean="0">
                        <a:solidFill>
                          <a:schemeClr val="tx1"/>
                        </a:solidFill>
                        <a:latin typeface="Arial"/>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200" dirty="0" smtClean="0">
                          <a:latin typeface="Arial"/>
                          <a:ea typeface="Calibri"/>
                          <a:cs typeface="Times New Roman"/>
                        </a:rPr>
                        <a:t>Raúl Olivares</a:t>
                      </a:r>
                      <a:r>
                        <a:rPr lang="es-ES" sz="1200" baseline="0" dirty="0" smtClean="0">
                          <a:latin typeface="Arial"/>
                          <a:ea typeface="Calibri"/>
                          <a:cs typeface="Times New Roman"/>
                        </a:rPr>
                        <a:t> Morales</a:t>
                      </a:r>
                      <a:endParaRPr lang="es-MX" sz="1200" dirty="0">
                        <a:latin typeface="+mn-lt"/>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2400294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0" y="1588"/>
            <a:ext cx="1196975" cy="9142412"/>
          </a:xfrm>
          <a:prstGeom prst="rect">
            <a:avLst/>
          </a:prstGeom>
          <a:gradFill rotWithShape="0">
            <a:gsLst>
              <a:gs pos="0">
                <a:srgbClr val="737373"/>
              </a:gs>
              <a:gs pos="100000">
                <a:srgbClr val="BFBFBF"/>
              </a:gs>
            </a:gsLst>
            <a:lin ang="2700000" scaled="1"/>
          </a:gradFill>
          <a:ln w="9525">
            <a:noFill/>
            <a:miter lim="800000"/>
            <a:headEnd/>
            <a:tailEnd/>
          </a:ln>
        </p:spPr>
        <p:txBody>
          <a:bodyPr lIns="91427" tIns="45714" rIns="91427" bIns="45714"/>
          <a:lstStyle/>
          <a:p>
            <a:endParaRPr lang="es-ES_tradnl">
              <a:latin typeface="Arial" pitchFamily="34" charset="0"/>
              <a:cs typeface="Arial" pitchFamily="34" charset="0"/>
            </a:endParaRPr>
          </a:p>
        </p:txBody>
      </p:sp>
      <p:cxnSp>
        <p:nvCxnSpPr>
          <p:cNvPr id="3" name="AutoShape 3"/>
          <p:cNvCxnSpPr>
            <a:cxnSpLocks noChangeShapeType="1"/>
          </p:cNvCxnSpPr>
          <p:nvPr/>
        </p:nvCxnSpPr>
        <p:spPr bwMode="auto">
          <a:xfrm flipV="1">
            <a:off x="0" y="755650"/>
            <a:ext cx="6858000" cy="7938"/>
          </a:xfrm>
          <a:prstGeom prst="straightConnector1">
            <a:avLst/>
          </a:prstGeom>
          <a:noFill/>
          <a:ln w="38100">
            <a:solidFill>
              <a:srgbClr val="000000"/>
            </a:solidFill>
            <a:round/>
            <a:headEnd/>
            <a:tailEnd/>
          </a:ln>
        </p:spPr>
      </p:cxnSp>
      <p:sp>
        <p:nvSpPr>
          <p:cNvPr id="4" name="Text Box 2"/>
          <p:cNvSpPr txBox="1">
            <a:spLocks noChangeArrowheads="1"/>
          </p:cNvSpPr>
          <p:nvPr/>
        </p:nvSpPr>
        <p:spPr bwMode="auto">
          <a:xfrm>
            <a:off x="404813" y="419100"/>
            <a:ext cx="4011612" cy="360363"/>
          </a:xfrm>
          <a:prstGeom prst="rect">
            <a:avLst/>
          </a:prstGeom>
          <a:noFill/>
          <a:ln w="9525">
            <a:noFill/>
            <a:miter lim="800000"/>
            <a:headEnd/>
            <a:tailEnd/>
          </a:ln>
        </p:spPr>
        <p:txBody>
          <a:bodyPr/>
          <a:lstStyle/>
          <a:p>
            <a:pPr>
              <a:spcAft>
                <a:spcPts val="1000"/>
              </a:spcAft>
            </a:pPr>
            <a:r>
              <a:rPr lang="es-ES" sz="2000" b="1" i="1">
                <a:latin typeface="Arial" pitchFamily="34" charset="0"/>
                <a:cs typeface="Arial" pitchFamily="34" charset="0"/>
              </a:rPr>
              <a:t>DESCRIPCION DE FUNCIONES</a:t>
            </a:r>
            <a:endParaRPr lang="es-MX">
              <a:latin typeface="Arial" pitchFamily="34" charset="0"/>
              <a:cs typeface="Arial" pitchFamily="34" charset="0"/>
            </a:endParaRPr>
          </a:p>
        </p:txBody>
      </p:sp>
      <p:sp>
        <p:nvSpPr>
          <p:cNvPr id="5" name="11 CuadroTexto"/>
          <p:cNvSpPr txBox="1">
            <a:spLocks noChangeArrowheads="1"/>
          </p:cNvSpPr>
          <p:nvPr/>
        </p:nvSpPr>
        <p:spPr bwMode="auto">
          <a:xfrm>
            <a:off x="1196975" y="1043608"/>
            <a:ext cx="5400675" cy="7031143"/>
          </a:xfrm>
          <a:prstGeom prst="rect">
            <a:avLst/>
          </a:prstGeom>
          <a:noFill/>
          <a:ln w="9525">
            <a:noFill/>
            <a:miter lim="800000"/>
            <a:headEnd/>
            <a:tailEnd/>
          </a:ln>
        </p:spPr>
        <p:txBody>
          <a:bodyPr lIns="91427" tIns="45714" rIns="91427" bIns="45714">
            <a:spAutoFit/>
          </a:bodyPr>
          <a:lstStyle/>
          <a:p>
            <a:pPr algn="ctr">
              <a:defRPr/>
            </a:pPr>
            <a:r>
              <a:rPr lang="es-MX" sz="1200" b="1" i="1" dirty="0" smtClean="0">
                <a:latin typeface="Arial" pitchFamily="34" charset="0"/>
                <a:cs typeface="Arial" pitchFamily="34" charset="0"/>
              </a:rPr>
              <a:t>AUXILIAR DE LA UNIDAD DE TRANSPARENCIA</a:t>
            </a:r>
            <a:endParaRPr lang="es-MX" sz="1200" b="1" i="1" dirty="0">
              <a:latin typeface="Arial" pitchFamily="34" charset="0"/>
              <a:cs typeface="Arial" pitchFamily="34" charset="0"/>
            </a:endParaRPr>
          </a:p>
          <a:p>
            <a:pPr algn="ctr">
              <a:defRPr/>
            </a:pPr>
            <a:endParaRPr lang="es-ES" sz="1200" b="1" i="1" dirty="0">
              <a:latin typeface="Arial" pitchFamily="34" charset="0"/>
              <a:cs typeface="Arial" pitchFamily="34" charset="0"/>
            </a:endParaRPr>
          </a:p>
          <a:p>
            <a:pPr algn="ctr">
              <a:defRPr/>
            </a:pPr>
            <a:endParaRPr lang="es-MX" sz="1200" dirty="0">
              <a:latin typeface="Arial" pitchFamily="34" charset="0"/>
              <a:cs typeface="Arial" pitchFamily="34" charset="0"/>
            </a:endParaRPr>
          </a:p>
          <a:p>
            <a:pPr algn="just">
              <a:defRPr/>
            </a:pPr>
            <a:r>
              <a:rPr lang="es-MX" sz="1200" b="1" i="1" dirty="0">
                <a:latin typeface="Arial" pitchFamily="34" charset="0"/>
                <a:cs typeface="Arial" pitchFamily="34" charset="0"/>
              </a:rPr>
              <a:t>OBJETIVO.</a:t>
            </a:r>
          </a:p>
          <a:p>
            <a:pPr algn="just">
              <a:defRPr/>
            </a:pPr>
            <a:endParaRPr lang="es-MX" sz="1200" dirty="0">
              <a:latin typeface="Arial" pitchFamily="34" charset="0"/>
              <a:cs typeface="Arial" pitchFamily="34" charset="0"/>
            </a:endParaRPr>
          </a:p>
          <a:p>
            <a:pPr marL="354013" algn="just">
              <a:lnSpc>
                <a:spcPct val="120000"/>
              </a:lnSpc>
              <a:defRPr/>
            </a:pPr>
            <a:r>
              <a:rPr lang="es-MX" sz="1200" dirty="0" smtClean="0">
                <a:latin typeface="Arial" pitchFamily="34" charset="0"/>
                <a:cs typeface="Arial" pitchFamily="34" charset="0"/>
              </a:rPr>
              <a:t>Apoyar en la administración de los servicios de Transparencia y Acceso a la Información Pública. </a:t>
            </a:r>
            <a:endParaRPr lang="es-MX" sz="1200" dirty="0">
              <a:latin typeface="Arial" pitchFamily="34" charset="0"/>
              <a:cs typeface="Arial" pitchFamily="34" charset="0"/>
            </a:endParaRPr>
          </a:p>
          <a:p>
            <a:pPr algn="just">
              <a:defRPr/>
            </a:pPr>
            <a:endParaRPr lang="es-MX" sz="1200" dirty="0">
              <a:latin typeface="Arial" pitchFamily="34" charset="0"/>
              <a:cs typeface="Arial" pitchFamily="34" charset="0"/>
            </a:endParaRPr>
          </a:p>
          <a:p>
            <a:pPr algn="just">
              <a:defRPr/>
            </a:pPr>
            <a:r>
              <a:rPr lang="es-ES_tradnl" sz="1200" b="1" i="1" dirty="0">
                <a:latin typeface="Arial" pitchFamily="34" charset="0"/>
                <a:cs typeface="Arial" pitchFamily="34" charset="0"/>
              </a:rPr>
              <a:t>FUNCIONES.</a:t>
            </a:r>
          </a:p>
          <a:p>
            <a:pPr algn="just">
              <a:defRPr/>
            </a:pPr>
            <a:endParaRPr lang="es-MX" sz="1200" dirty="0">
              <a:latin typeface="Arial" pitchFamily="34" charset="0"/>
              <a:cs typeface="Arial" pitchFamily="34" charset="0"/>
            </a:endParaRPr>
          </a:p>
          <a:p>
            <a:pPr marL="176213" indent="187325" algn="just">
              <a:lnSpc>
                <a:spcPct val="120000"/>
              </a:lnSpc>
              <a:spcAft>
                <a:spcPts val="700"/>
              </a:spcAft>
              <a:buFont typeface="Wingdings" pitchFamily="2" charset="2"/>
              <a:buChar char="§"/>
              <a:tabLst>
                <a:tab pos="363538" algn="l"/>
              </a:tabLst>
              <a:defRPr/>
            </a:pPr>
            <a:r>
              <a:rPr lang="es-MX" sz="1200" dirty="0" smtClean="0">
                <a:latin typeface="Arial" pitchFamily="34" charset="0"/>
                <a:cs typeface="Arial" pitchFamily="34" charset="0"/>
              </a:rPr>
              <a:t>Coadyuvar en la revisión de las solicitudes de Acceso a la Información 	Pública.</a:t>
            </a:r>
          </a:p>
          <a:p>
            <a:pPr marL="176213" indent="187325" algn="just">
              <a:lnSpc>
                <a:spcPct val="120000"/>
              </a:lnSpc>
              <a:spcAft>
                <a:spcPts val="700"/>
              </a:spcAft>
              <a:buFont typeface="Wingdings" pitchFamily="2" charset="2"/>
              <a:buChar char="§"/>
              <a:tabLst>
                <a:tab pos="363538" algn="l"/>
              </a:tabLst>
              <a:defRPr/>
            </a:pPr>
            <a:r>
              <a:rPr lang="es-MX" sz="1200" dirty="0" smtClean="0">
                <a:latin typeface="Arial" pitchFamily="34" charset="0"/>
                <a:cs typeface="Arial" pitchFamily="34" charset="0"/>
              </a:rPr>
              <a:t>Elaborar informe mensual de las solicitudes de Acceso a la Información 	recibidas y atendidas, así como el tipo de respuesta que se otorgó.</a:t>
            </a:r>
          </a:p>
          <a:p>
            <a:pPr marL="176213" indent="187325" algn="just">
              <a:lnSpc>
                <a:spcPct val="120000"/>
              </a:lnSpc>
              <a:spcAft>
                <a:spcPts val="700"/>
              </a:spcAft>
              <a:buFont typeface="Wingdings" pitchFamily="2" charset="2"/>
              <a:buChar char="§"/>
              <a:tabLst>
                <a:tab pos="363538" algn="l"/>
              </a:tabLst>
              <a:defRPr/>
            </a:pPr>
            <a:r>
              <a:rPr lang="es-MX" sz="1200" dirty="0" smtClean="0">
                <a:latin typeface="Arial" pitchFamily="34" charset="0"/>
                <a:cs typeface="Arial" pitchFamily="34" charset="0"/>
              </a:rPr>
              <a:t>Revisar el sistema INFOMEX, para verificar la existencia de las 	solicitudes de información y notificar a su superior inmediato.</a:t>
            </a:r>
          </a:p>
          <a:p>
            <a:pPr marL="176213" indent="187325" algn="just">
              <a:lnSpc>
                <a:spcPct val="120000"/>
              </a:lnSpc>
              <a:spcAft>
                <a:spcPts val="700"/>
              </a:spcAft>
              <a:buFont typeface="Wingdings" pitchFamily="2" charset="2"/>
              <a:buChar char="§"/>
              <a:tabLst>
                <a:tab pos="363538" algn="l"/>
              </a:tabLst>
              <a:defRPr/>
            </a:pPr>
            <a:r>
              <a:rPr lang="es-MX" sz="1200" dirty="0" smtClean="0">
                <a:latin typeface="Arial" pitchFamily="34" charset="0"/>
                <a:cs typeface="Arial" pitchFamily="34" charset="0"/>
              </a:rPr>
              <a:t>Apoyar en el registro y verificación de la información de las Plataformas 	Estatal y Nacional de Transparencia.</a:t>
            </a:r>
            <a:endParaRPr lang="es-MX" sz="1200" dirty="0">
              <a:latin typeface="Arial" pitchFamily="34" charset="0"/>
              <a:cs typeface="Arial" pitchFamily="34" charset="0"/>
            </a:endParaRPr>
          </a:p>
          <a:p>
            <a:pPr marL="176213" indent="187325" algn="just">
              <a:lnSpc>
                <a:spcPct val="120000"/>
              </a:lnSpc>
              <a:spcAft>
                <a:spcPts val="700"/>
              </a:spcAft>
              <a:buFont typeface="Wingdings" pitchFamily="2" charset="2"/>
              <a:buChar char="§"/>
              <a:tabLst>
                <a:tab pos="363538" algn="l"/>
              </a:tabLst>
              <a:defRPr/>
            </a:pPr>
            <a:r>
              <a:rPr lang="es-MX" sz="1200" dirty="0" smtClean="0">
                <a:latin typeface="Arial" pitchFamily="34" charset="0"/>
                <a:cs typeface="Arial" pitchFamily="34" charset="0"/>
              </a:rPr>
              <a:t>Auxiliar en las actividades del calendario de la Unidad de 	Transparencia.</a:t>
            </a:r>
            <a:endParaRPr lang="es-MX" sz="1200" dirty="0">
              <a:latin typeface="Arial" pitchFamily="34" charset="0"/>
              <a:cs typeface="Arial" pitchFamily="34" charset="0"/>
            </a:endParaRPr>
          </a:p>
          <a:p>
            <a:pPr marL="176213" indent="187325" algn="just">
              <a:lnSpc>
                <a:spcPct val="120000"/>
              </a:lnSpc>
              <a:spcAft>
                <a:spcPts val="700"/>
              </a:spcAft>
              <a:buFont typeface="Wingdings" pitchFamily="2" charset="2"/>
              <a:buChar char="§"/>
              <a:tabLst>
                <a:tab pos="363538" algn="l"/>
              </a:tabLst>
              <a:defRPr/>
            </a:pPr>
            <a:r>
              <a:rPr lang="es-MX" sz="1200" dirty="0" smtClean="0">
                <a:latin typeface="Arial" pitchFamily="34" charset="0"/>
                <a:cs typeface="Arial" pitchFamily="34" charset="0"/>
              </a:rPr>
              <a:t>Proporcionar asesoría a los Enlaces de Transparencia de las diversas 	áreas del Instituto.</a:t>
            </a:r>
            <a:endParaRPr lang="es-MX" sz="1200" dirty="0">
              <a:latin typeface="Arial" pitchFamily="34" charset="0"/>
              <a:cs typeface="Arial" pitchFamily="34" charset="0"/>
            </a:endParaRPr>
          </a:p>
          <a:p>
            <a:pPr marL="176213" indent="187325" algn="just">
              <a:lnSpc>
                <a:spcPct val="120000"/>
              </a:lnSpc>
              <a:spcAft>
                <a:spcPts val="700"/>
              </a:spcAft>
              <a:buFont typeface="Wingdings" pitchFamily="2" charset="2"/>
              <a:buChar char="§"/>
              <a:tabLst>
                <a:tab pos="363538" algn="l"/>
              </a:tabLst>
              <a:defRPr/>
            </a:pPr>
            <a:r>
              <a:rPr lang="es-MX" sz="1200" dirty="0" smtClean="0">
                <a:latin typeface="Arial" pitchFamily="34" charset="0"/>
                <a:cs typeface="Arial" pitchFamily="34" charset="0"/>
              </a:rPr>
              <a:t>Clasificar, organizar y conservar la documentación inherente a la 	competencia de la Unidad de Transparencia.</a:t>
            </a:r>
            <a:endParaRPr lang="es-ES" sz="1200" dirty="0" smtClean="0">
              <a:latin typeface="Arial" pitchFamily="34" charset="0"/>
              <a:cs typeface="Arial" pitchFamily="34" charset="0"/>
            </a:endParaRPr>
          </a:p>
          <a:p>
            <a:pPr marL="176213" indent="187325" algn="just">
              <a:lnSpc>
                <a:spcPct val="120000"/>
              </a:lnSpc>
              <a:spcAft>
                <a:spcPts val="700"/>
              </a:spcAft>
              <a:buFont typeface="Wingdings" pitchFamily="2" charset="2"/>
              <a:buChar char="§"/>
              <a:tabLst>
                <a:tab pos="363538" algn="l"/>
              </a:tabLst>
              <a:defRPr/>
            </a:pPr>
            <a:r>
              <a:rPr lang="es-MX" sz="1200" dirty="0" smtClean="0">
                <a:latin typeface="Arial" pitchFamily="34" charset="0"/>
                <a:cs typeface="Arial" pitchFamily="34" charset="0"/>
              </a:rPr>
              <a:t>Asistir a las capacitaciones, conferencias y foros en materia de 	transparencia, a fin de observar las nuevas disposiciones, cambios y 	mejoras..</a:t>
            </a:r>
          </a:p>
          <a:p>
            <a:pPr marL="176213" indent="187325" algn="just">
              <a:lnSpc>
                <a:spcPct val="120000"/>
              </a:lnSpc>
              <a:spcAft>
                <a:spcPts val="700"/>
              </a:spcAft>
              <a:buFont typeface="Wingdings" pitchFamily="2" charset="2"/>
              <a:buChar char="§"/>
              <a:tabLst>
                <a:tab pos="363538" algn="l"/>
              </a:tabLst>
              <a:defRPr/>
            </a:pPr>
            <a:r>
              <a:rPr lang="es-MX" sz="1200" dirty="0" smtClean="0">
                <a:latin typeface="Arial" pitchFamily="34" charset="0"/>
                <a:cs typeface="Arial" pitchFamily="34" charset="0"/>
              </a:rPr>
              <a:t>Elaborar la documentación oficial que le sea solicitada por su superior.</a:t>
            </a:r>
          </a:p>
          <a:p>
            <a:pPr marL="176213" indent="187325" algn="just">
              <a:lnSpc>
                <a:spcPct val="120000"/>
              </a:lnSpc>
              <a:spcAft>
                <a:spcPts val="700"/>
              </a:spcAft>
              <a:buFont typeface="Wingdings" pitchFamily="2" charset="2"/>
              <a:buChar char="§"/>
              <a:tabLst>
                <a:tab pos="363538" algn="l"/>
              </a:tabLst>
              <a:defRPr/>
            </a:pPr>
            <a:r>
              <a:rPr lang="es-ES_tradnl" sz="1200" dirty="0" smtClean="0">
                <a:latin typeface="Arial" pitchFamily="34" charset="0"/>
                <a:cs typeface="Arial" pitchFamily="34" charset="0"/>
              </a:rPr>
              <a:t>Estas </a:t>
            </a:r>
            <a:r>
              <a:rPr lang="es-ES_tradnl" sz="1200" dirty="0">
                <a:latin typeface="Arial" pitchFamily="34" charset="0"/>
                <a:cs typeface="Arial" pitchFamily="34" charset="0"/>
              </a:rPr>
              <a:t>funciones son enunciativas mas no limitativas.</a:t>
            </a:r>
            <a:endParaRPr lang="es-MX" sz="1200" dirty="0">
              <a:latin typeface="Arial" pitchFamily="34" charset="0"/>
              <a:cs typeface="Arial" pitchFamily="34" charset="0"/>
            </a:endParaRPr>
          </a:p>
        </p:txBody>
      </p:sp>
      <p:graphicFrame>
        <p:nvGraphicFramePr>
          <p:cNvPr id="6" name="5 Tabla"/>
          <p:cNvGraphicFramePr>
            <a:graphicFrameLocks noGrp="1"/>
          </p:cNvGraphicFramePr>
          <p:nvPr>
            <p:extLst>
              <p:ext uri="{D42A27DB-BD31-4B8C-83A1-F6EECF244321}">
                <p14:modId xmlns:p14="http://schemas.microsoft.com/office/powerpoint/2010/main" val="1309754923"/>
              </p:ext>
            </p:extLst>
          </p:nvPr>
        </p:nvGraphicFramePr>
        <p:xfrm>
          <a:off x="1268413" y="8175682"/>
          <a:ext cx="5328592" cy="560975"/>
        </p:xfrm>
        <a:graphic>
          <a:graphicData uri="http://schemas.openxmlformats.org/drawingml/2006/table">
            <a:tbl>
              <a:tblPr/>
              <a:tblGrid>
                <a:gridCol w="2642184"/>
                <a:gridCol w="2686408"/>
              </a:tblGrid>
              <a:tr h="230112">
                <a:tc>
                  <a:txBody>
                    <a:bodyPr/>
                    <a:lstStyle/>
                    <a:p>
                      <a:pPr algn="ctr">
                        <a:lnSpc>
                          <a:spcPct val="115000"/>
                        </a:lnSpc>
                        <a:spcAft>
                          <a:spcPts val="0"/>
                        </a:spcAft>
                      </a:pPr>
                      <a:r>
                        <a:rPr lang="es-ES" sz="1200" b="1" dirty="0">
                          <a:latin typeface="Arial"/>
                          <a:ea typeface="Calibri"/>
                          <a:cs typeface="Times New Roman"/>
                        </a:rPr>
                        <a:t>Responsable</a:t>
                      </a:r>
                      <a:endParaRPr lang="es-MX" sz="1100" dirty="0">
                        <a:latin typeface="Calibri"/>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200" b="1" dirty="0">
                          <a:latin typeface="Arial"/>
                          <a:ea typeface="Calibri"/>
                          <a:cs typeface="Times New Roman"/>
                        </a:rPr>
                        <a:t>Directivo</a:t>
                      </a:r>
                      <a:endParaRPr lang="es-MX" sz="1100" dirty="0">
                        <a:latin typeface="Calibri"/>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30863">
                <a:tc>
                  <a:txBody>
                    <a:bodyPr/>
                    <a:lstStyle/>
                    <a:p>
                      <a:pPr algn="ctr">
                        <a:lnSpc>
                          <a:spcPct val="115000"/>
                        </a:lnSpc>
                        <a:spcAft>
                          <a:spcPts val="0"/>
                        </a:spcAft>
                      </a:pPr>
                      <a:r>
                        <a:rPr lang="es-ES" sz="1200" kern="1200" dirty="0" smtClean="0">
                          <a:solidFill>
                            <a:schemeClr val="tx1"/>
                          </a:solidFill>
                          <a:latin typeface="Arial"/>
                          <a:ea typeface="Calibri"/>
                          <a:cs typeface="Times New Roman"/>
                        </a:rPr>
                        <a:t>Juana</a:t>
                      </a:r>
                      <a:r>
                        <a:rPr lang="es-ES" sz="1200" kern="1200" baseline="0" dirty="0" smtClean="0">
                          <a:solidFill>
                            <a:schemeClr val="tx1"/>
                          </a:solidFill>
                          <a:latin typeface="Arial"/>
                          <a:ea typeface="Calibri"/>
                          <a:cs typeface="Times New Roman"/>
                        </a:rPr>
                        <a:t> María </a:t>
                      </a:r>
                      <a:r>
                        <a:rPr lang="es-ES" sz="1200" kern="1200" baseline="0" dirty="0" err="1" smtClean="0">
                          <a:solidFill>
                            <a:schemeClr val="tx1"/>
                          </a:solidFill>
                          <a:latin typeface="Arial"/>
                          <a:ea typeface="Calibri"/>
                          <a:cs typeface="Times New Roman"/>
                        </a:rPr>
                        <a:t>Cancino</a:t>
                      </a:r>
                      <a:r>
                        <a:rPr lang="es-ES" sz="1200" kern="1200" baseline="0" dirty="0" smtClean="0">
                          <a:solidFill>
                            <a:schemeClr val="tx1"/>
                          </a:solidFill>
                          <a:latin typeface="Arial"/>
                          <a:ea typeface="Calibri"/>
                          <a:cs typeface="Times New Roman"/>
                        </a:rPr>
                        <a:t> Hernández</a:t>
                      </a:r>
                      <a:endParaRPr lang="es-MX" sz="1200" kern="1200" dirty="0" smtClean="0">
                        <a:solidFill>
                          <a:schemeClr val="tx1"/>
                        </a:solidFill>
                        <a:latin typeface="Arial"/>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200" dirty="0" smtClean="0">
                          <a:latin typeface="Arial"/>
                          <a:ea typeface="Calibri"/>
                          <a:cs typeface="Times New Roman"/>
                        </a:rPr>
                        <a:t>Raúl Olivares</a:t>
                      </a:r>
                      <a:r>
                        <a:rPr lang="es-ES" sz="1200" baseline="0" dirty="0" smtClean="0">
                          <a:latin typeface="Arial"/>
                          <a:ea typeface="Calibri"/>
                          <a:cs typeface="Times New Roman"/>
                        </a:rPr>
                        <a:t> Morales</a:t>
                      </a:r>
                      <a:endParaRPr lang="es-MX" sz="1200" dirty="0">
                        <a:latin typeface="+mn-lt"/>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8866881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0" y="1588"/>
            <a:ext cx="1196975" cy="9142412"/>
          </a:xfrm>
          <a:prstGeom prst="rect">
            <a:avLst/>
          </a:prstGeom>
          <a:gradFill rotWithShape="0">
            <a:gsLst>
              <a:gs pos="0">
                <a:srgbClr val="737373"/>
              </a:gs>
              <a:gs pos="100000">
                <a:srgbClr val="BFBFBF"/>
              </a:gs>
            </a:gsLst>
            <a:lin ang="2700000" scaled="1"/>
          </a:gradFill>
          <a:ln w="9525">
            <a:noFill/>
            <a:miter lim="800000"/>
            <a:headEnd/>
            <a:tailEnd/>
          </a:ln>
        </p:spPr>
        <p:txBody>
          <a:bodyPr lIns="91427" tIns="45714" rIns="91427" bIns="45714"/>
          <a:lstStyle/>
          <a:p>
            <a:endParaRPr lang="es-ES_tradnl">
              <a:latin typeface="Arial" pitchFamily="34" charset="0"/>
              <a:cs typeface="Arial" pitchFamily="34" charset="0"/>
            </a:endParaRPr>
          </a:p>
        </p:txBody>
      </p:sp>
      <p:cxnSp>
        <p:nvCxnSpPr>
          <p:cNvPr id="3" name="AutoShape 3"/>
          <p:cNvCxnSpPr>
            <a:cxnSpLocks noChangeShapeType="1"/>
          </p:cNvCxnSpPr>
          <p:nvPr/>
        </p:nvCxnSpPr>
        <p:spPr bwMode="auto">
          <a:xfrm flipV="1">
            <a:off x="0" y="755650"/>
            <a:ext cx="6858000" cy="7938"/>
          </a:xfrm>
          <a:prstGeom prst="straightConnector1">
            <a:avLst/>
          </a:prstGeom>
          <a:noFill/>
          <a:ln w="38100">
            <a:solidFill>
              <a:srgbClr val="000000"/>
            </a:solidFill>
            <a:round/>
            <a:headEnd/>
            <a:tailEnd/>
          </a:ln>
        </p:spPr>
      </p:cxnSp>
      <p:sp>
        <p:nvSpPr>
          <p:cNvPr id="4" name="Text Box 2"/>
          <p:cNvSpPr txBox="1">
            <a:spLocks noChangeArrowheads="1"/>
          </p:cNvSpPr>
          <p:nvPr/>
        </p:nvSpPr>
        <p:spPr bwMode="auto">
          <a:xfrm>
            <a:off x="404813" y="419100"/>
            <a:ext cx="4011612" cy="360363"/>
          </a:xfrm>
          <a:prstGeom prst="rect">
            <a:avLst/>
          </a:prstGeom>
          <a:noFill/>
          <a:ln w="9525">
            <a:noFill/>
            <a:miter lim="800000"/>
            <a:headEnd/>
            <a:tailEnd/>
          </a:ln>
        </p:spPr>
        <p:txBody>
          <a:bodyPr/>
          <a:lstStyle/>
          <a:p>
            <a:pPr>
              <a:spcAft>
                <a:spcPts val="1000"/>
              </a:spcAft>
            </a:pPr>
            <a:r>
              <a:rPr lang="es-ES" sz="2000" b="1" i="1" dirty="0">
                <a:latin typeface="Arial" pitchFamily="34" charset="0"/>
                <a:cs typeface="Arial" pitchFamily="34" charset="0"/>
              </a:rPr>
              <a:t>DESCRIPCION DE FUNCIONES</a:t>
            </a:r>
            <a:endParaRPr lang="es-MX" dirty="0">
              <a:latin typeface="Arial" pitchFamily="34" charset="0"/>
              <a:cs typeface="Arial" pitchFamily="34" charset="0"/>
            </a:endParaRPr>
          </a:p>
        </p:txBody>
      </p:sp>
      <p:sp>
        <p:nvSpPr>
          <p:cNvPr id="5" name="11 CuadroTexto"/>
          <p:cNvSpPr txBox="1">
            <a:spLocks noChangeArrowheads="1"/>
          </p:cNvSpPr>
          <p:nvPr/>
        </p:nvSpPr>
        <p:spPr bwMode="auto">
          <a:xfrm>
            <a:off x="1196975" y="1115616"/>
            <a:ext cx="5400675" cy="6820829"/>
          </a:xfrm>
          <a:prstGeom prst="rect">
            <a:avLst/>
          </a:prstGeom>
          <a:noFill/>
          <a:ln w="9525">
            <a:noFill/>
            <a:miter lim="800000"/>
            <a:headEnd/>
            <a:tailEnd/>
          </a:ln>
        </p:spPr>
        <p:txBody>
          <a:bodyPr lIns="91427" tIns="45714" rIns="91427" bIns="45714">
            <a:spAutoFit/>
          </a:bodyPr>
          <a:lstStyle/>
          <a:p>
            <a:pPr algn="ctr">
              <a:defRPr/>
            </a:pPr>
            <a:r>
              <a:rPr lang="es-MX" sz="1200" b="1" i="1" dirty="0" smtClean="0">
                <a:latin typeface="Arial" pitchFamily="34" charset="0"/>
                <a:cs typeface="Arial" pitchFamily="34" charset="0"/>
              </a:rPr>
              <a:t>ASISTENTE DE DIRECCION GENERAL</a:t>
            </a:r>
            <a:endParaRPr lang="es-MX" sz="1200" dirty="0" smtClean="0">
              <a:latin typeface="Arial" pitchFamily="34" charset="0"/>
              <a:cs typeface="Arial" pitchFamily="34" charset="0"/>
            </a:endParaRPr>
          </a:p>
          <a:p>
            <a:pPr algn="just">
              <a:defRPr/>
            </a:pPr>
            <a:endParaRPr lang="es-ES_tradnl" sz="1200" b="1" i="1" dirty="0">
              <a:latin typeface="Arial" pitchFamily="34" charset="0"/>
              <a:cs typeface="Arial" pitchFamily="34" charset="0"/>
            </a:endParaRPr>
          </a:p>
          <a:p>
            <a:pPr algn="just">
              <a:defRPr/>
            </a:pPr>
            <a:endParaRPr lang="es-ES_tradnl" sz="1200" b="1" i="1" dirty="0">
              <a:latin typeface="Arial" pitchFamily="34" charset="0"/>
              <a:cs typeface="Arial" pitchFamily="34" charset="0"/>
            </a:endParaRPr>
          </a:p>
          <a:p>
            <a:pPr algn="just">
              <a:defRPr/>
            </a:pPr>
            <a:r>
              <a:rPr lang="es-ES_tradnl" sz="1200" b="1" i="1" dirty="0">
                <a:latin typeface="Arial" pitchFamily="34" charset="0"/>
                <a:cs typeface="Arial" pitchFamily="34" charset="0"/>
              </a:rPr>
              <a:t>OBJETIVO.</a:t>
            </a:r>
          </a:p>
          <a:p>
            <a:pPr algn="just">
              <a:defRPr/>
            </a:pPr>
            <a:endParaRPr lang="es-MX" sz="1200" dirty="0" smtClean="0">
              <a:latin typeface="Arial" pitchFamily="34" charset="0"/>
              <a:cs typeface="Arial" pitchFamily="34" charset="0"/>
            </a:endParaRPr>
          </a:p>
          <a:p>
            <a:pPr marL="361950" algn="just">
              <a:lnSpc>
                <a:spcPct val="120000"/>
              </a:lnSpc>
              <a:spcAft>
                <a:spcPts val="600"/>
              </a:spcAft>
              <a:defRPr/>
            </a:pPr>
            <a:r>
              <a:rPr lang="es-ES_tradnl" sz="1200" dirty="0" smtClean="0">
                <a:latin typeface="Arial" pitchFamily="34" charset="0"/>
                <a:cs typeface="Arial" pitchFamily="34" charset="0"/>
              </a:rPr>
              <a:t>Realizar </a:t>
            </a:r>
            <a:r>
              <a:rPr lang="es-ES_tradnl" sz="1200" dirty="0">
                <a:latin typeface="Arial" pitchFamily="34" charset="0"/>
                <a:cs typeface="Arial" pitchFamily="34" charset="0"/>
              </a:rPr>
              <a:t>actividades </a:t>
            </a:r>
            <a:r>
              <a:rPr lang="es-ES_tradnl" sz="1200" dirty="0" smtClean="0">
                <a:latin typeface="Arial" pitchFamily="34" charset="0"/>
                <a:cs typeface="Arial" pitchFamily="34" charset="0"/>
              </a:rPr>
              <a:t>de apoyo secretarial y administrativo </a:t>
            </a:r>
            <a:r>
              <a:rPr lang="es-ES_tradnl" sz="1200" dirty="0">
                <a:latin typeface="Arial" pitchFamily="34" charset="0"/>
                <a:cs typeface="Arial" pitchFamily="34" charset="0"/>
              </a:rPr>
              <a:t>que coadyuven al buen desempeño </a:t>
            </a:r>
            <a:r>
              <a:rPr lang="es-ES_tradnl" sz="1200" dirty="0" smtClean="0">
                <a:latin typeface="Arial" pitchFamily="34" charset="0"/>
                <a:cs typeface="Arial" pitchFamily="34" charset="0"/>
              </a:rPr>
              <a:t>y </a:t>
            </a:r>
            <a:r>
              <a:rPr lang="es-ES_tradnl" sz="1200" dirty="0">
                <a:latin typeface="Arial" pitchFamily="34" charset="0"/>
                <a:cs typeface="Arial" pitchFamily="34" charset="0"/>
              </a:rPr>
              <a:t>comunicación </a:t>
            </a:r>
            <a:r>
              <a:rPr lang="es-ES_tradnl" sz="1200" dirty="0" smtClean="0">
                <a:latin typeface="Arial" pitchFamily="34" charset="0"/>
                <a:cs typeface="Arial" pitchFamily="34" charset="0"/>
              </a:rPr>
              <a:t>de </a:t>
            </a:r>
            <a:r>
              <a:rPr lang="es-ES_tradnl" sz="1200" dirty="0">
                <a:latin typeface="Arial" pitchFamily="34" charset="0"/>
                <a:cs typeface="Arial" pitchFamily="34" charset="0"/>
              </a:rPr>
              <a:t>las diversas </a:t>
            </a:r>
            <a:r>
              <a:rPr lang="es-ES_tradnl" sz="1200" dirty="0" smtClean="0">
                <a:latin typeface="Arial" pitchFamily="34" charset="0"/>
                <a:cs typeface="Arial" pitchFamily="34" charset="0"/>
              </a:rPr>
              <a:t>Áreas </a:t>
            </a:r>
            <a:r>
              <a:rPr lang="es-ES_tradnl" sz="1200" dirty="0">
                <a:latin typeface="Arial" pitchFamily="34" charset="0"/>
                <a:cs typeface="Arial" pitchFamily="34" charset="0"/>
              </a:rPr>
              <a:t>del </a:t>
            </a:r>
            <a:r>
              <a:rPr lang="es-ES_tradnl" sz="1200" dirty="0" smtClean="0">
                <a:latin typeface="Arial" pitchFamily="34" charset="0"/>
                <a:cs typeface="Arial" pitchFamily="34" charset="0"/>
              </a:rPr>
              <a:t>Instituto con la Dirección General.</a:t>
            </a:r>
            <a:endParaRPr lang="es-ES_tradnl" sz="1200" dirty="0">
              <a:latin typeface="Arial" pitchFamily="34" charset="0"/>
              <a:cs typeface="Arial" pitchFamily="34" charset="0"/>
            </a:endParaRPr>
          </a:p>
          <a:p>
            <a:pPr algn="just">
              <a:lnSpc>
                <a:spcPct val="120000"/>
              </a:lnSpc>
              <a:spcAft>
                <a:spcPts val="600"/>
              </a:spcAft>
              <a:defRPr/>
            </a:pPr>
            <a:endParaRPr lang="es-MX" sz="1200" dirty="0">
              <a:latin typeface="Arial" pitchFamily="34" charset="0"/>
              <a:cs typeface="Arial" pitchFamily="34" charset="0"/>
            </a:endParaRPr>
          </a:p>
          <a:p>
            <a:pPr algn="just">
              <a:defRPr/>
            </a:pPr>
            <a:r>
              <a:rPr lang="es-ES_tradnl" sz="1200" b="1" i="1" dirty="0">
                <a:latin typeface="Arial" pitchFamily="34" charset="0"/>
                <a:cs typeface="Arial" pitchFamily="34" charset="0"/>
              </a:rPr>
              <a:t>FUNCIONES.</a:t>
            </a:r>
          </a:p>
          <a:p>
            <a:pPr algn="just">
              <a:defRPr/>
            </a:pPr>
            <a:endParaRPr lang="es-MX" sz="1200" dirty="0">
              <a:latin typeface="Arial" pitchFamily="34" charset="0"/>
              <a:cs typeface="Arial" pitchFamily="34" charset="0"/>
            </a:endParaRPr>
          </a:p>
          <a:p>
            <a:pPr marL="176213" indent="187325" algn="just">
              <a:lnSpc>
                <a:spcPct val="120000"/>
              </a:lnSpc>
              <a:spcAft>
                <a:spcPts val="700"/>
              </a:spcAft>
              <a:buFont typeface="Wingdings" pitchFamily="2" charset="2"/>
              <a:buChar char="§"/>
              <a:tabLst>
                <a:tab pos="363538" algn="l"/>
              </a:tabLst>
              <a:defRPr/>
            </a:pPr>
            <a:r>
              <a:rPr lang="es-ES" sz="1200" dirty="0">
                <a:latin typeface="Arial" pitchFamily="34" charset="0"/>
                <a:cs typeface="Arial" pitchFamily="34" charset="0"/>
              </a:rPr>
              <a:t>Recibir, registrar y distribuir la correspondencia del Instituto, </a:t>
            </a:r>
            <a:r>
              <a:rPr lang="es-ES" sz="1200" dirty="0" smtClean="0">
                <a:latin typeface="Arial" pitchFamily="34" charset="0"/>
                <a:cs typeface="Arial" pitchFamily="34" charset="0"/>
              </a:rPr>
              <a:t>mediante </a:t>
            </a:r>
            <a:r>
              <a:rPr lang="es-ES" sz="1200" dirty="0">
                <a:latin typeface="Arial" pitchFamily="34" charset="0"/>
                <a:cs typeface="Arial" pitchFamily="34" charset="0"/>
              </a:rPr>
              <a:t>	el control de entrada / salida de la misma.</a:t>
            </a:r>
            <a:endParaRPr lang="es-MX" sz="1200" dirty="0">
              <a:latin typeface="Arial" pitchFamily="34" charset="0"/>
              <a:cs typeface="Arial" pitchFamily="34" charset="0"/>
            </a:endParaRPr>
          </a:p>
          <a:p>
            <a:pPr marL="176213" indent="187325" algn="just">
              <a:lnSpc>
                <a:spcPct val="120000"/>
              </a:lnSpc>
              <a:spcAft>
                <a:spcPts val="700"/>
              </a:spcAft>
              <a:buFont typeface="Wingdings" pitchFamily="2" charset="2"/>
              <a:buChar char="§"/>
              <a:tabLst>
                <a:tab pos="363538" algn="l"/>
              </a:tabLst>
              <a:defRPr/>
            </a:pPr>
            <a:r>
              <a:rPr lang="es-ES" sz="1200" dirty="0" smtClean="0">
                <a:latin typeface="Arial" pitchFamily="34" charset="0"/>
                <a:cs typeface="Arial" pitchFamily="34" charset="0"/>
              </a:rPr>
              <a:t>Realizar el </a:t>
            </a:r>
            <a:r>
              <a:rPr lang="es-ES" sz="1200" dirty="0">
                <a:latin typeface="Arial" pitchFamily="34" charset="0"/>
                <a:cs typeface="Arial" pitchFamily="34" charset="0"/>
              </a:rPr>
              <a:t>registro y distribución interna / externa de 	correspondencia y emitir  los reportes correspondientes  al titular de la 	Dirección General.</a:t>
            </a:r>
            <a:endParaRPr lang="es-MX" sz="1200" dirty="0">
              <a:latin typeface="Arial" pitchFamily="34" charset="0"/>
              <a:cs typeface="Arial" pitchFamily="34" charset="0"/>
            </a:endParaRPr>
          </a:p>
          <a:p>
            <a:pPr marL="176213" indent="187325" algn="just">
              <a:lnSpc>
                <a:spcPct val="120000"/>
              </a:lnSpc>
              <a:spcAft>
                <a:spcPts val="700"/>
              </a:spcAft>
              <a:buFont typeface="Wingdings" pitchFamily="2" charset="2"/>
              <a:buChar char="§"/>
              <a:tabLst>
                <a:tab pos="363538" algn="l"/>
              </a:tabLst>
              <a:defRPr/>
            </a:pPr>
            <a:r>
              <a:rPr lang="es-ES" sz="1200" dirty="0">
                <a:latin typeface="Arial" pitchFamily="34" charset="0"/>
                <a:cs typeface="Arial" pitchFamily="34" charset="0"/>
              </a:rPr>
              <a:t>Transcribir  la documentación  oficial  que le sea solicitada por sus 	superiores.</a:t>
            </a:r>
            <a:endParaRPr lang="es-MX" sz="1200" dirty="0">
              <a:latin typeface="Arial" pitchFamily="34" charset="0"/>
              <a:cs typeface="Arial" pitchFamily="34" charset="0"/>
            </a:endParaRPr>
          </a:p>
          <a:p>
            <a:pPr marL="176213" indent="187325" algn="just">
              <a:lnSpc>
                <a:spcPct val="120000"/>
              </a:lnSpc>
              <a:spcAft>
                <a:spcPts val="700"/>
              </a:spcAft>
              <a:buFont typeface="Wingdings" pitchFamily="2" charset="2"/>
              <a:buChar char="§"/>
              <a:tabLst>
                <a:tab pos="363538" algn="l"/>
              </a:tabLst>
              <a:defRPr/>
            </a:pPr>
            <a:r>
              <a:rPr lang="es-MX" sz="1200" dirty="0">
                <a:latin typeface="Arial" pitchFamily="34" charset="0"/>
                <a:cs typeface="Arial" pitchFamily="34" charset="0"/>
              </a:rPr>
              <a:t>Clasificar, organizar  y conservar la documentación inherente a la 	competencia del  Instituto  a través de  expedientes y su archivo 	correspondiente. </a:t>
            </a:r>
          </a:p>
          <a:p>
            <a:pPr marL="176213" indent="187325" algn="just">
              <a:lnSpc>
                <a:spcPct val="120000"/>
              </a:lnSpc>
              <a:spcAft>
                <a:spcPts val="700"/>
              </a:spcAft>
              <a:buFont typeface="Wingdings" pitchFamily="2" charset="2"/>
              <a:buChar char="§"/>
              <a:tabLst>
                <a:tab pos="363538" algn="l"/>
              </a:tabLst>
              <a:defRPr/>
            </a:pPr>
            <a:r>
              <a:rPr lang="es-MX" sz="1200" dirty="0">
                <a:latin typeface="Arial" pitchFamily="34" charset="0"/>
                <a:cs typeface="Arial" pitchFamily="34" charset="0"/>
              </a:rPr>
              <a:t>Integrar y ubicar físicamente los expedientes de los asuntos atendidos, 	con la documentación anexa a los mismos</a:t>
            </a:r>
            <a:r>
              <a:rPr lang="es-MX" sz="1200" dirty="0" smtClean="0">
                <a:latin typeface="Arial" pitchFamily="34" charset="0"/>
                <a:cs typeface="Arial" pitchFamily="34" charset="0"/>
              </a:rPr>
              <a:t>.</a:t>
            </a:r>
          </a:p>
          <a:p>
            <a:pPr marL="176213" indent="187325" algn="just">
              <a:lnSpc>
                <a:spcPct val="120000"/>
              </a:lnSpc>
              <a:spcAft>
                <a:spcPts val="700"/>
              </a:spcAft>
              <a:buFont typeface="Wingdings" pitchFamily="2" charset="2"/>
              <a:buChar char="§"/>
              <a:tabLst>
                <a:tab pos="363538" algn="l"/>
              </a:tabLst>
              <a:defRPr/>
            </a:pPr>
            <a:r>
              <a:rPr lang="es-ES" sz="1200" dirty="0" smtClean="0">
                <a:latin typeface="Arial" pitchFamily="34" charset="0"/>
                <a:cs typeface="Arial" pitchFamily="34" charset="0"/>
              </a:rPr>
              <a:t>Atender al público cordial y respetuosamente  de manera personal y vía 	telefónica.</a:t>
            </a:r>
          </a:p>
          <a:p>
            <a:pPr marL="176213" indent="187325" algn="just">
              <a:lnSpc>
                <a:spcPct val="120000"/>
              </a:lnSpc>
              <a:spcAft>
                <a:spcPts val="700"/>
              </a:spcAft>
              <a:buFont typeface="Wingdings" pitchFamily="2" charset="2"/>
              <a:buChar char="§"/>
              <a:tabLst>
                <a:tab pos="363538" algn="l"/>
              </a:tabLst>
              <a:defRPr/>
            </a:pPr>
            <a:r>
              <a:rPr lang="es-ES" sz="1200" dirty="0" smtClean="0">
                <a:latin typeface="Arial" pitchFamily="34" charset="0"/>
                <a:cs typeface="Arial" pitchFamily="34" charset="0"/>
              </a:rPr>
              <a:t>Colaborar en la integración de la información para las carpetas de las 	Reuniones de la H. Junta Directiva del Instituto.</a:t>
            </a:r>
          </a:p>
          <a:p>
            <a:pPr marL="176213" indent="187325" algn="just">
              <a:lnSpc>
                <a:spcPct val="120000"/>
              </a:lnSpc>
              <a:spcAft>
                <a:spcPts val="700"/>
              </a:spcAft>
              <a:buFont typeface="Wingdings" pitchFamily="2" charset="2"/>
              <a:buChar char="§"/>
              <a:tabLst>
                <a:tab pos="363538" algn="l"/>
              </a:tabLst>
              <a:defRPr/>
            </a:pPr>
            <a:endParaRPr lang="es-ES" sz="1200" dirty="0" smtClean="0">
              <a:latin typeface="Arial" pitchFamily="34" charset="0"/>
              <a:cs typeface="Arial" pitchFamily="34" charset="0"/>
            </a:endParaRPr>
          </a:p>
        </p:txBody>
      </p:sp>
      <p:graphicFrame>
        <p:nvGraphicFramePr>
          <p:cNvPr id="6" name="5 Tabla"/>
          <p:cNvGraphicFramePr>
            <a:graphicFrameLocks noGrp="1"/>
          </p:cNvGraphicFramePr>
          <p:nvPr>
            <p:extLst>
              <p:ext uri="{D42A27DB-BD31-4B8C-83A1-F6EECF244321}">
                <p14:modId xmlns:p14="http://schemas.microsoft.com/office/powerpoint/2010/main" val="3897410550"/>
              </p:ext>
            </p:extLst>
          </p:nvPr>
        </p:nvGraphicFramePr>
        <p:xfrm>
          <a:off x="1268413" y="8175682"/>
          <a:ext cx="5328592" cy="560976"/>
        </p:xfrm>
        <a:graphic>
          <a:graphicData uri="http://schemas.openxmlformats.org/drawingml/2006/table">
            <a:tbl>
              <a:tblPr/>
              <a:tblGrid>
                <a:gridCol w="2642184"/>
                <a:gridCol w="2686408"/>
              </a:tblGrid>
              <a:tr h="230112">
                <a:tc>
                  <a:txBody>
                    <a:bodyPr/>
                    <a:lstStyle/>
                    <a:p>
                      <a:pPr algn="ctr">
                        <a:lnSpc>
                          <a:spcPct val="115000"/>
                        </a:lnSpc>
                        <a:spcAft>
                          <a:spcPts val="0"/>
                        </a:spcAft>
                      </a:pPr>
                      <a:r>
                        <a:rPr lang="es-ES" sz="1200" b="1" dirty="0">
                          <a:latin typeface="Arial"/>
                          <a:ea typeface="Calibri"/>
                          <a:cs typeface="Times New Roman"/>
                        </a:rPr>
                        <a:t>Responsable</a:t>
                      </a:r>
                      <a:endParaRPr lang="es-MX" sz="1100" dirty="0">
                        <a:latin typeface="Calibri"/>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200" b="1" dirty="0">
                          <a:latin typeface="Arial"/>
                          <a:ea typeface="Calibri"/>
                          <a:cs typeface="Times New Roman"/>
                        </a:rPr>
                        <a:t>Directivo</a:t>
                      </a:r>
                      <a:endParaRPr lang="es-MX" sz="1100" dirty="0">
                        <a:latin typeface="Calibri"/>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30864">
                <a:tc>
                  <a:txBody>
                    <a:bodyPr/>
                    <a:lstStyle/>
                    <a:p>
                      <a:pPr marL="0" marR="0" indent="0" algn="ctr" defTabSz="914276" rtl="0" eaLnBrk="1" fontAlgn="auto" latinLnBrk="0" hangingPunct="1">
                        <a:lnSpc>
                          <a:spcPct val="115000"/>
                        </a:lnSpc>
                        <a:spcBef>
                          <a:spcPts val="0"/>
                        </a:spcBef>
                        <a:spcAft>
                          <a:spcPts val="0"/>
                        </a:spcAft>
                        <a:buClrTx/>
                        <a:buSzTx/>
                        <a:buFontTx/>
                        <a:buNone/>
                        <a:tabLst/>
                        <a:defRPr/>
                      </a:pPr>
                      <a:r>
                        <a:rPr lang="es-ES" sz="1200" kern="1200" dirty="0" smtClean="0">
                          <a:solidFill>
                            <a:schemeClr val="tx1"/>
                          </a:solidFill>
                          <a:latin typeface="Arial"/>
                          <a:ea typeface="Calibri"/>
                          <a:cs typeface="Times New Roman"/>
                        </a:rPr>
                        <a:t>Miriam </a:t>
                      </a:r>
                      <a:r>
                        <a:rPr lang="es-ES" sz="1200" kern="1200" dirty="0" err="1" smtClean="0">
                          <a:solidFill>
                            <a:schemeClr val="tx1"/>
                          </a:solidFill>
                          <a:latin typeface="Arial"/>
                          <a:ea typeface="Calibri"/>
                          <a:cs typeface="Times New Roman"/>
                        </a:rPr>
                        <a:t>Naem</a:t>
                      </a:r>
                      <a:r>
                        <a:rPr lang="es-ES" sz="1200" kern="1200" dirty="0" smtClean="0">
                          <a:solidFill>
                            <a:schemeClr val="tx1"/>
                          </a:solidFill>
                          <a:latin typeface="Arial"/>
                          <a:ea typeface="Calibri"/>
                          <a:cs typeface="Times New Roman"/>
                        </a:rPr>
                        <a:t> Zárate</a:t>
                      </a:r>
                      <a:r>
                        <a:rPr lang="es-ES" sz="1200" kern="1200" baseline="0" dirty="0" smtClean="0">
                          <a:solidFill>
                            <a:schemeClr val="tx1"/>
                          </a:solidFill>
                          <a:latin typeface="Arial"/>
                          <a:ea typeface="Calibri"/>
                          <a:cs typeface="Times New Roman"/>
                        </a:rPr>
                        <a:t> Ramos</a:t>
                      </a:r>
                      <a:endParaRPr lang="es-MX" sz="1200" kern="1200" dirty="0" smtClean="0">
                        <a:solidFill>
                          <a:schemeClr val="tx1"/>
                        </a:solidFill>
                        <a:latin typeface="Arial"/>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200" dirty="0" smtClean="0">
                          <a:latin typeface="Arial"/>
                          <a:ea typeface="Calibri"/>
                          <a:cs typeface="Times New Roman"/>
                        </a:rPr>
                        <a:t>Raúl Olivares Morales</a:t>
                      </a:r>
                      <a:endParaRPr lang="es-MX" sz="1200" dirty="0">
                        <a:latin typeface="+mn-lt"/>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9652552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0" y="1588"/>
            <a:ext cx="1196975" cy="9142412"/>
          </a:xfrm>
          <a:prstGeom prst="rect">
            <a:avLst/>
          </a:prstGeom>
          <a:gradFill rotWithShape="0">
            <a:gsLst>
              <a:gs pos="0">
                <a:srgbClr val="737373"/>
              </a:gs>
              <a:gs pos="100000">
                <a:srgbClr val="BFBFBF"/>
              </a:gs>
            </a:gsLst>
            <a:lin ang="2700000" scaled="1"/>
          </a:gradFill>
          <a:ln w="9525">
            <a:noFill/>
            <a:miter lim="800000"/>
            <a:headEnd/>
            <a:tailEnd/>
          </a:ln>
        </p:spPr>
        <p:txBody>
          <a:bodyPr lIns="91427" tIns="45714" rIns="91427" bIns="45714"/>
          <a:lstStyle/>
          <a:p>
            <a:endParaRPr lang="es-ES_tradnl">
              <a:latin typeface="Arial" pitchFamily="34" charset="0"/>
              <a:cs typeface="Arial" pitchFamily="34" charset="0"/>
            </a:endParaRPr>
          </a:p>
        </p:txBody>
      </p:sp>
      <p:cxnSp>
        <p:nvCxnSpPr>
          <p:cNvPr id="3" name="AutoShape 3"/>
          <p:cNvCxnSpPr>
            <a:cxnSpLocks noChangeShapeType="1"/>
          </p:cNvCxnSpPr>
          <p:nvPr/>
        </p:nvCxnSpPr>
        <p:spPr bwMode="auto">
          <a:xfrm flipV="1">
            <a:off x="0" y="755650"/>
            <a:ext cx="6858000" cy="7938"/>
          </a:xfrm>
          <a:prstGeom prst="straightConnector1">
            <a:avLst/>
          </a:prstGeom>
          <a:noFill/>
          <a:ln w="38100">
            <a:solidFill>
              <a:srgbClr val="000000"/>
            </a:solidFill>
            <a:round/>
            <a:headEnd/>
            <a:tailEnd/>
          </a:ln>
        </p:spPr>
      </p:cxnSp>
      <p:sp>
        <p:nvSpPr>
          <p:cNvPr id="4" name="Text Box 2"/>
          <p:cNvSpPr txBox="1">
            <a:spLocks noChangeArrowheads="1"/>
          </p:cNvSpPr>
          <p:nvPr/>
        </p:nvSpPr>
        <p:spPr bwMode="auto">
          <a:xfrm>
            <a:off x="404813" y="419100"/>
            <a:ext cx="4011612" cy="360363"/>
          </a:xfrm>
          <a:prstGeom prst="rect">
            <a:avLst/>
          </a:prstGeom>
          <a:noFill/>
          <a:ln w="9525">
            <a:noFill/>
            <a:miter lim="800000"/>
            <a:headEnd/>
            <a:tailEnd/>
          </a:ln>
        </p:spPr>
        <p:txBody>
          <a:bodyPr/>
          <a:lstStyle/>
          <a:p>
            <a:pPr>
              <a:spcAft>
                <a:spcPts val="1000"/>
              </a:spcAft>
            </a:pPr>
            <a:r>
              <a:rPr lang="es-ES" sz="2000" b="1" i="1" dirty="0">
                <a:latin typeface="Arial" pitchFamily="34" charset="0"/>
                <a:cs typeface="Arial" pitchFamily="34" charset="0"/>
              </a:rPr>
              <a:t>DESCRIPCION DE FUNCIONES</a:t>
            </a:r>
            <a:endParaRPr lang="es-MX" dirty="0">
              <a:latin typeface="Arial" pitchFamily="34" charset="0"/>
              <a:cs typeface="Arial" pitchFamily="34" charset="0"/>
            </a:endParaRPr>
          </a:p>
        </p:txBody>
      </p:sp>
      <p:sp>
        <p:nvSpPr>
          <p:cNvPr id="5" name="11 CuadroTexto"/>
          <p:cNvSpPr txBox="1">
            <a:spLocks noChangeArrowheads="1"/>
          </p:cNvSpPr>
          <p:nvPr/>
        </p:nvSpPr>
        <p:spPr bwMode="auto">
          <a:xfrm>
            <a:off x="1196975" y="1115616"/>
            <a:ext cx="5400675" cy="4471981"/>
          </a:xfrm>
          <a:prstGeom prst="rect">
            <a:avLst/>
          </a:prstGeom>
          <a:noFill/>
          <a:ln w="9525">
            <a:noFill/>
            <a:miter lim="800000"/>
            <a:headEnd/>
            <a:tailEnd/>
          </a:ln>
        </p:spPr>
        <p:txBody>
          <a:bodyPr lIns="91427" tIns="45714" rIns="91427" bIns="45714">
            <a:spAutoFit/>
          </a:bodyPr>
          <a:lstStyle/>
          <a:p>
            <a:pPr algn="ctr">
              <a:defRPr/>
            </a:pPr>
            <a:r>
              <a:rPr lang="es-MX" sz="1200" b="1" i="1" dirty="0" smtClean="0">
                <a:latin typeface="Arial" pitchFamily="34" charset="0"/>
                <a:cs typeface="Arial" pitchFamily="34" charset="0"/>
              </a:rPr>
              <a:t>ASISTENTE DE DIRECCION GENERAL</a:t>
            </a:r>
            <a:endParaRPr lang="es-MX" sz="1200" dirty="0" smtClean="0">
              <a:latin typeface="Arial" pitchFamily="34" charset="0"/>
              <a:cs typeface="Arial" pitchFamily="34" charset="0"/>
            </a:endParaRPr>
          </a:p>
          <a:p>
            <a:pPr algn="ctr">
              <a:defRPr/>
            </a:pPr>
            <a:r>
              <a:rPr lang="es-ES_tradnl" sz="1200" b="1" i="1" dirty="0" smtClean="0">
                <a:latin typeface="Arial" pitchFamily="34" charset="0"/>
                <a:cs typeface="Arial" pitchFamily="34" charset="0"/>
              </a:rPr>
              <a:t>(Continúa)</a:t>
            </a:r>
            <a:endParaRPr lang="es-MX" sz="1200" dirty="0">
              <a:latin typeface="Arial" pitchFamily="34" charset="0"/>
              <a:cs typeface="Arial" pitchFamily="34" charset="0"/>
            </a:endParaRPr>
          </a:p>
          <a:p>
            <a:pPr>
              <a:defRPr/>
            </a:pPr>
            <a:r>
              <a:rPr lang="es-MX" sz="1200" dirty="0">
                <a:latin typeface="Arial" pitchFamily="34" charset="0"/>
                <a:cs typeface="Arial" pitchFamily="34" charset="0"/>
              </a:rPr>
              <a:t> </a:t>
            </a:r>
          </a:p>
          <a:p>
            <a:pPr>
              <a:defRPr/>
            </a:pPr>
            <a:endParaRPr lang="es-MX" sz="1200" dirty="0">
              <a:latin typeface="Arial" pitchFamily="34" charset="0"/>
              <a:cs typeface="Arial" pitchFamily="34" charset="0"/>
            </a:endParaRPr>
          </a:p>
          <a:p>
            <a:pPr marL="176213" indent="187325" algn="just">
              <a:lnSpc>
                <a:spcPct val="120000"/>
              </a:lnSpc>
              <a:spcAft>
                <a:spcPts val="700"/>
              </a:spcAft>
              <a:buFont typeface="Wingdings" pitchFamily="2" charset="2"/>
              <a:buChar char="§"/>
              <a:tabLst>
                <a:tab pos="363538" algn="l"/>
              </a:tabLst>
              <a:defRPr/>
            </a:pPr>
            <a:r>
              <a:rPr lang="es-ES" sz="1200" dirty="0" smtClean="0">
                <a:latin typeface="Arial" pitchFamily="34" charset="0"/>
                <a:cs typeface="Arial" pitchFamily="34" charset="0"/>
              </a:rPr>
              <a:t>Proporcionar la información necesaria a la Dirección de Vinculación 	para elaborar la presentación de apoyo del Director General en las 	Reuniones de la H. Junta Directiva del Instituto.</a:t>
            </a:r>
          </a:p>
          <a:p>
            <a:pPr marL="176213" indent="187325" algn="just">
              <a:lnSpc>
                <a:spcPct val="120000"/>
              </a:lnSpc>
              <a:spcAft>
                <a:spcPts val="700"/>
              </a:spcAft>
              <a:buFont typeface="Wingdings" pitchFamily="2" charset="2"/>
              <a:buChar char="§"/>
              <a:tabLst>
                <a:tab pos="363538" algn="l"/>
              </a:tabLst>
              <a:defRPr/>
            </a:pPr>
            <a:r>
              <a:rPr lang="es-MX" sz="1200" dirty="0" smtClean="0">
                <a:latin typeface="Arial" pitchFamily="34" charset="0"/>
                <a:cs typeface="Arial" pitchFamily="34" charset="0"/>
              </a:rPr>
              <a:t>Apoyar en la atención de las llamadas telefónicas del Director General 	del Instituto y/o tomar nota de recados.</a:t>
            </a:r>
          </a:p>
          <a:p>
            <a:pPr marL="176213" indent="187325" algn="just">
              <a:lnSpc>
                <a:spcPct val="120000"/>
              </a:lnSpc>
              <a:spcAft>
                <a:spcPts val="700"/>
              </a:spcAft>
              <a:buFont typeface="Wingdings" pitchFamily="2" charset="2"/>
              <a:buChar char="§"/>
              <a:tabLst>
                <a:tab pos="363538" algn="l"/>
              </a:tabLst>
              <a:defRPr/>
            </a:pPr>
            <a:r>
              <a:rPr lang="es-ES_tradnl" sz="1200" dirty="0" smtClean="0">
                <a:latin typeface="Arial" pitchFamily="34" charset="0"/>
                <a:cs typeface="Arial" pitchFamily="34" charset="0"/>
              </a:rPr>
              <a:t>Controlar y elaborar los oficios de comisión, memorándums y circulares 	de la Dirección General.</a:t>
            </a:r>
          </a:p>
          <a:p>
            <a:pPr marL="176213" indent="187325" algn="just">
              <a:lnSpc>
                <a:spcPct val="120000"/>
              </a:lnSpc>
              <a:spcAft>
                <a:spcPts val="700"/>
              </a:spcAft>
              <a:buFont typeface="Wingdings" pitchFamily="2" charset="2"/>
              <a:buChar char="§"/>
              <a:tabLst>
                <a:tab pos="363538" algn="l"/>
              </a:tabLst>
              <a:defRPr/>
            </a:pPr>
            <a:r>
              <a:rPr lang="es-ES" sz="1200" dirty="0" smtClean="0">
                <a:latin typeface="Arial" pitchFamily="34" charset="0"/>
                <a:cs typeface="Arial" pitchFamily="34" charset="0"/>
              </a:rPr>
              <a:t>Asistir a la Dirección de Planeación y Evaluación en la integración de 	los manuales de Organización, Procedimientos y Control Interno del 	Instituto.</a:t>
            </a:r>
            <a:endParaRPr lang="es-ES_tradnl" sz="1200" dirty="0" smtClean="0">
              <a:latin typeface="Arial" pitchFamily="34" charset="0"/>
              <a:cs typeface="Arial" pitchFamily="34" charset="0"/>
            </a:endParaRPr>
          </a:p>
          <a:p>
            <a:pPr marL="176213" indent="187325" algn="just">
              <a:lnSpc>
                <a:spcPct val="120000"/>
              </a:lnSpc>
              <a:spcAft>
                <a:spcPts val="700"/>
              </a:spcAft>
              <a:buFont typeface="Wingdings" pitchFamily="2" charset="2"/>
              <a:buChar char="§"/>
              <a:tabLst>
                <a:tab pos="363538" algn="l"/>
              </a:tabLst>
              <a:defRPr/>
            </a:pPr>
            <a:r>
              <a:rPr lang="es-ES_tradnl" sz="1200" dirty="0" smtClean="0">
                <a:latin typeface="Arial" pitchFamily="34" charset="0"/>
                <a:cs typeface="Arial" pitchFamily="34" charset="0"/>
              </a:rPr>
              <a:t>Solicitar </a:t>
            </a:r>
            <a:r>
              <a:rPr lang="es-ES_tradnl" sz="1200" dirty="0">
                <a:latin typeface="Arial" pitchFamily="34" charset="0"/>
                <a:cs typeface="Arial" pitchFamily="34" charset="0"/>
              </a:rPr>
              <a:t>a la autoridad correspondiente el material requerido para el 	desarrollo de su trabajo.</a:t>
            </a:r>
            <a:endParaRPr lang="es-MX" sz="1200" dirty="0">
              <a:latin typeface="Arial" pitchFamily="34" charset="0"/>
              <a:cs typeface="Arial" pitchFamily="34" charset="0"/>
            </a:endParaRPr>
          </a:p>
          <a:p>
            <a:pPr marL="176213" indent="187325" algn="just">
              <a:lnSpc>
                <a:spcPct val="120000"/>
              </a:lnSpc>
              <a:spcAft>
                <a:spcPts val="700"/>
              </a:spcAft>
              <a:buFont typeface="Wingdings" pitchFamily="2" charset="2"/>
              <a:buChar char="§"/>
              <a:tabLst>
                <a:tab pos="363538" algn="l"/>
              </a:tabLst>
              <a:defRPr/>
            </a:pPr>
            <a:r>
              <a:rPr lang="es-ES" sz="1200" dirty="0">
                <a:latin typeface="Arial" pitchFamily="34" charset="0"/>
                <a:cs typeface="Arial" pitchFamily="34" charset="0"/>
              </a:rPr>
              <a:t>Estas funciones son enunciativas, más no limitativas.</a:t>
            </a:r>
            <a:endParaRPr lang="es-MX" sz="1200" dirty="0">
              <a:latin typeface="Arial" pitchFamily="34" charset="0"/>
              <a:cs typeface="Arial" pitchFamily="34" charset="0"/>
            </a:endParaRPr>
          </a:p>
          <a:p>
            <a:pPr marL="176213" indent="187325" algn="just">
              <a:lnSpc>
                <a:spcPct val="120000"/>
              </a:lnSpc>
              <a:spcAft>
                <a:spcPts val="600"/>
              </a:spcAft>
              <a:tabLst>
                <a:tab pos="363538" algn="l"/>
              </a:tabLst>
              <a:defRPr/>
            </a:pPr>
            <a:endParaRPr lang="es-MX" sz="1200" dirty="0">
              <a:latin typeface="Arial" pitchFamily="34" charset="0"/>
              <a:cs typeface="Arial" pitchFamily="34" charset="0"/>
            </a:endParaRPr>
          </a:p>
        </p:txBody>
      </p:sp>
      <p:graphicFrame>
        <p:nvGraphicFramePr>
          <p:cNvPr id="6" name="5 Tabla"/>
          <p:cNvGraphicFramePr>
            <a:graphicFrameLocks noGrp="1"/>
          </p:cNvGraphicFramePr>
          <p:nvPr>
            <p:extLst>
              <p:ext uri="{D42A27DB-BD31-4B8C-83A1-F6EECF244321}">
                <p14:modId xmlns:p14="http://schemas.microsoft.com/office/powerpoint/2010/main" val="3837058110"/>
              </p:ext>
            </p:extLst>
          </p:nvPr>
        </p:nvGraphicFramePr>
        <p:xfrm>
          <a:off x="1268413" y="8175682"/>
          <a:ext cx="5328592" cy="560976"/>
        </p:xfrm>
        <a:graphic>
          <a:graphicData uri="http://schemas.openxmlformats.org/drawingml/2006/table">
            <a:tbl>
              <a:tblPr/>
              <a:tblGrid>
                <a:gridCol w="2642184"/>
                <a:gridCol w="2686408"/>
              </a:tblGrid>
              <a:tr h="230112">
                <a:tc>
                  <a:txBody>
                    <a:bodyPr/>
                    <a:lstStyle/>
                    <a:p>
                      <a:pPr algn="ctr">
                        <a:lnSpc>
                          <a:spcPct val="115000"/>
                        </a:lnSpc>
                        <a:spcAft>
                          <a:spcPts val="0"/>
                        </a:spcAft>
                      </a:pPr>
                      <a:r>
                        <a:rPr lang="es-ES" sz="1200" b="1" dirty="0">
                          <a:latin typeface="Arial"/>
                          <a:ea typeface="Calibri"/>
                          <a:cs typeface="Times New Roman"/>
                        </a:rPr>
                        <a:t>Responsable</a:t>
                      </a:r>
                      <a:endParaRPr lang="es-MX" sz="1100" dirty="0">
                        <a:latin typeface="Calibri"/>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200" b="1" dirty="0">
                          <a:latin typeface="Arial"/>
                          <a:ea typeface="Calibri"/>
                          <a:cs typeface="Times New Roman"/>
                        </a:rPr>
                        <a:t>Directivo</a:t>
                      </a:r>
                      <a:endParaRPr lang="es-MX" sz="1100" dirty="0">
                        <a:latin typeface="Calibri"/>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30864">
                <a:tc>
                  <a:txBody>
                    <a:bodyPr/>
                    <a:lstStyle/>
                    <a:p>
                      <a:pPr marL="0" marR="0" indent="0" algn="ctr" defTabSz="914276" rtl="0" eaLnBrk="1" fontAlgn="auto" latinLnBrk="0" hangingPunct="1">
                        <a:lnSpc>
                          <a:spcPct val="115000"/>
                        </a:lnSpc>
                        <a:spcBef>
                          <a:spcPts val="0"/>
                        </a:spcBef>
                        <a:spcAft>
                          <a:spcPts val="0"/>
                        </a:spcAft>
                        <a:buClrTx/>
                        <a:buSzTx/>
                        <a:buFontTx/>
                        <a:buNone/>
                        <a:tabLst/>
                        <a:defRPr/>
                      </a:pPr>
                      <a:r>
                        <a:rPr lang="es-ES" sz="1200" kern="1200" dirty="0" smtClean="0">
                          <a:solidFill>
                            <a:schemeClr val="tx1"/>
                          </a:solidFill>
                          <a:latin typeface="Arial"/>
                          <a:ea typeface="Calibri"/>
                          <a:cs typeface="Times New Roman"/>
                        </a:rPr>
                        <a:t>Miriam </a:t>
                      </a:r>
                      <a:r>
                        <a:rPr lang="es-ES" sz="1200" kern="1200" dirty="0" err="1" smtClean="0">
                          <a:solidFill>
                            <a:schemeClr val="tx1"/>
                          </a:solidFill>
                          <a:latin typeface="Arial"/>
                          <a:ea typeface="Calibri"/>
                          <a:cs typeface="Times New Roman"/>
                        </a:rPr>
                        <a:t>Naem</a:t>
                      </a:r>
                      <a:r>
                        <a:rPr lang="es-ES" sz="1200" kern="1200" dirty="0" smtClean="0">
                          <a:solidFill>
                            <a:schemeClr val="tx1"/>
                          </a:solidFill>
                          <a:latin typeface="Arial"/>
                          <a:ea typeface="Calibri"/>
                          <a:cs typeface="Times New Roman"/>
                        </a:rPr>
                        <a:t> Zárate</a:t>
                      </a:r>
                      <a:r>
                        <a:rPr lang="es-ES" sz="1200" kern="1200" baseline="0" dirty="0" smtClean="0">
                          <a:solidFill>
                            <a:schemeClr val="tx1"/>
                          </a:solidFill>
                          <a:latin typeface="Arial"/>
                          <a:ea typeface="Calibri"/>
                          <a:cs typeface="Times New Roman"/>
                        </a:rPr>
                        <a:t> Ramos</a:t>
                      </a:r>
                      <a:endParaRPr lang="es-MX" sz="1200" kern="1200" dirty="0" smtClean="0">
                        <a:solidFill>
                          <a:schemeClr val="tx1"/>
                        </a:solidFill>
                        <a:latin typeface="Arial"/>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200" dirty="0" smtClean="0">
                          <a:latin typeface="Arial"/>
                          <a:ea typeface="Calibri"/>
                          <a:cs typeface="Times New Roman"/>
                        </a:rPr>
                        <a:t>Raúl Olivares Morales</a:t>
                      </a:r>
                      <a:endParaRPr lang="es-MX" sz="1200" dirty="0">
                        <a:latin typeface="+mn-lt"/>
                        <a:ea typeface="Calibri"/>
                        <a:cs typeface="Times New Roman"/>
                      </a:endParaRPr>
                    </a:p>
                  </a:txBody>
                  <a:tcPr marL="58546" marR="58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083448695"/>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18775</TotalTime>
  <Words>500</Words>
  <Application>Microsoft Office PowerPoint</Application>
  <PresentationFormat>Carta (216 x 279 mm)</PresentationFormat>
  <Paragraphs>268</Paragraphs>
  <Slides>14</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14</vt:i4>
      </vt:variant>
    </vt:vector>
  </HeadingPairs>
  <TitlesOfParts>
    <vt:vector size="19" baseType="lpstr">
      <vt:lpstr>Arial</vt:lpstr>
      <vt:lpstr>Calibri</vt:lpstr>
      <vt:lpstr>Times New Roman</vt:lpstr>
      <vt:lpstr>Wingdings</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Personal</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Mi PC</dc:creator>
  <cp:lastModifiedBy>Planeacion</cp:lastModifiedBy>
  <cp:revision>1490</cp:revision>
  <cp:lastPrinted>2019-05-31T14:47:24Z</cp:lastPrinted>
  <dcterms:created xsi:type="dcterms:W3CDTF">2010-09-03T17:54:09Z</dcterms:created>
  <dcterms:modified xsi:type="dcterms:W3CDTF">2020-01-07T16:39:36Z</dcterms:modified>
</cp:coreProperties>
</file>