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696" r:id="rId2"/>
    <p:sldId id="941" r:id="rId3"/>
    <p:sldId id="810" r:id="rId4"/>
    <p:sldId id="811" r:id="rId5"/>
    <p:sldId id="812" r:id="rId6"/>
    <p:sldId id="940" r:id="rId7"/>
    <p:sldId id="813" r:id="rId8"/>
    <p:sldId id="814" r:id="rId9"/>
    <p:sldId id="815" r:id="rId10"/>
    <p:sldId id="817" r:id="rId11"/>
    <p:sldId id="818" r:id="rId12"/>
    <p:sldId id="819" r:id="rId13"/>
    <p:sldId id="820" r:id="rId14"/>
    <p:sldId id="821" r:id="rId15"/>
    <p:sldId id="758" r:id="rId16"/>
    <p:sldId id="847" r:id="rId17"/>
    <p:sldId id="824" r:id="rId18"/>
    <p:sldId id="825" r:id="rId19"/>
    <p:sldId id="826" r:id="rId20"/>
    <p:sldId id="827" r:id="rId21"/>
    <p:sldId id="832" r:id="rId22"/>
    <p:sldId id="848" r:id="rId23"/>
    <p:sldId id="828" r:id="rId24"/>
    <p:sldId id="829" r:id="rId25"/>
    <p:sldId id="830" r:id="rId26"/>
    <p:sldId id="1081" r:id="rId27"/>
    <p:sldId id="771" r:id="rId28"/>
    <p:sldId id="772" r:id="rId29"/>
  </p:sldIdLst>
  <p:sldSz cx="6858000" cy="9144000" type="letter"/>
  <p:notesSz cx="7010400" cy="9296400"/>
  <p:defaultTextStyle>
    <a:defPPr>
      <a:defRPr lang="es-MX"/>
    </a:defPPr>
    <a:lvl1pPr algn="l" defTabSz="912813" rtl="0" fontAlgn="base">
      <a:spcBef>
        <a:spcPct val="0"/>
      </a:spcBef>
      <a:spcAft>
        <a:spcPct val="0"/>
      </a:spcAft>
      <a:defRPr kern="1200">
        <a:solidFill>
          <a:schemeClr val="tx1"/>
        </a:solidFill>
        <a:latin typeface="Arial" charset="0"/>
        <a:ea typeface="+mn-ea"/>
        <a:cs typeface="+mn-cs"/>
      </a:defRPr>
    </a:lvl1pPr>
    <a:lvl2pPr marL="455613" indent="1588" algn="l" defTabSz="912813" rtl="0" fontAlgn="base">
      <a:spcBef>
        <a:spcPct val="0"/>
      </a:spcBef>
      <a:spcAft>
        <a:spcPct val="0"/>
      </a:spcAft>
      <a:defRPr kern="1200">
        <a:solidFill>
          <a:schemeClr val="tx1"/>
        </a:solidFill>
        <a:latin typeface="Arial" charset="0"/>
        <a:ea typeface="+mn-ea"/>
        <a:cs typeface="+mn-cs"/>
      </a:defRPr>
    </a:lvl2pPr>
    <a:lvl3pPr marL="912813" indent="1588" algn="l" defTabSz="912813" rtl="0" fontAlgn="base">
      <a:spcBef>
        <a:spcPct val="0"/>
      </a:spcBef>
      <a:spcAft>
        <a:spcPct val="0"/>
      </a:spcAft>
      <a:defRPr kern="1200">
        <a:solidFill>
          <a:schemeClr val="tx1"/>
        </a:solidFill>
        <a:latin typeface="Arial" charset="0"/>
        <a:ea typeface="+mn-ea"/>
        <a:cs typeface="+mn-cs"/>
      </a:defRPr>
    </a:lvl3pPr>
    <a:lvl4pPr marL="1370013" indent="1588" algn="l" defTabSz="912813" rtl="0" fontAlgn="base">
      <a:spcBef>
        <a:spcPct val="0"/>
      </a:spcBef>
      <a:spcAft>
        <a:spcPct val="0"/>
      </a:spcAft>
      <a:defRPr kern="1200">
        <a:solidFill>
          <a:schemeClr val="tx1"/>
        </a:solidFill>
        <a:latin typeface="Arial" charset="0"/>
        <a:ea typeface="+mn-ea"/>
        <a:cs typeface="+mn-cs"/>
      </a:defRPr>
    </a:lvl4pPr>
    <a:lvl5pPr marL="1827213" indent="1588" algn="l" defTabSz="912813"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839">
          <p15:clr>
            <a:srgbClr val="A4A3A4"/>
          </p15:clr>
        </p15:guide>
        <p15:guide id="2" orient="horz" pos="5638">
          <p15:clr>
            <a:srgbClr val="A4A3A4"/>
          </p15:clr>
        </p15:guide>
        <p15:guide id="3" orient="horz" pos="5150">
          <p15:clr>
            <a:srgbClr val="A4A3A4"/>
          </p15:clr>
        </p15:guide>
        <p15:guide id="4" pos="804">
          <p15:clr>
            <a:srgbClr val="A4A3A4"/>
          </p15:clr>
        </p15:guide>
        <p15:guide id="5" pos="4224"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1276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74" autoAdjust="0"/>
    <p:restoredTop sz="94494" autoAdjust="0"/>
  </p:normalViewPr>
  <p:slideViewPr>
    <p:cSldViewPr snapToGrid="0">
      <p:cViewPr>
        <p:scale>
          <a:sx n="78" d="100"/>
          <a:sy n="78" d="100"/>
        </p:scale>
        <p:origin x="1752" y="-498"/>
      </p:cViewPr>
      <p:guideLst>
        <p:guide orient="horz" pos="839"/>
        <p:guide orient="horz" pos="5638"/>
        <p:guide orient="horz" pos="5150"/>
        <p:guide pos="804"/>
        <p:guide pos="422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21612"/>
    </p:cViewPr>
  </p:sorterViewPr>
  <p:notesViewPr>
    <p:cSldViewPr snapToGrid="0">
      <p:cViewPr varScale="1">
        <p:scale>
          <a:sx n="65" d="100"/>
          <a:sy n="65" d="100"/>
        </p:scale>
        <p:origin x="-3294" y="-114"/>
      </p:cViewPr>
      <p:guideLst>
        <p:guide orient="horz" pos="2928"/>
        <p:guide pos="2208"/>
      </p:guideLst>
    </p:cSldViewPr>
  </p:notes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6C1647B8-9A3B-47DC-82B1-0BB2006EC51B}" type="datetimeFigureOut">
              <a:rPr lang="es-MX" smtClean="0"/>
              <a:pPr/>
              <a:t>07/01/2020</a:t>
            </a:fld>
            <a:endParaRPr lang="es-MX"/>
          </a:p>
        </p:txBody>
      </p:sp>
      <p:sp>
        <p:nvSpPr>
          <p:cNvPr id="4" name="3 Marcador de pie de página"/>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s-MX"/>
          </a:p>
        </p:txBody>
      </p:sp>
      <p:sp>
        <p:nvSpPr>
          <p:cNvPr id="5" name="4 Marcador de número de diapositiva"/>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0EBB40FF-4880-416A-A37F-373D7219ED25}" type="slidenum">
              <a:rPr lang="es-MX" smtClean="0"/>
              <a:pPr/>
              <a:t>‹Nº›</a:t>
            </a:fld>
            <a:endParaRPr lang="es-MX"/>
          </a:p>
        </p:txBody>
      </p:sp>
    </p:spTree>
    <p:extLst>
      <p:ext uri="{BB962C8B-B14F-4D97-AF65-F5344CB8AC3E}">
        <p14:creationId xmlns:p14="http://schemas.microsoft.com/office/powerpoint/2010/main" val="42257836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7BC6EA99-89F6-45E9-B252-FCB8D609ECB1}" type="datetimeFigureOut">
              <a:rPr lang="es-MX" smtClean="0"/>
              <a:t>07/01/2020</a:t>
            </a:fld>
            <a:endParaRPr lang="es-MX"/>
          </a:p>
        </p:txBody>
      </p:sp>
      <p:sp>
        <p:nvSpPr>
          <p:cNvPr id="4" name="3 Marcador de imagen de diapositiva"/>
          <p:cNvSpPr>
            <a:spLocks noGrp="1" noRot="1" noChangeAspect="1"/>
          </p:cNvSpPr>
          <p:nvPr>
            <p:ph type="sldImg" idx="2"/>
          </p:nvPr>
        </p:nvSpPr>
        <p:spPr>
          <a:xfrm>
            <a:off x="2197100" y="696913"/>
            <a:ext cx="2616200" cy="348615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36CEAAA8-0A80-4E8E-90DF-385327009F66}" type="slidenum">
              <a:rPr lang="es-MX" smtClean="0"/>
              <a:t>‹Nº›</a:t>
            </a:fld>
            <a:endParaRPr lang="es-MX"/>
          </a:p>
        </p:txBody>
      </p:sp>
    </p:spTree>
    <p:extLst>
      <p:ext uri="{BB962C8B-B14F-4D97-AF65-F5344CB8AC3E}">
        <p14:creationId xmlns:p14="http://schemas.microsoft.com/office/powerpoint/2010/main" val="2613817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CEAAA8-0A80-4E8E-90DF-385327009F66}" type="slidenum">
              <a:rPr lang="es-MX" smtClean="0"/>
              <a:t>14</a:t>
            </a:fld>
            <a:endParaRPr lang="es-MX"/>
          </a:p>
        </p:txBody>
      </p:sp>
    </p:spTree>
    <p:extLst>
      <p:ext uri="{BB962C8B-B14F-4D97-AF65-F5344CB8AC3E}">
        <p14:creationId xmlns:p14="http://schemas.microsoft.com/office/powerpoint/2010/main" val="4045027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9"/>
            <a:ext cx="5829300" cy="1960033"/>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138" indent="0" algn="ctr">
              <a:buNone/>
              <a:defRPr>
                <a:solidFill>
                  <a:schemeClr val="tx1">
                    <a:tint val="75000"/>
                  </a:schemeClr>
                </a:solidFill>
              </a:defRPr>
            </a:lvl2pPr>
            <a:lvl3pPr marL="914276" indent="0" algn="ctr">
              <a:buNone/>
              <a:defRPr>
                <a:solidFill>
                  <a:schemeClr val="tx1">
                    <a:tint val="75000"/>
                  </a:schemeClr>
                </a:solidFill>
              </a:defRPr>
            </a:lvl3pPr>
            <a:lvl4pPr marL="1371413" indent="0" algn="ctr">
              <a:buNone/>
              <a:defRPr>
                <a:solidFill>
                  <a:schemeClr val="tx1">
                    <a:tint val="75000"/>
                  </a:schemeClr>
                </a:solidFill>
              </a:defRPr>
            </a:lvl4pPr>
            <a:lvl5pPr marL="1828551" indent="0" algn="ctr">
              <a:buNone/>
              <a:defRPr>
                <a:solidFill>
                  <a:schemeClr val="tx1">
                    <a:tint val="75000"/>
                  </a:schemeClr>
                </a:solidFill>
              </a:defRPr>
            </a:lvl5pPr>
            <a:lvl6pPr marL="2285689" indent="0" algn="ctr">
              <a:buNone/>
              <a:defRPr>
                <a:solidFill>
                  <a:schemeClr val="tx1">
                    <a:tint val="75000"/>
                  </a:schemeClr>
                </a:solidFill>
              </a:defRPr>
            </a:lvl6pPr>
            <a:lvl7pPr marL="2742827" indent="0" algn="ctr">
              <a:buNone/>
              <a:defRPr>
                <a:solidFill>
                  <a:schemeClr val="tx1">
                    <a:tint val="75000"/>
                  </a:schemeClr>
                </a:solidFill>
              </a:defRPr>
            </a:lvl7pPr>
            <a:lvl8pPr marL="3199965" indent="0" algn="ctr">
              <a:buNone/>
              <a:defRPr>
                <a:solidFill>
                  <a:schemeClr val="tx1">
                    <a:tint val="75000"/>
                  </a:schemeClr>
                </a:solidFill>
              </a:defRPr>
            </a:lvl8pPr>
            <a:lvl9pPr marL="3657103"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fld id="{7C405475-54C7-41F7-AAA4-24A8CA6A4CF2}" type="datetimeFigureOut">
              <a:rPr lang="es-MX"/>
              <a:pPr>
                <a:defRPr/>
              </a:pPr>
              <a:t>07/01/2020</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5D9401B9-970D-4BB9-B1BE-F229AC775012}" type="slidenum">
              <a:rPr lang="es-MX"/>
              <a:pPr>
                <a:defRPr/>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FEE581CD-3528-4333-9868-FDD41DB8C135}" type="datetimeFigureOut">
              <a:rPr lang="es-MX"/>
              <a:pPr>
                <a:defRPr/>
              </a:pPr>
              <a:t>07/01/2020</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E01B0F68-47B8-49EF-B492-584EA037AB38}" type="slidenum">
              <a:rPr lang="es-MX"/>
              <a:pPr>
                <a:defRPr/>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541735" y="3875619"/>
            <a:ext cx="5829300" cy="2000249"/>
          </a:xfrm>
        </p:spPr>
        <p:txBody>
          <a:bodyPr anchor="b"/>
          <a:lstStyle>
            <a:lvl1pPr marL="0" indent="0">
              <a:buNone/>
              <a:defRPr sz="2000">
                <a:solidFill>
                  <a:schemeClr val="tx1">
                    <a:tint val="75000"/>
                  </a:schemeClr>
                </a:solidFill>
              </a:defRPr>
            </a:lvl1pPr>
            <a:lvl2pPr marL="457138" indent="0">
              <a:buNone/>
              <a:defRPr sz="1800">
                <a:solidFill>
                  <a:schemeClr val="tx1">
                    <a:tint val="75000"/>
                  </a:schemeClr>
                </a:solidFill>
              </a:defRPr>
            </a:lvl2pPr>
            <a:lvl3pPr marL="914276" indent="0">
              <a:buNone/>
              <a:defRPr sz="1600">
                <a:solidFill>
                  <a:schemeClr val="tx1">
                    <a:tint val="75000"/>
                  </a:schemeClr>
                </a:solidFill>
              </a:defRPr>
            </a:lvl3pPr>
            <a:lvl4pPr marL="1371413" indent="0">
              <a:buNone/>
              <a:defRPr sz="1400">
                <a:solidFill>
                  <a:schemeClr val="tx1">
                    <a:tint val="75000"/>
                  </a:schemeClr>
                </a:solidFill>
              </a:defRPr>
            </a:lvl4pPr>
            <a:lvl5pPr marL="1828551" indent="0">
              <a:buNone/>
              <a:defRPr sz="1400">
                <a:solidFill>
                  <a:schemeClr val="tx1">
                    <a:tint val="75000"/>
                  </a:schemeClr>
                </a:solidFill>
              </a:defRPr>
            </a:lvl5pPr>
            <a:lvl6pPr marL="2285689" indent="0">
              <a:buNone/>
              <a:defRPr sz="1400">
                <a:solidFill>
                  <a:schemeClr val="tx1">
                    <a:tint val="75000"/>
                  </a:schemeClr>
                </a:solidFill>
              </a:defRPr>
            </a:lvl6pPr>
            <a:lvl7pPr marL="2742827" indent="0">
              <a:buNone/>
              <a:defRPr sz="1400">
                <a:solidFill>
                  <a:schemeClr val="tx1">
                    <a:tint val="75000"/>
                  </a:schemeClr>
                </a:solidFill>
              </a:defRPr>
            </a:lvl7pPr>
            <a:lvl8pPr marL="3199965" indent="0">
              <a:buNone/>
              <a:defRPr sz="1400">
                <a:solidFill>
                  <a:schemeClr val="tx1">
                    <a:tint val="75000"/>
                  </a:schemeClr>
                </a:solidFill>
              </a:defRPr>
            </a:lvl8pPr>
            <a:lvl9pPr marL="3657103"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8833D3FB-1D10-42F1-BABB-455E27F5F329}" type="datetimeFigureOut">
              <a:rPr lang="es-MX"/>
              <a:pPr>
                <a:defRPr/>
              </a:pPr>
              <a:t>07/01/2020</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2C7F3AA2-48C5-4E80-9267-6CA9676B28FD}" type="slidenum">
              <a:rPr lang="es-MX"/>
              <a:pPr>
                <a:defRPr/>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34290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348615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p:txBody>
          <a:bodyPr/>
          <a:lstStyle>
            <a:lvl1pPr>
              <a:defRPr/>
            </a:lvl1pPr>
          </a:lstStyle>
          <a:p>
            <a:pPr>
              <a:defRPr/>
            </a:pPr>
            <a:fld id="{AEC32E64-143B-4FF3-A135-8FCF7D026C78}" type="datetimeFigureOut">
              <a:rPr lang="es-MX"/>
              <a:pPr>
                <a:defRPr/>
              </a:pPr>
              <a:t>07/01/2020</a:t>
            </a:fld>
            <a:endParaRPr lang="es-MX"/>
          </a:p>
        </p:txBody>
      </p:sp>
      <p:sp>
        <p:nvSpPr>
          <p:cNvPr id="6" name="4 Marcador de pie de página"/>
          <p:cNvSpPr>
            <a:spLocks noGrp="1"/>
          </p:cNvSpPr>
          <p:nvPr>
            <p:ph type="ftr" sz="quarter" idx="11"/>
          </p:nvPr>
        </p:nvSpPr>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p:txBody>
          <a:bodyPr/>
          <a:lstStyle>
            <a:lvl1pPr>
              <a:defRPr/>
            </a:lvl1pPr>
          </a:lstStyle>
          <a:p>
            <a:pPr>
              <a:defRPr/>
            </a:pPr>
            <a:fld id="{0CF7A95F-9611-47BA-8FD7-4200366E3E7E}" type="slidenum">
              <a:rPr lang="es-MX"/>
              <a:pPr>
                <a:defRPr/>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342901" y="2046817"/>
            <a:ext cx="3030141" cy="853016"/>
          </a:xfrm>
        </p:spPr>
        <p:txBody>
          <a:bodyPr anchor="b"/>
          <a:lstStyle>
            <a:lvl1pPr marL="0" indent="0">
              <a:buNone/>
              <a:defRPr sz="2400" b="1"/>
            </a:lvl1pPr>
            <a:lvl2pPr marL="457138" indent="0">
              <a:buNone/>
              <a:defRPr sz="2000" b="1"/>
            </a:lvl2pPr>
            <a:lvl3pPr marL="914276" indent="0">
              <a:buNone/>
              <a:defRPr sz="1800" b="1"/>
            </a:lvl3pPr>
            <a:lvl4pPr marL="1371413" indent="0">
              <a:buNone/>
              <a:defRPr sz="1600" b="1"/>
            </a:lvl4pPr>
            <a:lvl5pPr marL="1828551" indent="0">
              <a:buNone/>
              <a:defRPr sz="1600" b="1"/>
            </a:lvl5pPr>
            <a:lvl6pPr marL="2285689" indent="0">
              <a:buNone/>
              <a:defRPr sz="1600" b="1"/>
            </a:lvl6pPr>
            <a:lvl7pPr marL="2742827" indent="0">
              <a:buNone/>
              <a:defRPr sz="1600" b="1"/>
            </a:lvl7pPr>
            <a:lvl8pPr marL="3199965" indent="0">
              <a:buNone/>
              <a:defRPr sz="1600" b="1"/>
            </a:lvl8pPr>
            <a:lvl9pPr marL="3657103"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1"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3483770" y="2046817"/>
            <a:ext cx="3031331" cy="853016"/>
          </a:xfrm>
        </p:spPr>
        <p:txBody>
          <a:bodyPr anchor="b"/>
          <a:lstStyle>
            <a:lvl1pPr marL="0" indent="0">
              <a:buNone/>
              <a:defRPr sz="2400" b="1"/>
            </a:lvl1pPr>
            <a:lvl2pPr marL="457138" indent="0">
              <a:buNone/>
              <a:defRPr sz="2000" b="1"/>
            </a:lvl2pPr>
            <a:lvl3pPr marL="914276" indent="0">
              <a:buNone/>
              <a:defRPr sz="1800" b="1"/>
            </a:lvl3pPr>
            <a:lvl4pPr marL="1371413" indent="0">
              <a:buNone/>
              <a:defRPr sz="1600" b="1"/>
            </a:lvl4pPr>
            <a:lvl5pPr marL="1828551" indent="0">
              <a:buNone/>
              <a:defRPr sz="1600" b="1"/>
            </a:lvl5pPr>
            <a:lvl6pPr marL="2285689" indent="0">
              <a:buNone/>
              <a:defRPr sz="1600" b="1"/>
            </a:lvl6pPr>
            <a:lvl7pPr marL="2742827" indent="0">
              <a:buNone/>
              <a:defRPr sz="1600" b="1"/>
            </a:lvl7pPr>
            <a:lvl8pPr marL="3199965" indent="0">
              <a:buNone/>
              <a:defRPr sz="1600" b="1"/>
            </a:lvl8pPr>
            <a:lvl9pPr marL="3657103"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3770"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p:txBody>
          <a:bodyPr/>
          <a:lstStyle>
            <a:lvl1pPr>
              <a:defRPr/>
            </a:lvl1pPr>
          </a:lstStyle>
          <a:p>
            <a:pPr>
              <a:defRPr/>
            </a:pPr>
            <a:fld id="{EFBEF076-ED01-4542-A8A1-B6F76A9A89AA}" type="datetimeFigureOut">
              <a:rPr lang="es-MX"/>
              <a:pPr>
                <a:defRPr/>
              </a:pPr>
              <a:t>07/01/2020</a:t>
            </a:fld>
            <a:endParaRPr lang="es-MX"/>
          </a:p>
        </p:txBody>
      </p:sp>
      <p:sp>
        <p:nvSpPr>
          <p:cNvPr id="8" name="4 Marcador de pie de página"/>
          <p:cNvSpPr>
            <a:spLocks noGrp="1"/>
          </p:cNvSpPr>
          <p:nvPr>
            <p:ph type="ftr" sz="quarter" idx="11"/>
          </p:nvPr>
        </p:nvSpPr>
        <p:spPr/>
        <p:txBody>
          <a:bodyPr/>
          <a:lstStyle>
            <a:lvl1pPr>
              <a:defRPr/>
            </a:lvl1pPr>
          </a:lstStyle>
          <a:p>
            <a:pPr>
              <a:defRPr/>
            </a:pPr>
            <a:endParaRPr lang="es-MX"/>
          </a:p>
        </p:txBody>
      </p:sp>
      <p:sp>
        <p:nvSpPr>
          <p:cNvPr id="9" name="5 Marcador de número de diapositiva"/>
          <p:cNvSpPr>
            <a:spLocks noGrp="1"/>
          </p:cNvSpPr>
          <p:nvPr>
            <p:ph type="sldNum" sz="quarter" idx="12"/>
          </p:nvPr>
        </p:nvSpPr>
        <p:spPr/>
        <p:txBody>
          <a:bodyPr/>
          <a:lstStyle>
            <a:lvl1pPr>
              <a:defRPr/>
            </a:lvl1pPr>
          </a:lstStyle>
          <a:p>
            <a:pPr>
              <a:defRPr/>
            </a:pPr>
            <a:fld id="{D3D3C6BC-96B3-4065-99FD-EB5461673C3E}" type="slidenum">
              <a:rPr lang="es-MX"/>
              <a:pPr>
                <a:defRPr/>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fld id="{5EEB8565-C859-4F79-A88E-C43583EFD3AA}" type="datetimeFigureOut">
              <a:rPr lang="es-MX"/>
              <a:pPr>
                <a:defRPr/>
              </a:pPr>
              <a:t>07/01/2020</a:t>
            </a:fld>
            <a:endParaRPr lang="es-MX"/>
          </a:p>
        </p:txBody>
      </p:sp>
      <p:sp>
        <p:nvSpPr>
          <p:cNvPr id="4" name="4 Marcador de pie de página"/>
          <p:cNvSpPr>
            <a:spLocks noGrp="1"/>
          </p:cNvSpPr>
          <p:nvPr>
            <p:ph type="ftr" sz="quarter" idx="11"/>
          </p:nvPr>
        </p:nvSpPr>
        <p:spPr/>
        <p:txBody>
          <a:bodyPr/>
          <a:lstStyle>
            <a:lvl1pPr>
              <a:defRPr/>
            </a:lvl1pPr>
          </a:lstStyle>
          <a:p>
            <a:pPr>
              <a:defRPr/>
            </a:pPr>
            <a:endParaRPr lang="es-MX"/>
          </a:p>
        </p:txBody>
      </p:sp>
      <p:sp>
        <p:nvSpPr>
          <p:cNvPr id="5" name="5 Marcador de número de diapositiva"/>
          <p:cNvSpPr>
            <a:spLocks noGrp="1"/>
          </p:cNvSpPr>
          <p:nvPr>
            <p:ph type="sldNum" sz="quarter" idx="12"/>
          </p:nvPr>
        </p:nvSpPr>
        <p:spPr/>
        <p:txBody>
          <a:bodyPr/>
          <a:lstStyle>
            <a:lvl1pPr>
              <a:defRPr/>
            </a:lvl1pPr>
          </a:lstStyle>
          <a:p>
            <a:pPr>
              <a:defRPr/>
            </a:pPr>
            <a:fld id="{E382CCB5-42E1-4089-A531-D625ABBE1A30}" type="slidenum">
              <a:rPr lang="es-MX"/>
              <a:pPr>
                <a:defRPr/>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9A606A8F-ABA3-4E97-B5CF-857218619F12}" type="datetimeFigureOut">
              <a:rPr lang="es-MX"/>
              <a:pPr>
                <a:defRPr/>
              </a:pPr>
              <a:t>07/01/2020</a:t>
            </a:fld>
            <a:endParaRPr lang="es-MX"/>
          </a:p>
        </p:txBody>
      </p:sp>
      <p:sp>
        <p:nvSpPr>
          <p:cNvPr id="3" name="4 Marcador de pie de página"/>
          <p:cNvSpPr>
            <a:spLocks noGrp="1"/>
          </p:cNvSpPr>
          <p:nvPr>
            <p:ph type="ftr" sz="quarter" idx="11"/>
          </p:nvPr>
        </p:nvSpPr>
        <p:spPr/>
        <p:txBody>
          <a:bodyPr/>
          <a:lstStyle>
            <a:lvl1pPr>
              <a:defRPr/>
            </a:lvl1pPr>
          </a:lstStyle>
          <a:p>
            <a:pPr>
              <a:defRPr/>
            </a:pPr>
            <a:endParaRPr lang="es-MX"/>
          </a:p>
        </p:txBody>
      </p:sp>
      <p:sp>
        <p:nvSpPr>
          <p:cNvPr id="4" name="5 Marcador de número de diapositiva"/>
          <p:cNvSpPr>
            <a:spLocks noGrp="1"/>
          </p:cNvSpPr>
          <p:nvPr>
            <p:ph type="sldNum" sz="quarter" idx="12"/>
          </p:nvPr>
        </p:nvSpPr>
        <p:spPr/>
        <p:txBody>
          <a:bodyPr/>
          <a:lstStyle>
            <a:lvl1pPr>
              <a:defRPr/>
            </a:lvl1pPr>
          </a:lstStyle>
          <a:p>
            <a:pPr>
              <a:defRPr/>
            </a:pPr>
            <a:fld id="{D8A4A7A6-9FA2-4E01-ABB1-9B122A07D181}" type="slidenum">
              <a:rPr lang="es-MX"/>
              <a:pPr>
                <a:defRPr/>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1" y="364067"/>
            <a:ext cx="2256235" cy="154940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2681288" y="364068"/>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342901" y="1913468"/>
            <a:ext cx="2256235" cy="6254751"/>
          </a:xfrm>
        </p:spPr>
        <p:txBody>
          <a:bodyPr/>
          <a:lstStyle>
            <a:lvl1pPr marL="0" indent="0">
              <a:buNone/>
              <a:defRPr sz="1400"/>
            </a:lvl1pPr>
            <a:lvl2pPr marL="457138" indent="0">
              <a:buNone/>
              <a:defRPr sz="1200"/>
            </a:lvl2pPr>
            <a:lvl3pPr marL="914276" indent="0">
              <a:buNone/>
              <a:defRPr sz="1000"/>
            </a:lvl3pPr>
            <a:lvl4pPr marL="1371413" indent="0">
              <a:buNone/>
              <a:defRPr sz="900"/>
            </a:lvl4pPr>
            <a:lvl5pPr marL="1828551" indent="0">
              <a:buNone/>
              <a:defRPr sz="900"/>
            </a:lvl5pPr>
            <a:lvl6pPr marL="2285689" indent="0">
              <a:buNone/>
              <a:defRPr sz="900"/>
            </a:lvl6pPr>
            <a:lvl7pPr marL="2742827" indent="0">
              <a:buNone/>
              <a:defRPr sz="900"/>
            </a:lvl7pPr>
            <a:lvl8pPr marL="3199965" indent="0">
              <a:buNone/>
              <a:defRPr sz="900"/>
            </a:lvl8pPr>
            <a:lvl9pPr marL="3657103"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1B06D2D0-5034-4E3E-8B46-85E917AF97BB}" type="datetimeFigureOut">
              <a:rPr lang="es-MX"/>
              <a:pPr>
                <a:defRPr/>
              </a:pPr>
              <a:t>07/01/2020</a:t>
            </a:fld>
            <a:endParaRPr lang="es-MX"/>
          </a:p>
        </p:txBody>
      </p:sp>
      <p:sp>
        <p:nvSpPr>
          <p:cNvPr id="6" name="4 Marcador de pie de página"/>
          <p:cNvSpPr>
            <a:spLocks noGrp="1"/>
          </p:cNvSpPr>
          <p:nvPr>
            <p:ph type="ftr" sz="quarter" idx="11"/>
          </p:nvPr>
        </p:nvSpPr>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p:txBody>
          <a:bodyPr/>
          <a:lstStyle>
            <a:lvl1pPr>
              <a:defRPr/>
            </a:lvl1pPr>
          </a:lstStyle>
          <a:p>
            <a:pPr>
              <a:defRPr/>
            </a:pPr>
            <a:fld id="{6AE882D3-BABD-4E82-A2BA-353EB37DF7C6}" type="slidenum">
              <a:rPr lang="es-MX"/>
              <a:pPr>
                <a:defRPr/>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1"/>
            <a:ext cx="4114800" cy="755651"/>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344216" y="817033"/>
            <a:ext cx="4114800" cy="5486400"/>
          </a:xfrm>
        </p:spPr>
        <p:txBody>
          <a:bodyPr rtlCol="0">
            <a:normAutofit/>
          </a:bodyPr>
          <a:lstStyle>
            <a:lvl1pPr marL="0" indent="0">
              <a:buNone/>
              <a:defRPr sz="3200"/>
            </a:lvl1pPr>
            <a:lvl2pPr marL="457138" indent="0">
              <a:buNone/>
              <a:defRPr sz="2800"/>
            </a:lvl2pPr>
            <a:lvl3pPr marL="914276" indent="0">
              <a:buNone/>
              <a:defRPr sz="2400"/>
            </a:lvl3pPr>
            <a:lvl4pPr marL="1371413" indent="0">
              <a:buNone/>
              <a:defRPr sz="2000"/>
            </a:lvl4pPr>
            <a:lvl5pPr marL="1828551" indent="0">
              <a:buNone/>
              <a:defRPr sz="2000"/>
            </a:lvl5pPr>
            <a:lvl6pPr marL="2285689" indent="0">
              <a:buNone/>
              <a:defRPr sz="2000"/>
            </a:lvl6pPr>
            <a:lvl7pPr marL="2742827" indent="0">
              <a:buNone/>
              <a:defRPr sz="2000"/>
            </a:lvl7pPr>
            <a:lvl8pPr marL="3199965" indent="0">
              <a:buNone/>
              <a:defRPr sz="2000"/>
            </a:lvl8pPr>
            <a:lvl9pPr marL="3657103" indent="0">
              <a:buNone/>
              <a:defRPr sz="2000"/>
            </a:lvl9pPr>
          </a:lstStyle>
          <a:p>
            <a:pPr lvl="0"/>
            <a:endParaRPr lang="es-MX" noProof="0" smtClean="0"/>
          </a:p>
        </p:txBody>
      </p:sp>
      <p:sp>
        <p:nvSpPr>
          <p:cNvPr id="4" name="3 Marcador de texto"/>
          <p:cNvSpPr>
            <a:spLocks noGrp="1"/>
          </p:cNvSpPr>
          <p:nvPr>
            <p:ph type="body" sz="half" idx="2"/>
          </p:nvPr>
        </p:nvSpPr>
        <p:spPr>
          <a:xfrm>
            <a:off x="1344216" y="7156452"/>
            <a:ext cx="4114800" cy="1073149"/>
          </a:xfrm>
        </p:spPr>
        <p:txBody>
          <a:bodyPr/>
          <a:lstStyle>
            <a:lvl1pPr marL="0" indent="0">
              <a:buNone/>
              <a:defRPr sz="1400"/>
            </a:lvl1pPr>
            <a:lvl2pPr marL="457138" indent="0">
              <a:buNone/>
              <a:defRPr sz="1200"/>
            </a:lvl2pPr>
            <a:lvl3pPr marL="914276" indent="0">
              <a:buNone/>
              <a:defRPr sz="1000"/>
            </a:lvl3pPr>
            <a:lvl4pPr marL="1371413" indent="0">
              <a:buNone/>
              <a:defRPr sz="900"/>
            </a:lvl4pPr>
            <a:lvl5pPr marL="1828551" indent="0">
              <a:buNone/>
              <a:defRPr sz="900"/>
            </a:lvl5pPr>
            <a:lvl6pPr marL="2285689" indent="0">
              <a:buNone/>
              <a:defRPr sz="900"/>
            </a:lvl6pPr>
            <a:lvl7pPr marL="2742827" indent="0">
              <a:buNone/>
              <a:defRPr sz="900"/>
            </a:lvl7pPr>
            <a:lvl8pPr marL="3199965" indent="0">
              <a:buNone/>
              <a:defRPr sz="900"/>
            </a:lvl8pPr>
            <a:lvl9pPr marL="3657103"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9AFB2741-FDC4-4739-BD1B-E81B4197A1FE}" type="datetimeFigureOut">
              <a:rPr lang="es-MX"/>
              <a:pPr>
                <a:defRPr/>
              </a:pPr>
              <a:t>07/01/2020</a:t>
            </a:fld>
            <a:endParaRPr lang="es-MX"/>
          </a:p>
        </p:txBody>
      </p:sp>
      <p:sp>
        <p:nvSpPr>
          <p:cNvPr id="6" name="4 Marcador de pie de página"/>
          <p:cNvSpPr>
            <a:spLocks noGrp="1"/>
          </p:cNvSpPr>
          <p:nvPr>
            <p:ph type="ftr" sz="quarter" idx="11"/>
          </p:nvPr>
        </p:nvSpPr>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p:txBody>
          <a:bodyPr/>
          <a:lstStyle>
            <a:lvl1pPr>
              <a:defRPr/>
            </a:lvl1pPr>
          </a:lstStyle>
          <a:p>
            <a:pPr>
              <a:defRPr/>
            </a:pPr>
            <a:fld id="{2FB80DDA-C9E0-4246-8FDE-1A43ACD33E8D}" type="slidenum">
              <a:rPr lang="es-MX"/>
              <a:pPr>
                <a:defRPr/>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2591D8CE-0E0C-41A9-8155-5D3036A2DD91}" type="datetimeFigureOut">
              <a:rPr lang="es-MX"/>
              <a:pPr>
                <a:defRPr/>
              </a:pPr>
              <a:t>07/01/2020</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F3F08637-0D02-4387-9D73-0C29B569E01F}" type="slidenum">
              <a:rPr lang="es-MX"/>
              <a:pPr>
                <a:defRPr/>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972050" y="366185"/>
            <a:ext cx="1543050" cy="7802033"/>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342900" y="366185"/>
            <a:ext cx="4514850" cy="780203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08AAB261-03B0-4470-A5EF-1D58A3954528}" type="datetimeFigureOut">
              <a:rPr lang="es-MX"/>
              <a:pPr>
                <a:defRPr/>
              </a:pPr>
              <a:t>07/01/2020</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CC86C693-1E9F-42C3-ADAF-67D42EE91E10}" type="slidenum">
              <a:rPr lang="es-MX"/>
              <a:pPr>
                <a:defRPr/>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342900" y="366713"/>
            <a:ext cx="6172200" cy="1524000"/>
          </a:xfrm>
          <a:prstGeom prst="rect">
            <a:avLst/>
          </a:prstGeom>
          <a:noFill/>
          <a:ln w="9525">
            <a:noFill/>
            <a:miter lim="800000"/>
            <a:headEnd/>
            <a:tailEnd/>
          </a:ln>
        </p:spPr>
        <p:txBody>
          <a:bodyPr vert="horz" wrap="square" lIns="91427" tIns="45714" rIns="91427" bIns="45714" numCol="1" anchor="ctr" anchorCtr="0" compatLnSpc="1">
            <a:prstTxWarp prst="textNoShape">
              <a:avLst/>
            </a:prstTxWarp>
          </a:bodyPr>
          <a:lstStyle/>
          <a:p>
            <a:pPr lvl="0"/>
            <a:r>
              <a:rPr lang="es-ES" smtClean="0"/>
              <a:t>Haga clic para modificar el estilo de título del patrón</a:t>
            </a:r>
            <a:endParaRPr lang="es-MX" smtClean="0"/>
          </a:p>
        </p:txBody>
      </p:sp>
      <p:sp>
        <p:nvSpPr>
          <p:cNvPr id="1027" name="2 Marcador de texto"/>
          <p:cNvSpPr>
            <a:spLocks noGrp="1"/>
          </p:cNvSpPr>
          <p:nvPr>
            <p:ph type="body" idx="1"/>
          </p:nvPr>
        </p:nvSpPr>
        <p:spPr bwMode="auto">
          <a:xfrm>
            <a:off x="342900" y="2133600"/>
            <a:ext cx="6172200" cy="6034088"/>
          </a:xfrm>
          <a:prstGeom prst="rect">
            <a:avLst/>
          </a:prstGeom>
          <a:noFill/>
          <a:ln w="9525">
            <a:noFill/>
            <a:miter lim="800000"/>
            <a:headEnd/>
            <a:tailEnd/>
          </a:ln>
        </p:spPr>
        <p:txBody>
          <a:bodyPr vert="horz" wrap="square" lIns="91427" tIns="45714" rIns="91427" bIns="45714"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smtClean="0"/>
          </a:p>
        </p:txBody>
      </p:sp>
      <p:sp>
        <p:nvSpPr>
          <p:cNvPr id="4" name="3 Marcador de fecha"/>
          <p:cNvSpPr>
            <a:spLocks noGrp="1"/>
          </p:cNvSpPr>
          <p:nvPr>
            <p:ph type="dt" sz="half" idx="2"/>
          </p:nvPr>
        </p:nvSpPr>
        <p:spPr>
          <a:xfrm>
            <a:off x="342900" y="8475663"/>
            <a:ext cx="1600200" cy="485775"/>
          </a:xfrm>
          <a:prstGeom prst="rect">
            <a:avLst/>
          </a:prstGeom>
        </p:spPr>
        <p:txBody>
          <a:bodyPr vert="horz" lIns="91427" tIns="45714" rIns="91427" bIns="45714" rtlCol="0" anchor="ctr"/>
          <a:lstStyle>
            <a:lvl1pPr algn="l" defTabSz="914276" fontAlgn="auto">
              <a:spcBef>
                <a:spcPts val="0"/>
              </a:spcBef>
              <a:spcAft>
                <a:spcPts val="0"/>
              </a:spcAft>
              <a:defRPr sz="1200">
                <a:solidFill>
                  <a:schemeClr val="tx1">
                    <a:tint val="75000"/>
                  </a:schemeClr>
                </a:solidFill>
                <a:latin typeface="+mn-lt"/>
              </a:defRPr>
            </a:lvl1pPr>
          </a:lstStyle>
          <a:p>
            <a:pPr>
              <a:defRPr/>
            </a:pPr>
            <a:fld id="{1310F5B0-4FE5-48D8-A8E7-CBC25F0E0F4D}" type="datetimeFigureOut">
              <a:rPr lang="es-MX"/>
              <a:pPr>
                <a:defRPr/>
              </a:pPr>
              <a:t>07/01/2020</a:t>
            </a:fld>
            <a:endParaRPr lang="es-MX"/>
          </a:p>
        </p:txBody>
      </p:sp>
      <p:sp>
        <p:nvSpPr>
          <p:cNvPr id="5" name="4 Marcador de pie de página"/>
          <p:cNvSpPr>
            <a:spLocks noGrp="1"/>
          </p:cNvSpPr>
          <p:nvPr>
            <p:ph type="ftr" sz="quarter" idx="3"/>
          </p:nvPr>
        </p:nvSpPr>
        <p:spPr>
          <a:xfrm>
            <a:off x="2343150" y="8475663"/>
            <a:ext cx="2171700" cy="485775"/>
          </a:xfrm>
          <a:prstGeom prst="rect">
            <a:avLst/>
          </a:prstGeom>
        </p:spPr>
        <p:txBody>
          <a:bodyPr vert="horz" lIns="91427" tIns="45714" rIns="91427" bIns="45714" rtlCol="0" anchor="ctr"/>
          <a:lstStyle>
            <a:lvl1pPr algn="ctr" defTabSz="914276" fontAlgn="auto">
              <a:spcBef>
                <a:spcPts val="0"/>
              </a:spcBef>
              <a:spcAft>
                <a:spcPts val="0"/>
              </a:spcAft>
              <a:defRPr sz="1200">
                <a:solidFill>
                  <a:schemeClr val="tx1">
                    <a:tint val="75000"/>
                  </a:schemeClr>
                </a:solidFill>
                <a:latin typeface="+mn-lt"/>
              </a:defRPr>
            </a:lvl1pPr>
          </a:lstStyle>
          <a:p>
            <a:pPr>
              <a:defRPr/>
            </a:pPr>
            <a:endParaRPr lang="es-MX"/>
          </a:p>
        </p:txBody>
      </p:sp>
      <p:sp>
        <p:nvSpPr>
          <p:cNvPr id="6" name="5 Marcador de número de diapositiva"/>
          <p:cNvSpPr>
            <a:spLocks noGrp="1"/>
          </p:cNvSpPr>
          <p:nvPr>
            <p:ph type="sldNum" sz="quarter" idx="4"/>
          </p:nvPr>
        </p:nvSpPr>
        <p:spPr>
          <a:xfrm>
            <a:off x="4914900" y="8475663"/>
            <a:ext cx="1600200" cy="485775"/>
          </a:xfrm>
          <a:prstGeom prst="rect">
            <a:avLst/>
          </a:prstGeom>
        </p:spPr>
        <p:txBody>
          <a:bodyPr vert="horz" lIns="91427" tIns="45714" rIns="91427" bIns="45714" rtlCol="0" anchor="ctr"/>
          <a:lstStyle>
            <a:lvl1pPr algn="r" defTabSz="914276" fontAlgn="auto">
              <a:spcBef>
                <a:spcPts val="0"/>
              </a:spcBef>
              <a:spcAft>
                <a:spcPts val="0"/>
              </a:spcAft>
              <a:defRPr sz="1200">
                <a:solidFill>
                  <a:schemeClr val="tx1">
                    <a:tint val="75000"/>
                  </a:schemeClr>
                </a:solidFill>
                <a:latin typeface="+mn-lt"/>
              </a:defRPr>
            </a:lvl1pPr>
          </a:lstStyle>
          <a:p>
            <a:pPr>
              <a:defRPr/>
            </a:pPr>
            <a:fld id="{09B10552-D170-4F9C-87A5-8D908F2E7EE8}" type="slidenum">
              <a:rPr lang="es-MX"/>
              <a:pPr>
                <a:defRPr/>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2813" rtl="0" eaLnBrk="0" fontAlgn="base" hangingPunct="0">
        <a:spcBef>
          <a:spcPct val="0"/>
        </a:spcBef>
        <a:spcAft>
          <a:spcPct val="0"/>
        </a:spcAft>
        <a:defRPr sz="4400" kern="1200">
          <a:solidFill>
            <a:schemeClr val="tx1"/>
          </a:solidFill>
          <a:latin typeface="+mj-lt"/>
          <a:ea typeface="+mj-ea"/>
          <a:cs typeface="+mj-cs"/>
        </a:defRPr>
      </a:lvl1pPr>
      <a:lvl2pPr algn="ctr" defTabSz="912813" rtl="0" eaLnBrk="0" fontAlgn="base" hangingPunct="0">
        <a:spcBef>
          <a:spcPct val="0"/>
        </a:spcBef>
        <a:spcAft>
          <a:spcPct val="0"/>
        </a:spcAft>
        <a:defRPr sz="4400">
          <a:solidFill>
            <a:schemeClr val="tx1"/>
          </a:solidFill>
          <a:latin typeface="Calibri" pitchFamily="34" charset="0"/>
        </a:defRPr>
      </a:lvl2pPr>
      <a:lvl3pPr algn="ctr" defTabSz="912813" rtl="0" eaLnBrk="0" fontAlgn="base" hangingPunct="0">
        <a:spcBef>
          <a:spcPct val="0"/>
        </a:spcBef>
        <a:spcAft>
          <a:spcPct val="0"/>
        </a:spcAft>
        <a:defRPr sz="4400">
          <a:solidFill>
            <a:schemeClr val="tx1"/>
          </a:solidFill>
          <a:latin typeface="Calibri" pitchFamily="34" charset="0"/>
        </a:defRPr>
      </a:lvl3pPr>
      <a:lvl4pPr algn="ctr" defTabSz="912813" rtl="0" eaLnBrk="0" fontAlgn="base" hangingPunct="0">
        <a:spcBef>
          <a:spcPct val="0"/>
        </a:spcBef>
        <a:spcAft>
          <a:spcPct val="0"/>
        </a:spcAft>
        <a:defRPr sz="4400">
          <a:solidFill>
            <a:schemeClr val="tx1"/>
          </a:solidFill>
          <a:latin typeface="Calibri" pitchFamily="34" charset="0"/>
        </a:defRPr>
      </a:lvl4pPr>
      <a:lvl5pPr algn="ctr" defTabSz="912813" rtl="0" eaLnBrk="0" fontAlgn="base" hangingPunct="0">
        <a:spcBef>
          <a:spcPct val="0"/>
        </a:spcBef>
        <a:spcAft>
          <a:spcPct val="0"/>
        </a:spcAft>
        <a:defRPr sz="4400">
          <a:solidFill>
            <a:schemeClr val="tx1"/>
          </a:solidFill>
          <a:latin typeface="Calibri" pitchFamily="34" charset="0"/>
        </a:defRPr>
      </a:lvl5pPr>
      <a:lvl6pPr marL="457200" algn="ctr" defTabSz="912813" rtl="0" fontAlgn="base">
        <a:spcBef>
          <a:spcPct val="0"/>
        </a:spcBef>
        <a:spcAft>
          <a:spcPct val="0"/>
        </a:spcAft>
        <a:defRPr sz="4400">
          <a:solidFill>
            <a:schemeClr val="tx1"/>
          </a:solidFill>
          <a:latin typeface="Calibri" pitchFamily="34" charset="0"/>
        </a:defRPr>
      </a:lvl6pPr>
      <a:lvl7pPr marL="914400" algn="ctr" defTabSz="912813" rtl="0" fontAlgn="base">
        <a:spcBef>
          <a:spcPct val="0"/>
        </a:spcBef>
        <a:spcAft>
          <a:spcPct val="0"/>
        </a:spcAft>
        <a:defRPr sz="4400">
          <a:solidFill>
            <a:schemeClr val="tx1"/>
          </a:solidFill>
          <a:latin typeface="Calibri" pitchFamily="34" charset="0"/>
        </a:defRPr>
      </a:lvl7pPr>
      <a:lvl8pPr marL="1371600" algn="ctr" defTabSz="912813" rtl="0" fontAlgn="base">
        <a:spcBef>
          <a:spcPct val="0"/>
        </a:spcBef>
        <a:spcAft>
          <a:spcPct val="0"/>
        </a:spcAft>
        <a:defRPr sz="4400">
          <a:solidFill>
            <a:schemeClr val="tx1"/>
          </a:solidFill>
          <a:latin typeface="Calibri" pitchFamily="34" charset="0"/>
        </a:defRPr>
      </a:lvl8pPr>
      <a:lvl9pPr marL="1828800" algn="ctr" defTabSz="912813" rtl="0" fontAlgn="base">
        <a:spcBef>
          <a:spcPct val="0"/>
        </a:spcBef>
        <a:spcAft>
          <a:spcPct val="0"/>
        </a:spcAft>
        <a:defRPr sz="4400">
          <a:solidFill>
            <a:schemeClr val="tx1"/>
          </a:solidFill>
          <a:latin typeface="Calibri" pitchFamily="34" charset="0"/>
        </a:defRPr>
      </a:lvl9pPr>
    </p:titleStyle>
    <p:bodyStyle>
      <a:lvl1pPr marL="341313" indent="-341313" algn="l" defTabSz="912813"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defTabSz="912813"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defTabSz="912813"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6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258"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96"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34"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71"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276" rtl="0" eaLnBrk="1" latinLnBrk="0" hangingPunct="1">
        <a:defRPr sz="1800" kern="1200">
          <a:solidFill>
            <a:schemeClr val="tx1"/>
          </a:solidFill>
          <a:latin typeface="+mn-lt"/>
          <a:ea typeface="+mn-ea"/>
          <a:cs typeface="+mn-cs"/>
        </a:defRPr>
      </a:lvl1pPr>
      <a:lvl2pPr marL="457138" algn="l" defTabSz="914276" rtl="0" eaLnBrk="1" latinLnBrk="0" hangingPunct="1">
        <a:defRPr sz="1800" kern="1200">
          <a:solidFill>
            <a:schemeClr val="tx1"/>
          </a:solidFill>
          <a:latin typeface="+mn-lt"/>
          <a:ea typeface="+mn-ea"/>
          <a:cs typeface="+mn-cs"/>
        </a:defRPr>
      </a:lvl2pPr>
      <a:lvl3pPr marL="914276" algn="l" defTabSz="914276" rtl="0" eaLnBrk="1" latinLnBrk="0" hangingPunct="1">
        <a:defRPr sz="1800" kern="1200">
          <a:solidFill>
            <a:schemeClr val="tx1"/>
          </a:solidFill>
          <a:latin typeface="+mn-lt"/>
          <a:ea typeface="+mn-ea"/>
          <a:cs typeface="+mn-cs"/>
        </a:defRPr>
      </a:lvl3pPr>
      <a:lvl4pPr marL="1371413" algn="l" defTabSz="914276" rtl="0" eaLnBrk="1" latinLnBrk="0" hangingPunct="1">
        <a:defRPr sz="1800" kern="1200">
          <a:solidFill>
            <a:schemeClr val="tx1"/>
          </a:solidFill>
          <a:latin typeface="+mn-lt"/>
          <a:ea typeface="+mn-ea"/>
          <a:cs typeface="+mn-cs"/>
        </a:defRPr>
      </a:lvl4pPr>
      <a:lvl5pPr marL="1828551" algn="l" defTabSz="914276" rtl="0" eaLnBrk="1" latinLnBrk="0" hangingPunct="1">
        <a:defRPr sz="1800" kern="1200">
          <a:solidFill>
            <a:schemeClr val="tx1"/>
          </a:solidFill>
          <a:latin typeface="+mn-lt"/>
          <a:ea typeface="+mn-ea"/>
          <a:cs typeface="+mn-cs"/>
        </a:defRPr>
      </a:lvl5pPr>
      <a:lvl6pPr marL="2285689" algn="l" defTabSz="914276" rtl="0" eaLnBrk="1" latinLnBrk="0" hangingPunct="1">
        <a:defRPr sz="1800" kern="1200">
          <a:solidFill>
            <a:schemeClr val="tx1"/>
          </a:solidFill>
          <a:latin typeface="+mn-lt"/>
          <a:ea typeface="+mn-ea"/>
          <a:cs typeface="+mn-cs"/>
        </a:defRPr>
      </a:lvl6pPr>
      <a:lvl7pPr marL="2742827" algn="l" defTabSz="914276" rtl="0" eaLnBrk="1" latinLnBrk="0" hangingPunct="1">
        <a:defRPr sz="1800" kern="1200">
          <a:solidFill>
            <a:schemeClr val="tx1"/>
          </a:solidFill>
          <a:latin typeface="+mn-lt"/>
          <a:ea typeface="+mn-ea"/>
          <a:cs typeface="+mn-cs"/>
        </a:defRPr>
      </a:lvl7pPr>
      <a:lvl8pPr marL="3199965" algn="l" defTabSz="914276" rtl="0" eaLnBrk="1" latinLnBrk="0" hangingPunct="1">
        <a:defRPr sz="1800" kern="1200">
          <a:solidFill>
            <a:schemeClr val="tx1"/>
          </a:solidFill>
          <a:latin typeface="+mn-lt"/>
          <a:ea typeface="+mn-ea"/>
          <a:cs typeface="+mn-cs"/>
        </a:defRPr>
      </a:lvl8pPr>
      <a:lvl9pPr marL="3657103" algn="l" defTabSz="91427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1588"/>
            <a:ext cx="1196975" cy="9142412"/>
          </a:xfrm>
          <a:prstGeom prst="rect">
            <a:avLst/>
          </a:prstGeom>
          <a:solidFill>
            <a:schemeClr val="tx1">
              <a:lumMod val="65000"/>
              <a:lumOff val="35000"/>
            </a:schemeClr>
          </a:solidFill>
          <a:ln w="9525">
            <a:noFill/>
            <a:miter lim="800000"/>
            <a:headEnd/>
            <a:tailEnd/>
          </a:ln>
        </p:spPr>
        <p:txBody>
          <a:bodyPr lIns="91427" tIns="45714" rIns="91427" bIns="45714"/>
          <a:lstStyle/>
          <a:p>
            <a:endParaRPr lang="es-ES_tradnl">
              <a:latin typeface="Calibri" pitchFamily="34" charset="0"/>
            </a:endParaRPr>
          </a:p>
        </p:txBody>
      </p:sp>
      <p:grpSp>
        <p:nvGrpSpPr>
          <p:cNvPr id="2" name="9 Grupo"/>
          <p:cNvGrpSpPr>
            <a:grpSpLocks/>
          </p:cNvGrpSpPr>
          <p:nvPr/>
        </p:nvGrpSpPr>
        <p:grpSpPr bwMode="auto">
          <a:xfrm>
            <a:off x="1341438" y="3924300"/>
            <a:ext cx="4968875" cy="1295400"/>
            <a:chOff x="1412875" y="3708400"/>
            <a:chExt cx="4968875" cy="1295400"/>
          </a:xfrm>
        </p:grpSpPr>
        <p:sp>
          <p:nvSpPr>
            <p:cNvPr id="2058" name="7 CuadroTexto"/>
            <p:cNvSpPr txBox="1">
              <a:spLocks noChangeArrowheads="1"/>
            </p:cNvSpPr>
            <p:nvPr/>
          </p:nvSpPr>
          <p:spPr bwMode="auto">
            <a:xfrm>
              <a:off x="1412875" y="3708400"/>
              <a:ext cx="2592388" cy="708025"/>
            </a:xfrm>
            <a:prstGeom prst="rect">
              <a:avLst/>
            </a:prstGeom>
            <a:noFill/>
            <a:ln w="9525">
              <a:noFill/>
              <a:miter lim="800000"/>
              <a:headEnd/>
              <a:tailEnd/>
            </a:ln>
          </p:spPr>
          <p:txBody>
            <a:bodyPr>
              <a:spAutoFit/>
            </a:bodyPr>
            <a:lstStyle/>
            <a:p>
              <a:r>
                <a:rPr lang="es-ES" sz="4000" b="1"/>
                <a:t>MANUAL</a:t>
              </a:r>
              <a:endParaRPr lang="es-MX" sz="4000"/>
            </a:p>
          </p:txBody>
        </p:sp>
        <p:sp>
          <p:nvSpPr>
            <p:cNvPr id="2059" name="8 CuadroTexto"/>
            <p:cNvSpPr txBox="1">
              <a:spLocks noChangeArrowheads="1"/>
            </p:cNvSpPr>
            <p:nvPr/>
          </p:nvSpPr>
          <p:spPr bwMode="auto">
            <a:xfrm>
              <a:off x="2492375" y="4295775"/>
              <a:ext cx="3889375" cy="708025"/>
            </a:xfrm>
            <a:prstGeom prst="rect">
              <a:avLst/>
            </a:prstGeom>
            <a:noFill/>
            <a:ln w="9525">
              <a:noFill/>
              <a:miter lim="800000"/>
              <a:headEnd/>
              <a:tailEnd/>
            </a:ln>
          </p:spPr>
          <p:txBody>
            <a:bodyPr>
              <a:spAutoFit/>
            </a:bodyPr>
            <a:lstStyle/>
            <a:p>
              <a:r>
                <a:rPr lang="es-ES" sz="4000" dirty="0"/>
                <a:t>de Organización</a:t>
              </a:r>
              <a:endParaRPr lang="es-MX" sz="4000" dirty="0"/>
            </a:p>
          </p:txBody>
        </p:sp>
      </p:grpSp>
      <p:sp>
        <p:nvSpPr>
          <p:cNvPr id="2053" name="9 CuadroTexto"/>
          <p:cNvSpPr txBox="1">
            <a:spLocks noChangeArrowheads="1"/>
          </p:cNvSpPr>
          <p:nvPr/>
        </p:nvSpPr>
        <p:spPr bwMode="auto">
          <a:xfrm>
            <a:off x="1773238" y="6804025"/>
            <a:ext cx="4103687" cy="831850"/>
          </a:xfrm>
          <a:prstGeom prst="rect">
            <a:avLst/>
          </a:prstGeom>
          <a:noFill/>
          <a:ln w="9525">
            <a:noFill/>
            <a:miter lim="800000"/>
            <a:headEnd/>
            <a:tailEnd/>
          </a:ln>
        </p:spPr>
        <p:txBody>
          <a:bodyPr>
            <a:spAutoFit/>
          </a:bodyPr>
          <a:lstStyle/>
          <a:p>
            <a:pPr algn="ctr"/>
            <a:r>
              <a:rPr lang="es-ES" sz="1200" b="1" dirty="0"/>
              <a:t>APLICADO A:</a:t>
            </a:r>
            <a:endParaRPr lang="es-MX" sz="1200" dirty="0"/>
          </a:p>
          <a:p>
            <a:pPr algn="ctr"/>
            <a:r>
              <a:rPr lang="es-ES" sz="1200" b="1" dirty="0"/>
              <a:t>INSTITUTO DE CAPACITACION PARA EL TRABAJO</a:t>
            </a:r>
            <a:endParaRPr lang="es-MX" sz="1200" dirty="0"/>
          </a:p>
          <a:p>
            <a:pPr algn="ctr"/>
            <a:r>
              <a:rPr lang="es-ES" sz="1200" b="1" dirty="0"/>
              <a:t>DEL ESTADO DE SAN LUIS POTOSI</a:t>
            </a:r>
            <a:endParaRPr lang="es-MX" sz="1200" dirty="0"/>
          </a:p>
          <a:p>
            <a:pPr algn="ctr"/>
            <a:endParaRPr lang="es-MX" sz="1200" dirty="0"/>
          </a:p>
        </p:txBody>
      </p:sp>
      <p:sp>
        <p:nvSpPr>
          <p:cNvPr id="2055" name="7 CuadroTexto"/>
          <p:cNvSpPr txBox="1">
            <a:spLocks noChangeArrowheads="1"/>
          </p:cNvSpPr>
          <p:nvPr/>
        </p:nvSpPr>
        <p:spPr bwMode="auto">
          <a:xfrm>
            <a:off x="2205038" y="7854950"/>
            <a:ext cx="3311525" cy="246063"/>
          </a:xfrm>
          <a:prstGeom prst="rect">
            <a:avLst/>
          </a:prstGeom>
          <a:noFill/>
          <a:ln w="9525">
            <a:noFill/>
            <a:miter lim="800000"/>
            <a:headEnd/>
            <a:tailEnd/>
          </a:ln>
        </p:spPr>
        <p:txBody>
          <a:bodyPr>
            <a:spAutoFit/>
          </a:bodyPr>
          <a:lstStyle/>
          <a:p>
            <a:pPr algn="ctr"/>
            <a:r>
              <a:rPr lang="es-ES" sz="1000" b="1" dirty="0"/>
              <a:t>SAN LUIS POTOSI, S.L.P., </a:t>
            </a:r>
            <a:r>
              <a:rPr lang="es-ES" sz="1000" b="1" dirty="0" smtClean="0"/>
              <a:t>MAYO 2019</a:t>
            </a:r>
            <a:endParaRPr lang="es-MX" sz="1000" dirty="0"/>
          </a:p>
        </p:txBody>
      </p:sp>
      <p:cxnSp>
        <p:nvCxnSpPr>
          <p:cNvPr id="2056" name="AutoShape 8"/>
          <p:cNvCxnSpPr>
            <a:cxnSpLocks noChangeShapeType="1"/>
          </p:cNvCxnSpPr>
          <p:nvPr/>
        </p:nvCxnSpPr>
        <p:spPr bwMode="auto">
          <a:xfrm>
            <a:off x="0" y="8459788"/>
            <a:ext cx="6840538" cy="0"/>
          </a:xfrm>
          <a:prstGeom prst="straightConnector1">
            <a:avLst/>
          </a:prstGeom>
          <a:noFill/>
          <a:ln w="28575">
            <a:solidFill>
              <a:srgbClr val="000000"/>
            </a:solidFill>
            <a:round/>
            <a:headEnd/>
            <a:tailEnd/>
          </a:ln>
        </p:spPr>
      </p:cxn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8113" y="702965"/>
            <a:ext cx="5544000" cy="1257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7" name="AutoShape 32"/>
          <p:cNvCxnSpPr>
            <a:cxnSpLocks noChangeShapeType="1"/>
          </p:cNvCxnSpPr>
          <p:nvPr/>
        </p:nvCxnSpPr>
        <p:spPr bwMode="auto">
          <a:xfrm>
            <a:off x="4509120" y="4932040"/>
            <a:ext cx="648000" cy="0"/>
          </a:xfrm>
          <a:prstGeom prst="straightConnector1">
            <a:avLst/>
          </a:prstGeom>
          <a:noFill/>
          <a:ln w="9525">
            <a:solidFill>
              <a:srgbClr val="000000"/>
            </a:solidFill>
            <a:round/>
            <a:headEnd/>
            <a:tailEnd/>
          </a:ln>
        </p:spPr>
      </p:cxnSp>
      <p:sp>
        <p:nvSpPr>
          <p:cNvPr id="118"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Calibri" pitchFamily="34" charset="0"/>
            </a:endParaRPr>
          </a:p>
        </p:txBody>
      </p:sp>
      <p:cxnSp>
        <p:nvCxnSpPr>
          <p:cNvPr id="119"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120" name="Text Box 2"/>
          <p:cNvSpPr txBox="1">
            <a:spLocks noChangeArrowheads="1"/>
          </p:cNvSpPr>
          <p:nvPr/>
        </p:nvSpPr>
        <p:spPr bwMode="auto">
          <a:xfrm>
            <a:off x="430213" y="400050"/>
            <a:ext cx="3478212" cy="360363"/>
          </a:xfrm>
          <a:prstGeom prst="rect">
            <a:avLst/>
          </a:prstGeom>
          <a:noFill/>
          <a:ln w="9525">
            <a:noFill/>
            <a:miter lim="800000"/>
            <a:headEnd/>
            <a:tailEnd/>
          </a:ln>
        </p:spPr>
        <p:txBody>
          <a:bodyPr lIns="91427" tIns="45714" rIns="91427" bIns="45714"/>
          <a:lstStyle/>
          <a:p>
            <a:pPr>
              <a:spcAft>
                <a:spcPts val="1000"/>
              </a:spcAft>
            </a:pPr>
            <a:r>
              <a:rPr lang="es-ES" sz="2000" b="1" i="1" dirty="0"/>
              <a:t>ORGANIGRAMA</a:t>
            </a:r>
            <a:endParaRPr lang="es-MX" dirty="0"/>
          </a:p>
        </p:txBody>
      </p:sp>
      <p:cxnSp>
        <p:nvCxnSpPr>
          <p:cNvPr id="121" name="AutoShape 32"/>
          <p:cNvCxnSpPr>
            <a:cxnSpLocks noChangeShapeType="1"/>
          </p:cNvCxnSpPr>
          <p:nvPr/>
        </p:nvCxnSpPr>
        <p:spPr bwMode="auto">
          <a:xfrm>
            <a:off x="1855254" y="6485166"/>
            <a:ext cx="648000" cy="0"/>
          </a:xfrm>
          <a:prstGeom prst="straightConnector1">
            <a:avLst/>
          </a:prstGeom>
          <a:noFill/>
          <a:ln w="9525">
            <a:solidFill>
              <a:srgbClr val="000000"/>
            </a:solidFill>
            <a:round/>
            <a:headEnd/>
            <a:tailEnd/>
          </a:ln>
        </p:spPr>
      </p:cxnSp>
      <p:cxnSp>
        <p:nvCxnSpPr>
          <p:cNvPr id="122" name="AutoShape 32"/>
          <p:cNvCxnSpPr>
            <a:cxnSpLocks noChangeShapeType="1"/>
          </p:cNvCxnSpPr>
          <p:nvPr/>
        </p:nvCxnSpPr>
        <p:spPr bwMode="auto">
          <a:xfrm>
            <a:off x="1824920" y="5196073"/>
            <a:ext cx="648000" cy="0"/>
          </a:xfrm>
          <a:prstGeom prst="straightConnector1">
            <a:avLst/>
          </a:prstGeom>
          <a:noFill/>
          <a:ln w="9525">
            <a:solidFill>
              <a:srgbClr val="000000"/>
            </a:solidFill>
            <a:round/>
            <a:headEnd/>
            <a:tailEnd/>
          </a:ln>
        </p:spPr>
      </p:cxnSp>
      <p:cxnSp>
        <p:nvCxnSpPr>
          <p:cNvPr id="123" name="AutoShape 10"/>
          <p:cNvCxnSpPr>
            <a:cxnSpLocks noChangeShapeType="1"/>
          </p:cNvCxnSpPr>
          <p:nvPr/>
        </p:nvCxnSpPr>
        <p:spPr bwMode="auto">
          <a:xfrm flipV="1">
            <a:off x="4330641" y="2918190"/>
            <a:ext cx="0" cy="309259"/>
          </a:xfrm>
          <a:prstGeom prst="straightConnector1">
            <a:avLst/>
          </a:prstGeom>
          <a:noFill/>
          <a:ln w="9525">
            <a:solidFill>
              <a:srgbClr val="000000"/>
            </a:solidFill>
            <a:round/>
            <a:headEnd/>
            <a:tailEnd/>
          </a:ln>
        </p:spPr>
      </p:cxnSp>
      <p:cxnSp>
        <p:nvCxnSpPr>
          <p:cNvPr id="124" name="AutoShape 32"/>
          <p:cNvCxnSpPr>
            <a:cxnSpLocks noChangeShapeType="1"/>
          </p:cNvCxnSpPr>
          <p:nvPr/>
        </p:nvCxnSpPr>
        <p:spPr bwMode="auto">
          <a:xfrm>
            <a:off x="6137551" y="3243295"/>
            <a:ext cx="648000" cy="0"/>
          </a:xfrm>
          <a:prstGeom prst="straightConnector1">
            <a:avLst/>
          </a:prstGeom>
          <a:noFill/>
          <a:ln w="9525">
            <a:solidFill>
              <a:srgbClr val="000000"/>
            </a:solidFill>
            <a:round/>
            <a:headEnd/>
            <a:tailEnd/>
          </a:ln>
        </p:spPr>
      </p:cxnSp>
      <p:cxnSp>
        <p:nvCxnSpPr>
          <p:cNvPr id="125" name="AutoShape 32"/>
          <p:cNvCxnSpPr>
            <a:cxnSpLocks noChangeShapeType="1"/>
          </p:cNvCxnSpPr>
          <p:nvPr/>
        </p:nvCxnSpPr>
        <p:spPr bwMode="auto">
          <a:xfrm>
            <a:off x="6134202" y="4199569"/>
            <a:ext cx="648000" cy="0"/>
          </a:xfrm>
          <a:prstGeom prst="straightConnector1">
            <a:avLst/>
          </a:prstGeom>
          <a:noFill/>
          <a:ln w="9525">
            <a:solidFill>
              <a:srgbClr val="000000"/>
            </a:solidFill>
            <a:round/>
            <a:headEnd/>
            <a:tailEnd/>
          </a:ln>
        </p:spPr>
      </p:cxnSp>
      <p:cxnSp>
        <p:nvCxnSpPr>
          <p:cNvPr id="126" name="AutoShape 32"/>
          <p:cNvCxnSpPr>
            <a:cxnSpLocks noChangeShapeType="1"/>
          </p:cNvCxnSpPr>
          <p:nvPr/>
        </p:nvCxnSpPr>
        <p:spPr bwMode="auto">
          <a:xfrm>
            <a:off x="1850671" y="4377716"/>
            <a:ext cx="648000" cy="0"/>
          </a:xfrm>
          <a:prstGeom prst="straightConnector1">
            <a:avLst/>
          </a:prstGeom>
          <a:noFill/>
          <a:ln w="9525">
            <a:solidFill>
              <a:srgbClr val="000000"/>
            </a:solidFill>
            <a:round/>
            <a:headEnd/>
            <a:tailEnd/>
          </a:ln>
        </p:spPr>
      </p:cxnSp>
      <p:cxnSp>
        <p:nvCxnSpPr>
          <p:cNvPr id="127" name="AutoShape 32"/>
          <p:cNvCxnSpPr>
            <a:cxnSpLocks noChangeShapeType="1"/>
          </p:cNvCxnSpPr>
          <p:nvPr/>
        </p:nvCxnSpPr>
        <p:spPr bwMode="auto">
          <a:xfrm>
            <a:off x="1851891" y="3472299"/>
            <a:ext cx="648000" cy="0"/>
          </a:xfrm>
          <a:prstGeom prst="straightConnector1">
            <a:avLst/>
          </a:prstGeom>
          <a:noFill/>
          <a:ln w="9525">
            <a:solidFill>
              <a:srgbClr val="000000"/>
            </a:solidFill>
            <a:round/>
            <a:headEnd/>
            <a:tailEnd/>
          </a:ln>
        </p:spPr>
      </p:cxnSp>
      <p:cxnSp>
        <p:nvCxnSpPr>
          <p:cNvPr id="128" name="AutoShape 32"/>
          <p:cNvCxnSpPr>
            <a:cxnSpLocks noChangeShapeType="1"/>
          </p:cNvCxnSpPr>
          <p:nvPr/>
        </p:nvCxnSpPr>
        <p:spPr bwMode="auto">
          <a:xfrm>
            <a:off x="4499434" y="4187037"/>
            <a:ext cx="648000" cy="0"/>
          </a:xfrm>
          <a:prstGeom prst="straightConnector1">
            <a:avLst/>
          </a:prstGeom>
          <a:noFill/>
          <a:ln w="9525">
            <a:solidFill>
              <a:srgbClr val="000000"/>
            </a:solidFill>
            <a:round/>
            <a:headEnd/>
            <a:tailEnd/>
          </a:ln>
        </p:spPr>
      </p:cxnSp>
      <p:cxnSp>
        <p:nvCxnSpPr>
          <p:cNvPr id="129" name="AutoShape 32"/>
          <p:cNvCxnSpPr>
            <a:cxnSpLocks noChangeShapeType="1"/>
          </p:cNvCxnSpPr>
          <p:nvPr/>
        </p:nvCxnSpPr>
        <p:spPr bwMode="auto">
          <a:xfrm>
            <a:off x="4507877" y="3245915"/>
            <a:ext cx="648000" cy="0"/>
          </a:xfrm>
          <a:prstGeom prst="straightConnector1">
            <a:avLst/>
          </a:prstGeom>
          <a:noFill/>
          <a:ln w="9525">
            <a:solidFill>
              <a:srgbClr val="000000"/>
            </a:solidFill>
            <a:round/>
            <a:headEnd/>
            <a:tailEnd/>
          </a:ln>
        </p:spPr>
      </p:cxnSp>
      <p:cxnSp>
        <p:nvCxnSpPr>
          <p:cNvPr id="130" name="AutoShape 32"/>
          <p:cNvCxnSpPr>
            <a:cxnSpLocks noChangeShapeType="1"/>
          </p:cNvCxnSpPr>
          <p:nvPr/>
        </p:nvCxnSpPr>
        <p:spPr bwMode="auto">
          <a:xfrm>
            <a:off x="177929" y="3227245"/>
            <a:ext cx="648000" cy="0"/>
          </a:xfrm>
          <a:prstGeom prst="straightConnector1">
            <a:avLst/>
          </a:prstGeom>
          <a:noFill/>
          <a:ln w="9525">
            <a:solidFill>
              <a:srgbClr val="000000"/>
            </a:solidFill>
            <a:round/>
            <a:headEnd/>
            <a:tailEnd/>
          </a:ln>
        </p:spPr>
      </p:cxnSp>
      <p:cxnSp>
        <p:nvCxnSpPr>
          <p:cNvPr id="131" name="AutoShape 32"/>
          <p:cNvCxnSpPr>
            <a:cxnSpLocks noChangeShapeType="1"/>
          </p:cNvCxnSpPr>
          <p:nvPr/>
        </p:nvCxnSpPr>
        <p:spPr bwMode="auto">
          <a:xfrm>
            <a:off x="177929" y="4123615"/>
            <a:ext cx="648000" cy="0"/>
          </a:xfrm>
          <a:prstGeom prst="straightConnector1">
            <a:avLst/>
          </a:prstGeom>
          <a:noFill/>
          <a:ln w="9525">
            <a:solidFill>
              <a:srgbClr val="000000"/>
            </a:solidFill>
            <a:round/>
            <a:headEnd/>
            <a:tailEnd/>
          </a:ln>
        </p:spPr>
      </p:cxnSp>
      <p:cxnSp>
        <p:nvCxnSpPr>
          <p:cNvPr id="132" name="AutoShape 32"/>
          <p:cNvCxnSpPr>
            <a:cxnSpLocks noChangeShapeType="1"/>
          </p:cNvCxnSpPr>
          <p:nvPr/>
        </p:nvCxnSpPr>
        <p:spPr bwMode="auto">
          <a:xfrm>
            <a:off x="170459" y="5705933"/>
            <a:ext cx="648000" cy="0"/>
          </a:xfrm>
          <a:prstGeom prst="straightConnector1">
            <a:avLst/>
          </a:prstGeom>
          <a:noFill/>
          <a:ln w="9525">
            <a:solidFill>
              <a:srgbClr val="000000"/>
            </a:solidFill>
            <a:round/>
            <a:headEnd/>
            <a:tailEnd/>
          </a:ln>
        </p:spPr>
      </p:cxnSp>
      <p:sp>
        <p:nvSpPr>
          <p:cNvPr id="133" name="7 CuadroTexto"/>
          <p:cNvSpPr txBox="1">
            <a:spLocks noChangeArrowheads="1"/>
          </p:cNvSpPr>
          <p:nvPr/>
        </p:nvSpPr>
        <p:spPr bwMode="auto">
          <a:xfrm>
            <a:off x="1214422" y="838175"/>
            <a:ext cx="4895850" cy="277812"/>
          </a:xfrm>
          <a:prstGeom prst="rect">
            <a:avLst/>
          </a:prstGeom>
          <a:noFill/>
          <a:ln w="9525">
            <a:noFill/>
            <a:miter lim="800000"/>
            <a:headEnd/>
            <a:tailEnd/>
          </a:ln>
        </p:spPr>
        <p:txBody>
          <a:bodyPr lIns="91427" tIns="45714" rIns="91427" bIns="45714">
            <a:spAutoFit/>
          </a:bodyPr>
          <a:lstStyle/>
          <a:p>
            <a:pPr algn="ctr"/>
            <a:r>
              <a:rPr lang="es-MX" sz="1200" b="1" i="1" dirty="0">
                <a:solidFill>
                  <a:prstClr val="black"/>
                </a:solidFill>
                <a:cs typeface="Arial" charset="0"/>
              </a:rPr>
              <a:t>Dirección Administrativa</a:t>
            </a:r>
            <a:endParaRPr lang="es-MX" sz="1200" dirty="0">
              <a:solidFill>
                <a:prstClr val="black"/>
              </a:solidFill>
              <a:cs typeface="Arial" charset="0"/>
            </a:endParaRPr>
          </a:p>
        </p:txBody>
      </p:sp>
      <p:cxnSp>
        <p:nvCxnSpPr>
          <p:cNvPr id="134" name="AutoShape 7"/>
          <p:cNvCxnSpPr>
            <a:cxnSpLocks noChangeShapeType="1"/>
          </p:cNvCxnSpPr>
          <p:nvPr/>
        </p:nvCxnSpPr>
        <p:spPr bwMode="auto">
          <a:xfrm>
            <a:off x="3629763" y="1900459"/>
            <a:ext cx="0" cy="1008000"/>
          </a:xfrm>
          <a:prstGeom prst="straightConnector1">
            <a:avLst/>
          </a:prstGeom>
          <a:noFill/>
          <a:ln w="9525">
            <a:solidFill>
              <a:srgbClr val="000000"/>
            </a:solidFill>
            <a:round/>
            <a:headEnd/>
            <a:tailEnd/>
          </a:ln>
        </p:spPr>
      </p:cxnSp>
      <p:cxnSp>
        <p:nvCxnSpPr>
          <p:cNvPr id="135" name="AutoShape 8"/>
          <p:cNvCxnSpPr>
            <a:cxnSpLocks noChangeShapeType="1"/>
          </p:cNvCxnSpPr>
          <p:nvPr/>
        </p:nvCxnSpPr>
        <p:spPr bwMode="auto">
          <a:xfrm>
            <a:off x="2101266" y="2373425"/>
            <a:ext cx="2880000" cy="0"/>
          </a:xfrm>
          <a:prstGeom prst="straightConnector1">
            <a:avLst/>
          </a:prstGeom>
          <a:noFill/>
          <a:ln w="9525">
            <a:solidFill>
              <a:srgbClr val="000000"/>
            </a:solidFill>
            <a:round/>
            <a:headEnd/>
            <a:tailEnd/>
          </a:ln>
        </p:spPr>
      </p:cxnSp>
      <p:cxnSp>
        <p:nvCxnSpPr>
          <p:cNvPr id="136" name="AutoShape 9"/>
          <p:cNvCxnSpPr>
            <a:cxnSpLocks noChangeShapeType="1"/>
          </p:cNvCxnSpPr>
          <p:nvPr/>
        </p:nvCxnSpPr>
        <p:spPr bwMode="auto">
          <a:xfrm flipV="1">
            <a:off x="836572" y="2919694"/>
            <a:ext cx="0" cy="309259"/>
          </a:xfrm>
          <a:prstGeom prst="straightConnector1">
            <a:avLst/>
          </a:prstGeom>
          <a:noFill/>
          <a:ln w="9525">
            <a:solidFill>
              <a:srgbClr val="000000"/>
            </a:solidFill>
            <a:round/>
            <a:headEnd/>
            <a:tailEnd/>
          </a:ln>
        </p:spPr>
      </p:cxnSp>
      <p:cxnSp>
        <p:nvCxnSpPr>
          <p:cNvPr id="137" name="AutoShape 10"/>
          <p:cNvCxnSpPr>
            <a:cxnSpLocks noChangeShapeType="1"/>
          </p:cNvCxnSpPr>
          <p:nvPr/>
        </p:nvCxnSpPr>
        <p:spPr bwMode="auto">
          <a:xfrm flipV="1">
            <a:off x="2649364" y="2919409"/>
            <a:ext cx="0" cy="309259"/>
          </a:xfrm>
          <a:prstGeom prst="straightConnector1">
            <a:avLst/>
          </a:prstGeom>
          <a:noFill/>
          <a:ln w="9525">
            <a:solidFill>
              <a:srgbClr val="000000"/>
            </a:solidFill>
            <a:round/>
            <a:headEnd/>
            <a:tailEnd/>
          </a:ln>
        </p:spPr>
      </p:cxnSp>
      <p:sp>
        <p:nvSpPr>
          <p:cNvPr id="138" name="Text Box 3"/>
          <p:cNvSpPr txBox="1">
            <a:spLocks noChangeArrowheads="1"/>
          </p:cNvSpPr>
          <p:nvPr/>
        </p:nvSpPr>
        <p:spPr bwMode="auto">
          <a:xfrm>
            <a:off x="1133104" y="8531244"/>
            <a:ext cx="1728192" cy="560401"/>
          </a:xfrm>
          <a:prstGeom prst="rect">
            <a:avLst/>
          </a:prstGeom>
          <a:noFill/>
          <a:ln w="9525">
            <a:noFill/>
            <a:miter lim="800000"/>
            <a:headEnd/>
            <a:tailEnd/>
          </a:ln>
        </p:spPr>
        <p:txBody>
          <a:bodyPr/>
          <a:lstStyle/>
          <a:p>
            <a:pPr defTabSz="914400"/>
            <a:r>
              <a:rPr lang="es-MX" sz="700" dirty="0" smtClean="0">
                <a:solidFill>
                  <a:srgbClr val="08762D"/>
                </a:solidFill>
              </a:rPr>
              <a:t>06 Puesto </a:t>
            </a:r>
            <a:r>
              <a:rPr lang="es-MX" sz="700" dirty="0">
                <a:solidFill>
                  <a:srgbClr val="08762D"/>
                </a:solidFill>
              </a:rPr>
              <a:t>de Confianza   </a:t>
            </a:r>
            <a:r>
              <a:rPr lang="es-MX" sz="700" dirty="0" smtClean="0">
                <a:solidFill>
                  <a:srgbClr val="08762D"/>
                </a:solidFill>
              </a:rPr>
              <a:t>---------------</a:t>
            </a:r>
            <a:endParaRPr lang="es-MX" sz="700" dirty="0">
              <a:solidFill>
                <a:srgbClr val="08762D"/>
              </a:solidFill>
            </a:endParaRPr>
          </a:p>
          <a:p>
            <a:pPr defTabSz="914400"/>
            <a:r>
              <a:rPr lang="es-MX" sz="700" dirty="0" smtClean="0">
                <a:solidFill>
                  <a:prstClr val="black"/>
                </a:solidFill>
              </a:rPr>
              <a:t>18 Puesto </a:t>
            </a:r>
            <a:r>
              <a:rPr lang="es-MX" sz="700" dirty="0">
                <a:solidFill>
                  <a:prstClr val="black"/>
                </a:solidFill>
              </a:rPr>
              <a:t>de </a:t>
            </a:r>
            <a:r>
              <a:rPr lang="es-MX" sz="700" dirty="0" smtClean="0">
                <a:solidFill>
                  <a:prstClr val="black"/>
                </a:solidFill>
              </a:rPr>
              <a:t>Base           </a:t>
            </a:r>
            <a:r>
              <a:rPr lang="es-MX" sz="700" baseline="30000" dirty="0" smtClean="0">
                <a:solidFill>
                  <a:prstClr val="black"/>
                </a:solidFill>
              </a:rPr>
              <a:t>_____________</a:t>
            </a:r>
            <a:endParaRPr lang="es-MX" sz="700" dirty="0">
              <a:solidFill>
                <a:prstClr val="black"/>
              </a:solidFill>
              <a:latin typeface="Calibri" pitchFamily="34" charset="0"/>
            </a:endParaRPr>
          </a:p>
          <a:p>
            <a:pPr algn="just" defTabSz="914400"/>
            <a:endParaRPr lang="es-MX" sz="700" i="1" dirty="0">
              <a:solidFill>
                <a:prstClr val="black"/>
              </a:solidFill>
              <a:latin typeface="Calibri" pitchFamily="34" charset="0"/>
            </a:endParaRPr>
          </a:p>
          <a:p>
            <a:pPr algn="just" defTabSz="914400"/>
            <a:r>
              <a:rPr lang="es-MX" sz="700" i="1" dirty="0">
                <a:solidFill>
                  <a:prstClr val="black"/>
                </a:solidFill>
              </a:rPr>
              <a:t>Total:  </a:t>
            </a:r>
            <a:r>
              <a:rPr lang="es-MX" sz="700" i="1" dirty="0" smtClean="0">
                <a:solidFill>
                  <a:prstClr val="black"/>
                </a:solidFill>
              </a:rPr>
              <a:t>24</a:t>
            </a:r>
            <a:endParaRPr lang="es-MX" dirty="0">
              <a:solidFill>
                <a:prstClr val="black"/>
              </a:solidFill>
            </a:endParaRPr>
          </a:p>
        </p:txBody>
      </p:sp>
      <p:sp>
        <p:nvSpPr>
          <p:cNvPr id="139" name="Rectangle 5"/>
          <p:cNvSpPr>
            <a:spLocks noChangeArrowheads="1"/>
          </p:cNvSpPr>
          <p:nvPr/>
        </p:nvSpPr>
        <p:spPr bwMode="auto">
          <a:xfrm>
            <a:off x="1975437" y="5884058"/>
            <a:ext cx="1440000" cy="1298653"/>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sp>
        <p:nvSpPr>
          <p:cNvPr id="140" name="Rectangle 12"/>
          <p:cNvSpPr>
            <a:spLocks noChangeArrowheads="1"/>
          </p:cNvSpPr>
          <p:nvPr/>
        </p:nvSpPr>
        <p:spPr bwMode="auto">
          <a:xfrm>
            <a:off x="2871772" y="1195364"/>
            <a:ext cx="1440000" cy="648000"/>
          </a:xfrm>
          <a:prstGeom prst="rect">
            <a:avLst/>
          </a:prstGeom>
          <a:solidFill>
            <a:srgbClr val="FFFFFF"/>
          </a:solidFill>
          <a:ln w="6350">
            <a:solidFill>
              <a:srgbClr val="12762D"/>
            </a:solidFill>
            <a:prstDash val="dash"/>
            <a:miter lim="800000"/>
            <a:headEnd/>
            <a:tailEnd/>
          </a:ln>
          <a:effectLst>
            <a:outerShdw dist="63500" dir="2700000" algn="ctr" rotWithShape="0">
              <a:srgbClr val="12762D"/>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sp>
        <p:nvSpPr>
          <p:cNvPr id="141" name="Text Box 13"/>
          <p:cNvSpPr txBox="1">
            <a:spLocks noChangeArrowheads="1"/>
          </p:cNvSpPr>
          <p:nvPr/>
        </p:nvSpPr>
        <p:spPr bwMode="auto">
          <a:xfrm>
            <a:off x="2838893" y="1202985"/>
            <a:ext cx="1509823" cy="272503"/>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Dirección Administrativa</a:t>
            </a:r>
            <a:endParaRPr lang="es-MX" sz="800" dirty="0">
              <a:solidFill>
                <a:prstClr val="black"/>
              </a:solidFill>
            </a:endParaRPr>
          </a:p>
        </p:txBody>
      </p:sp>
      <p:cxnSp>
        <p:nvCxnSpPr>
          <p:cNvPr id="142" name="AutoShape 14"/>
          <p:cNvCxnSpPr>
            <a:cxnSpLocks noChangeShapeType="1"/>
          </p:cNvCxnSpPr>
          <p:nvPr/>
        </p:nvCxnSpPr>
        <p:spPr bwMode="auto">
          <a:xfrm>
            <a:off x="2881079" y="1473915"/>
            <a:ext cx="1440000" cy="0"/>
          </a:xfrm>
          <a:prstGeom prst="straightConnector1">
            <a:avLst/>
          </a:prstGeom>
          <a:noFill/>
          <a:ln w="6350">
            <a:solidFill>
              <a:srgbClr val="08762D"/>
            </a:solidFill>
            <a:prstDash val="dash"/>
            <a:round/>
            <a:headEnd/>
            <a:tailEnd/>
          </a:ln>
        </p:spPr>
      </p:cxnSp>
      <p:sp>
        <p:nvSpPr>
          <p:cNvPr id="143" name="Rectangle 16"/>
          <p:cNvSpPr>
            <a:spLocks noChangeArrowheads="1"/>
          </p:cNvSpPr>
          <p:nvPr/>
        </p:nvSpPr>
        <p:spPr bwMode="auto">
          <a:xfrm>
            <a:off x="3601128" y="3022661"/>
            <a:ext cx="1440000" cy="648000"/>
          </a:xfrm>
          <a:prstGeom prst="rect">
            <a:avLst/>
          </a:prstGeom>
          <a:solidFill>
            <a:srgbClr val="FFFFFF"/>
          </a:solidFill>
          <a:ln w="6350">
            <a:solidFill>
              <a:srgbClr val="12762D"/>
            </a:solidFill>
            <a:prstDash val="dash"/>
            <a:miter lim="800000"/>
            <a:headEnd/>
            <a:tailEnd/>
          </a:ln>
          <a:effectLst>
            <a:outerShdw dist="63500" dir="2700000" algn="ctr" rotWithShape="0">
              <a:srgbClr val="12762D"/>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sp>
        <p:nvSpPr>
          <p:cNvPr id="144" name="Text Box 17"/>
          <p:cNvSpPr txBox="1">
            <a:spLocks noChangeArrowheads="1"/>
          </p:cNvSpPr>
          <p:nvPr/>
        </p:nvSpPr>
        <p:spPr bwMode="auto">
          <a:xfrm>
            <a:off x="3773264" y="3057524"/>
            <a:ext cx="1285884" cy="214315"/>
          </a:xfrm>
          <a:prstGeom prst="rect">
            <a:avLst/>
          </a:prstGeom>
          <a:noFill/>
          <a:ln w="9525">
            <a:noFill/>
            <a:miter lim="800000"/>
            <a:headEnd/>
            <a:tailEnd/>
          </a:ln>
        </p:spPr>
        <p:txBody>
          <a:bodyPr/>
          <a:lstStyle/>
          <a:p>
            <a:pPr algn="ctr" defTabSz="914400">
              <a:spcAft>
                <a:spcPts val="1000"/>
              </a:spcAft>
            </a:pPr>
            <a:r>
              <a:rPr lang="es-MX" sz="800" b="1" dirty="0">
                <a:solidFill>
                  <a:prstClr val="black"/>
                </a:solidFill>
              </a:rPr>
              <a:t>Recursos Financieros</a:t>
            </a:r>
            <a:endParaRPr lang="es-MX" sz="800" dirty="0">
              <a:solidFill>
                <a:prstClr val="black"/>
              </a:solidFill>
            </a:endParaRPr>
          </a:p>
        </p:txBody>
      </p:sp>
      <p:sp>
        <p:nvSpPr>
          <p:cNvPr id="145" name="Text Box 18"/>
          <p:cNvSpPr txBox="1">
            <a:spLocks noChangeArrowheads="1"/>
          </p:cNvSpPr>
          <p:nvPr/>
        </p:nvSpPr>
        <p:spPr bwMode="auto">
          <a:xfrm>
            <a:off x="3639922" y="3269146"/>
            <a:ext cx="1419423" cy="324532"/>
          </a:xfrm>
          <a:prstGeom prst="rect">
            <a:avLst/>
          </a:prstGeom>
          <a:noFill/>
          <a:ln w="9525">
            <a:noFill/>
            <a:miter lim="800000"/>
            <a:headEnd/>
            <a:tailEnd/>
          </a:ln>
        </p:spPr>
        <p:txBody>
          <a:bodyPr/>
          <a:lstStyle/>
          <a:p>
            <a:pPr algn="ctr" defTabSz="914400"/>
            <a:r>
              <a:rPr lang="es-MX" sz="800" dirty="0" smtClean="0">
                <a:solidFill>
                  <a:prstClr val="black"/>
                </a:solidFill>
              </a:rPr>
              <a:t>Luz María </a:t>
            </a:r>
            <a:r>
              <a:rPr lang="es-MX" sz="800" dirty="0" err="1">
                <a:solidFill>
                  <a:prstClr val="black"/>
                </a:solidFill>
              </a:rPr>
              <a:t>Galarza</a:t>
            </a:r>
            <a:r>
              <a:rPr lang="es-MX" sz="800" dirty="0">
                <a:solidFill>
                  <a:prstClr val="black"/>
                </a:solidFill>
              </a:rPr>
              <a:t> </a:t>
            </a:r>
            <a:r>
              <a:rPr lang="es-MX" sz="800" dirty="0" smtClean="0">
                <a:solidFill>
                  <a:prstClr val="black"/>
                </a:solidFill>
              </a:rPr>
              <a:t>Miramontes</a:t>
            </a:r>
            <a:endParaRPr lang="es-MX" sz="800" dirty="0">
              <a:solidFill>
                <a:prstClr val="black"/>
              </a:solidFill>
              <a:latin typeface="Calibri" pitchFamily="34" charset="0"/>
            </a:endParaRPr>
          </a:p>
          <a:p>
            <a:pPr algn="ctr" defTabSz="914400"/>
            <a:r>
              <a:rPr lang="es-MX" sz="800" dirty="0">
                <a:solidFill>
                  <a:prstClr val="black"/>
                </a:solidFill>
              </a:rPr>
              <a:t>Jefe de </a:t>
            </a:r>
            <a:r>
              <a:rPr lang="es-MX" sz="800" dirty="0" smtClean="0">
                <a:solidFill>
                  <a:prstClr val="black"/>
                </a:solidFill>
              </a:rPr>
              <a:t>Departamento</a:t>
            </a:r>
            <a:endParaRPr lang="es-MX" sz="800" dirty="0">
              <a:solidFill>
                <a:prstClr val="black"/>
              </a:solidFill>
            </a:endParaRPr>
          </a:p>
        </p:txBody>
      </p:sp>
      <p:cxnSp>
        <p:nvCxnSpPr>
          <p:cNvPr id="146" name="AutoShape 19"/>
          <p:cNvCxnSpPr>
            <a:cxnSpLocks noChangeShapeType="1"/>
          </p:cNvCxnSpPr>
          <p:nvPr/>
        </p:nvCxnSpPr>
        <p:spPr bwMode="auto">
          <a:xfrm>
            <a:off x="3609603" y="3311329"/>
            <a:ext cx="1440000" cy="0"/>
          </a:xfrm>
          <a:prstGeom prst="straightConnector1">
            <a:avLst/>
          </a:prstGeom>
          <a:noFill/>
          <a:ln w="6350">
            <a:solidFill>
              <a:srgbClr val="12762D"/>
            </a:solidFill>
            <a:prstDash val="dash"/>
            <a:round/>
            <a:headEnd/>
            <a:tailEnd/>
          </a:ln>
        </p:spPr>
      </p:cxnSp>
      <p:sp>
        <p:nvSpPr>
          <p:cNvPr id="147" name="Rectangle 20"/>
          <p:cNvSpPr>
            <a:spLocks noChangeArrowheads="1"/>
          </p:cNvSpPr>
          <p:nvPr/>
        </p:nvSpPr>
        <p:spPr bwMode="auto">
          <a:xfrm>
            <a:off x="259003" y="3022580"/>
            <a:ext cx="1440000" cy="648000"/>
          </a:xfrm>
          <a:prstGeom prst="rect">
            <a:avLst/>
          </a:prstGeom>
          <a:solidFill>
            <a:srgbClr val="FFFFFF"/>
          </a:solidFill>
          <a:ln w="6350">
            <a:solidFill>
              <a:srgbClr val="12762D"/>
            </a:solidFill>
            <a:prstDash val="dash"/>
            <a:miter lim="800000"/>
            <a:headEnd/>
            <a:tailEnd/>
          </a:ln>
          <a:effectLst>
            <a:outerShdw dist="63500" dir="2700000" algn="ctr" rotWithShape="0">
              <a:srgbClr val="12762D"/>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sp>
        <p:nvSpPr>
          <p:cNvPr id="148" name="Text Box 22"/>
          <p:cNvSpPr txBox="1">
            <a:spLocks noChangeArrowheads="1"/>
          </p:cNvSpPr>
          <p:nvPr/>
        </p:nvSpPr>
        <p:spPr bwMode="auto">
          <a:xfrm>
            <a:off x="217366" y="3340730"/>
            <a:ext cx="1591698" cy="342314"/>
          </a:xfrm>
          <a:prstGeom prst="rect">
            <a:avLst/>
          </a:prstGeom>
          <a:noFill/>
          <a:ln w="9525">
            <a:noFill/>
            <a:miter lim="800000"/>
            <a:headEnd/>
            <a:tailEnd/>
          </a:ln>
        </p:spPr>
        <p:txBody>
          <a:bodyPr/>
          <a:lstStyle/>
          <a:p>
            <a:pPr algn="ctr" defTabSz="914400"/>
            <a:r>
              <a:rPr lang="es-MX" sz="800" dirty="0">
                <a:solidFill>
                  <a:prstClr val="black"/>
                </a:solidFill>
              </a:rPr>
              <a:t>Ana Patricia Pacheco Lárraga</a:t>
            </a:r>
          </a:p>
          <a:p>
            <a:pPr algn="ctr" defTabSz="914400"/>
            <a:r>
              <a:rPr lang="es-MX" sz="800" dirty="0" smtClean="0">
                <a:solidFill>
                  <a:prstClr val="black"/>
                </a:solidFill>
              </a:rPr>
              <a:t>Jefe </a:t>
            </a:r>
            <a:r>
              <a:rPr lang="es-MX" sz="800" dirty="0">
                <a:solidFill>
                  <a:prstClr val="black"/>
                </a:solidFill>
              </a:rPr>
              <a:t>de </a:t>
            </a:r>
            <a:r>
              <a:rPr lang="es-MX" sz="800" dirty="0" smtClean="0">
                <a:solidFill>
                  <a:prstClr val="black"/>
                </a:solidFill>
              </a:rPr>
              <a:t>Departamento</a:t>
            </a:r>
            <a:endParaRPr lang="es-MX" sz="800" dirty="0">
              <a:solidFill>
                <a:prstClr val="black"/>
              </a:solidFill>
            </a:endParaRPr>
          </a:p>
        </p:txBody>
      </p:sp>
      <p:cxnSp>
        <p:nvCxnSpPr>
          <p:cNvPr id="149" name="AutoShape 23"/>
          <p:cNvCxnSpPr>
            <a:cxnSpLocks noChangeShapeType="1"/>
          </p:cNvCxnSpPr>
          <p:nvPr/>
        </p:nvCxnSpPr>
        <p:spPr bwMode="auto">
          <a:xfrm>
            <a:off x="266320" y="3324903"/>
            <a:ext cx="1440000" cy="0"/>
          </a:xfrm>
          <a:prstGeom prst="straightConnector1">
            <a:avLst/>
          </a:prstGeom>
          <a:noFill/>
          <a:ln w="6350">
            <a:solidFill>
              <a:srgbClr val="12762D"/>
            </a:solidFill>
            <a:prstDash val="dash"/>
            <a:round/>
            <a:headEnd/>
            <a:tailEnd/>
          </a:ln>
        </p:spPr>
      </p:cxnSp>
      <p:sp>
        <p:nvSpPr>
          <p:cNvPr id="150" name="Text Box 28"/>
          <p:cNvSpPr txBox="1">
            <a:spLocks noChangeArrowheads="1"/>
          </p:cNvSpPr>
          <p:nvPr/>
        </p:nvSpPr>
        <p:spPr bwMode="auto">
          <a:xfrm>
            <a:off x="1947302" y="5856134"/>
            <a:ext cx="1599955" cy="323897"/>
          </a:xfrm>
          <a:prstGeom prst="rect">
            <a:avLst/>
          </a:prstGeom>
          <a:noFill/>
          <a:ln w="9525">
            <a:noFill/>
            <a:miter lim="800000"/>
            <a:headEnd/>
            <a:tailEnd/>
          </a:ln>
        </p:spPr>
        <p:txBody>
          <a:bodyPr/>
          <a:lstStyle/>
          <a:p>
            <a:pPr algn="ctr">
              <a:spcAft>
                <a:spcPts val="1000"/>
              </a:spcAft>
            </a:pPr>
            <a:r>
              <a:rPr lang="es-MX" sz="800" b="1" dirty="0" smtClean="0">
                <a:latin typeface="Arial" pitchFamily="34" charset="0"/>
                <a:cs typeface="Arial" pitchFamily="34" charset="0"/>
              </a:rPr>
              <a:t>Asistente de Servicios y Mantenimiento </a:t>
            </a:r>
            <a:endParaRPr lang="es-MX" sz="800" dirty="0">
              <a:latin typeface="Arial" pitchFamily="34" charset="0"/>
              <a:cs typeface="Arial" pitchFamily="34" charset="0"/>
            </a:endParaRPr>
          </a:p>
        </p:txBody>
      </p:sp>
      <p:sp>
        <p:nvSpPr>
          <p:cNvPr id="151" name="Text Box 21"/>
          <p:cNvSpPr txBox="1">
            <a:spLocks noChangeArrowheads="1"/>
          </p:cNvSpPr>
          <p:nvPr/>
        </p:nvSpPr>
        <p:spPr bwMode="auto">
          <a:xfrm>
            <a:off x="335013" y="3045723"/>
            <a:ext cx="1304397" cy="252199"/>
          </a:xfrm>
          <a:prstGeom prst="rect">
            <a:avLst/>
          </a:prstGeom>
          <a:noFill/>
          <a:ln w="9525">
            <a:noFill/>
            <a:miter lim="800000"/>
            <a:headEnd/>
            <a:tailEnd/>
          </a:ln>
        </p:spPr>
        <p:txBody>
          <a:bodyPr/>
          <a:lstStyle/>
          <a:p>
            <a:pPr algn="ctr" defTabSz="914400">
              <a:spcAft>
                <a:spcPts val="1000"/>
              </a:spcAft>
            </a:pPr>
            <a:r>
              <a:rPr lang="es-MX" sz="800" b="1" dirty="0">
                <a:solidFill>
                  <a:prstClr val="black"/>
                </a:solidFill>
              </a:rPr>
              <a:t>Recursos </a:t>
            </a:r>
            <a:r>
              <a:rPr lang="es-MX" sz="800" b="1" dirty="0" smtClean="0">
                <a:solidFill>
                  <a:prstClr val="black"/>
                </a:solidFill>
              </a:rPr>
              <a:t>Humanos</a:t>
            </a:r>
            <a:endParaRPr lang="es-MX" sz="800" dirty="0">
              <a:solidFill>
                <a:prstClr val="black"/>
              </a:solidFill>
            </a:endParaRPr>
          </a:p>
        </p:txBody>
      </p:sp>
      <p:cxnSp>
        <p:nvCxnSpPr>
          <p:cNvPr id="152" name="44 Conector recto"/>
          <p:cNvCxnSpPr/>
          <p:nvPr/>
        </p:nvCxnSpPr>
        <p:spPr bwMode="auto">
          <a:xfrm>
            <a:off x="836571" y="2917803"/>
            <a:ext cx="5256000" cy="16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3" name="Rectangle 46"/>
          <p:cNvSpPr>
            <a:spLocks noChangeArrowheads="1"/>
          </p:cNvSpPr>
          <p:nvPr/>
        </p:nvSpPr>
        <p:spPr bwMode="auto">
          <a:xfrm>
            <a:off x="912916" y="2046806"/>
            <a:ext cx="1440000" cy="648000"/>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cxnSp>
        <p:nvCxnSpPr>
          <p:cNvPr id="154" name="AutoShape 56"/>
          <p:cNvCxnSpPr>
            <a:cxnSpLocks noChangeShapeType="1"/>
          </p:cNvCxnSpPr>
          <p:nvPr/>
        </p:nvCxnSpPr>
        <p:spPr bwMode="auto">
          <a:xfrm>
            <a:off x="912916" y="2361131"/>
            <a:ext cx="1440000" cy="1588"/>
          </a:xfrm>
          <a:prstGeom prst="straightConnector1">
            <a:avLst/>
          </a:prstGeom>
          <a:noFill/>
          <a:ln w="9525">
            <a:solidFill>
              <a:srgbClr val="000000"/>
            </a:solidFill>
            <a:round/>
            <a:headEnd/>
            <a:tailEnd/>
          </a:ln>
        </p:spPr>
      </p:cxnSp>
      <p:sp>
        <p:nvSpPr>
          <p:cNvPr id="155" name="Text Box 58"/>
          <p:cNvSpPr txBox="1">
            <a:spLocks noChangeArrowheads="1"/>
          </p:cNvSpPr>
          <p:nvPr/>
        </p:nvSpPr>
        <p:spPr bwMode="auto">
          <a:xfrm>
            <a:off x="955780" y="2046806"/>
            <a:ext cx="1389870" cy="273052"/>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Asistente de la Dirección Administrativa</a:t>
            </a:r>
            <a:endParaRPr lang="es-MX" sz="800" dirty="0">
              <a:solidFill>
                <a:prstClr val="black"/>
              </a:solidFill>
            </a:endParaRPr>
          </a:p>
        </p:txBody>
      </p:sp>
      <p:sp>
        <p:nvSpPr>
          <p:cNvPr id="156" name="Text Box 59"/>
          <p:cNvSpPr txBox="1">
            <a:spLocks noChangeArrowheads="1"/>
          </p:cNvSpPr>
          <p:nvPr/>
        </p:nvSpPr>
        <p:spPr bwMode="auto">
          <a:xfrm>
            <a:off x="884466" y="2376939"/>
            <a:ext cx="1481137" cy="444500"/>
          </a:xfrm>
          <a:prstGeom prst="rect">
            <a:avLst/>
          </a:prstGeom>
          <a:noFill/>
          <a:ln w="9525">
            <a:noFill/>
            <a:miter lim="800000"/>
            <a:headEnd/>
            <a:tailEnd/>
          </a:ln>
        </p:spPr>
        <p:txBody>
          <a:bodyPr/>
          <a:lstStyle/>
          <a:p>
            <a:pPr algn="ctr" defTabSz="914400"/>
            <a:r>
              <a:rPr lang="es-MX" sz="800" dirty="0" smtClean="0">
                <a:solidFill>
                  <a:prstClr val="black"/>
                </a:solidFill>
              </a:rPr>
              <a:t>Martha Arredondo Costilla</a:t>
            </a:r>
            <a:endParaRPr lang="es-MX" sz="800" dirty="0">
              <a:solidFill>
                <a:prstClr val="black"/>
              </a:solidFill>
            </a:endParaRPr>
          </a:p>
          <a:p>
            <a:pPr algn="ctr" defTabSz="914400"/>
            <a:r>
              <a:rPr lang="es-MX" sz="800" dirty="0" smtClean="0">
                <a:solidFill>
                  <a:prstClr val="black"/>
                </a:solidFill>
              </a:rPr>
              <a:t>Supervisor General (27-ZA)</a:t>
            </a:r>
            <a:endParaRPr lang="es-MX" sz="800" dirty="0">
              <a:solidFill>
                <a:prstClr val="black"/>
              </a:solidFill>
            </a:endParaRPr>
          </a:p>
        </p:txBody>
      </p:sp>
      <p:sp>
        <p:nvSpPr>
          <p:cNvPr id="157" name="Rectangle 14"/>
          <p:cNvSpPr>
            <a:spLocks noChangeArrowheads="1"/>
          </p:cNvSpPr>
          <p:nvPr/>
        </p:nvSpPr>
        <p:spPr bwMode="auto">
          <a:xfrm>
            <a:off x="277768" y="3757450"/>
            <a:ext cx="1440000" cy="648000"/>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sp>
        <p:nvSpPr>
          <p:cNvPr id="158" name="Text Box 15"/>
          <p:cNvSpPr txBox="1">
            <a:spLocks noChangeArrowheads="1"/>
          </p:cNvSpPr>
          <p:nvPr/>
        </p:nvSpPr>
        <p:spPr bwMode="auto">
          <a:xfrm>
            <a:off x="193630" y="3789483"/>
            <a:ext cx="1714512" cy="231775"/>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Nómina</a:t>
            </a:r>
            <a:endParaRPr lang="es-MX" sz="800" dirty="0">
              <a:solidFill>
                <a:prstClr val="black"/>
              </a:solidFill>
            </a:endParaRPr>
          </a:p>
        </p:txBody>
      </p:sp>
      <p:cxnSp>
        <p:nvCxnSpPr>
          <p:cNvPr id="159" name="AutoShape 29"/>
          <p:cNvCxnSpPr>
            <a:cxnSpLocks noChangeShapeType="1"/>
          </p:cNvCxnSpPr>
          <p:nvPr/>
        </p:nvCxnSpPr>
        <p:spPr bwMode="auto">
          <a:xfrm>
            <a:off x="278716" y="4043203"/>
            <a:ext cx="1440000" cy="0"/>
          </a:xfrm>
          <a:prstGeom prst="straightConnector1">
            <a:avLst/>
          </a:prstGeom>
          <a:noFill/>
          <a:ln w="9525">
            <a:solidFill>
              <a:srgbClr val="000000"/>
            </a:solidFill>
            <a:round/>
            <a:headEnd/>
            <a:tailEnd/>
          </a:ln>
        </p:spPr>
      </p:cxnSp>
      <p:sp>
        <p:nvSpPr>
          <p:cNvPr id="160" name="Rectangle 27"/>
          <p:cNvSpPr>
            <a:spLocks noChangeArrowheads="1"/>
          </p:cNvSpPr>
          <p:nvPr/>
        </p:nvSpPr>
        <p:spPr bwMode="auto">
          <a:xfrm>
            <a:off x="3603480" y="3764692"/>
            <a:ext cx="1440000" cy="648000"/>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cxnSp>
        <p:nvCxnSpPr>
          <p:cNvPr id="161" name="AutoShape 26"/>
          <p:cNvCxnSpPr>
            <a:cxnSpLocks noChangeShapeType="1"/>
          </p:cNvCxnSpPr>
          <p:nvPr/>
        </p:nvCxnSpPr>
        <p:spPr bwMode="auto">
          <a:xfrm>
            <a:off x="3614112" y="4063163"/>
            <a:ext cx="1440000" cy="1588"/>
          </a:xfrm>
          <a:prstGeom prst="straightConnector1">
            <a:avLst/>
          </a:prstGeom>
          <a:noFill/>
          <a:ln w="9525">
            <a:solidFill>
              <a:srgbClr val="000000"/>
            </a:solidFill>
            <a:round/>
            <a:headEnd/>
            <a:tailEnd/>
          </a:ln>
        </p:spPr>
      </p:cxnSp>
      <p:sp>
        <p:nvSpPr>
          <p:cNvPr id="162" name="Rectangle 4"/>
          <p:cNvSpPr>
            <a:spLocks noChangeArrowheads="1"/>
          </p:cNvSpPr>
          <p:nvPr/>
        </p:nvSpPr>
        <p:spPr bwMode="auto">
          <a:xfrm>
            <a:off x="1971129" y="4000769"/>
            <a:ext cx="1440000" cy="648000"/>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cxnSp>
        <p:nvCxnSpPr>
          <p:cNvPr id="163" name="AutoShape 26"/>
          <p:cNvCxnSpPr>
            <a:cxnSpLocks noChangeShapeType="1"/>
          </p:cNvCxnSpPr>
          <p:nvPr/>
        </p:nvCxnSpPr>
        <p:spPr bwMode="auto">
          <a:xfrm>
            <a:off x="1976732" y="4288289"/>
            <a:ext cx="1440000" cy="0"/>
          </a:xfrm>
          <a:prstGeom prst="straightConnector1">
            <a:avLst/>
          </a:prstGeom>
          <a:noFill/>
          <a:ln w="9525">
            <a:solidFill>
              <a:srgbClr val="000000"/>
            </a:solidFill>
            <a:round/>
            <a:headEnd/>
            <a:tailEnd/>
          </a:ln>
        </p:spPr>
      </p:cxnSp>
      <p:cxnSp>
        <p:nvCxnSpPr>
          <p:cNvPr id="164" name="AutoShape 30"/>
          <p:cNvCxnSpPr>
            <a:cxnSpLocks noChangeShapeType="1"/>
          </p:cNvCxnSpPr>
          <p:nvPr/>
        </p:nvCxnSpPr>
        <p:spPr bwMode="auto">
          <a:xfrm>
            <a:off x="170862" y="3225474"/>
            <a:ext cx="0" cy="3276000"/>
          </a:xfrm>
          <a:prstGeom prst="straightConnector1">
            <a:avLst/>
          </a:prstGeom>
          <a:noFill/>
          <a:ln w="9525">
            <a:solidFill>
              <a:srgbClr val="000000"/>
            </a:solidFill>
            <a:round/>
            <a:headEnd/>
            <a:tailEnd/>
          </a:ln>
        </p:spPr>
      </p:cxnSp>
      <p:sp>
        <p:nvSpPr>
          <p:cNvPr id="165" name="Text Box 44"/>
          <p:cNvSpPr txBox="1">
            <a:spLocks noChangeArrowheads="1"/>
          </p:cNvSpPr>
          <p:nvPr/>
        </p:nvSpPr>
        <p:spPr bwMode="auto">
          <a:xfrm>
            <a:off x="3569509" y="4071725"/>
            <a:ext cx="1555750" cy="327025"/>
          </a:xfrm>
          <a:prstGeom prst="rect">
            <a:avLst/>
          </a:prstGeom>
          <a:noFill/>
          <a:ln w="9525">
            <a:noFill/>
            <a:miter lim="800000"/>
            <a:headEnd/>
            <a:tailEnd/>
          </a:ln>
        </p:spPr>
        <p:txBody>
          <a:bodyPr/>
          <a:lstStyle/>
          <a:p>
            <a:pPr algn="ctr" defTabSz="914400">
              <a:lnSpc>
                <a:spcPts val="800"/>
              </a:lnSpc>
            </a:pPr>
            <a:r>
              <a:rPr lang="es-MX" sz="800" dirty="0" err="1">
                <a:solidFill>
                  <a:prstClr val="black"/>
                </a:solidFill>
              </a:rPr>
              <a:t>Elisama</a:t>
            </a:r>
            <a:r>
              <a:rPr lang="es-MX" sz="800" dirty="0">
                <a:solidFill>
                  <a:prstClr val="black"/>
                </a:solidFill>
              </a:rPr>
              <a:t> Berenice Tovar Cedillo </a:t>
            </a:r>
            <a:endParaRPr lang="es-MX" sz="800" dirty="0">
              <a:solidFill>
                <a:prstClr val="black"/>
              </a:solidFill>
              <a:latin typeface="Calibri" pitchFamily="34" charset="0"/>
            </a:endParaRPr>
          </a:p>
          <a:p>
            <a:pPr algn="ctr" defTabSz="914400">
              <a:lnSpc>
                <a:spcPts val="800"/>
              </a:lnSpc>
            </a:pPr>
            <a:r>
              <a:rPr lang="es-MX" sz="800" dirty="0" smtClean="0">
                <a:solidFill>
                  <a:prstClr val="black"/>
                </a:solidFill>
              </a:rPr>
              <a:t>Técnico Superior (27-ZA)</a:t>
            </a:r>
            <a:endParaRPr lang="es-MX" sz="800" dirty="0">
              <a:solidFill>
                <a:prstClr val="black"/>
              </a:solidFill>
            </a:endParaRPr>
          </a:p>
        </p:txBody>
      </p:sp>
      <p:sp>
        <p:nvSpPr>
          <p:cNvPr id="166" name="Text Box 15"/>
          <p:cNvSpPr txBox="1">
            <a:spLocks noChangeArrowheads="1"/>
          </p:cNvSpPr>
          <p:nvPr/>
        </p:nvSpPr>
        <p:spPr bwMode="auto">
          <a:xfrm>
            <a:off x="3667502" y="3811715"/>
            <a:ext cx="1352550" cy="231775"/>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Ingresos Propios</a:t>
            </a:r>
            <a:endParaRPr lang="es-MX" sz="800" dirty="0">
              <a:solidFill>
                <a:prstClr val="black"/>
              </a:solidFill>
            </a:endParaRPr>
          </a:p>
        </p:txBody>
      </p:sp>
      <p:cxnSp>
        <p:nvCxnSpPr>
          <p:cNvPr id="167" name="AutoShape 29"/>
          <p:cNvCxnSpPr>
            <a:cxnSpLocks noChangeShapeType="1"/>
          </p:cNvCxnSpPr>
          <p:nvPr/>
        </p:nvCxnSpPr>
        <p:spPr bwMode="auto">
          <a:xfrm>
            <a:off x="1970856" y="6159877"/>
            <a:ext cx="1440000" cy="0"/>
          </a:xfrm>
          <a:prstGeom prst="straightConnector1">
            <a:avLst/>
          </a:prstGeom>
          <a:noFill/>
          <a:ln w="9525">
            <a:solidFill>
              <a:srgbClr val="000000"/>
            </a:solidFill>
            <a:round/>
            <a:headEnd/>
            <a:tailEnd/>
          </a:ln>
        </p:spPr>
      </p:cxnSp>
      <p:sp>
        <p:nvSpPr>
          <p:cNvPr id="168" name="Text Box 49"/>
          <p:cNvSpPr txBox="1">
            <a:spLocks noChangeArrowheads="1"/>
          </p:cNvSpPr>
          <p:nvPr/>
        </p:nvSpPr>
        <p:spPr bwMode="auto">
          <a:xfrm>
            <a:off x="1964638" y="4037827"/>
            <a:ext cx="1571635" cy="219075"/>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Compras</a:t>
            </a:r>
            <a:endParaRPr lang="es-MX" sz="800" dirty="0">
              <a:solidFill>
                <a:prstClr val="black"/>
              </a:solidFill>
            </a:endParaRPr>
          </a:p>
        </p:txBody>
      </p:sp>
      <p:sp>
        <p:nvSpPr>
          <p:cNvPr id="169" name="Text Box 44"/>
          <p:cNvSpPr txBox="1">
            <a:spLocks noChangeArrowheads="1"/>
          </p:cNvSpPr>
          <p:nvPr/>
        </p:nvSpPr>
        <p:spPr bwMode="auto">
          <a:xfrm>
            <a:off x="1953772" y="4279439"/>
            <a:ext cx="1500198" cy="327025"/>
          </a:xfrm>
          <a:prstGeom prst="rect">
            <a:avLst/>
          </a:prstGeom>
          <a:noFill/>
          <a:ln w="9525">
            <a:noFill/>
            <a:miter lim="800000"/>
            <a:headEnd/>
            <a:tailEnd/>
          </a:ln>
        </p:spPr>
        <p:txBody>
          <a:bodyPr/>
          <a:lstStyle/>
          <a:p>
            <a:pPr algn="ctr" defTabSz="914400">
              <a:lnSpc>
                <a:spcPts val="800"/>
              </a:lnSpc>
            </a:pPr>
            <a:r>
              <a:rPr lang="es-MX" sz="800" dirty="0">
                <a:solidFill>
                  <a:prstClr val="black"/>
                </a:solidFill>
              </a:rPr>
              <a:t>Edgar Antonio de </a:t>
            </a:r>
            <a:r>
              <a:rPr lang="es-MX" sz="800" dirty="0" err="1">
                <a:solidFill>
                  <a:prstClr val="black"/>
                </a:solidFill>
              </a:rPr>
              <a:t>Haro</a:t>
            </a:r>
            <a:r>
              <a:rPr lang="es-MX" sz="800" dirty="0">
                <a:solidFill>
                  <a:prstClr val="black"/>
                </a:solidFill>
              </a:rPr>
              <a:t> Reynoso </a:t>
            </a:r>
            <a:endParaRPr lang="es-MX" sz="800" dirty="0">
              <a:solidFill>
                <a:prstClr val="black"/>
              </a:solidFill>
              <a:latin typeface="Calibri" pitchFamily="34" charset="0"/>
            </a:endParaRPr>
          </a:p>
          <a:p>
            <a:pPr algn="ctr" defTabSz="914400">
              <a:lnSpc>
                <a:spcPts val="800"/>
              </a:lnSpc>
            </a:pPr>
            <a:r>
              <a:rPr lang="es-MX" sz="800" dirty="0" smtClean="0">
                <a:solidFill>
                  <a:prstClr val="black"/>
                </a:solidFill>
                <a:uFill>
                  <a:solidFill>
                    <a:srgbClr val="FFFF00"/>
                  </a:solidFill>
                </a:uFill>
              </a:rPr>
              <a:t>Supervisor General (27-ZA)</a:t>
            </a:r>
            <a:endParaRPr lang="es-MX" sz="800" dirty="0">
              <a:solidFill>
                <a:prstClr val="black"/>
              </a:solidFill>
              <a:uFill>
                <a:solidFill>
                  <a:srgbClr val="FFFF00"/>
                </a:solidFill>
              </a:uFill>
            </a:endParaRPr>
          </a:p>
        </p:txBody>
      </p:sp>
      <p:sp>
        <p:nvSpPr>
          <p:cNvPr id="170" name="Rectangle 48"/>
          <p:cNvSpPr>
            <a:spLocks noChangeArrowheads="1"/>
          </p:cNvSpPr>
          <p:nvPr/>
        </p:nvSpPr>
        <p:spPr bwMode="auto">
          <a:xfrm>
            <a:off x="292364" y="5319145"/>
            <a:ext cx="1440000" cy="648000"/>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cxnSp>
        <p:nvCxnSpPr>
          <p:cNvPr id="171" name="AutoShape 29"/>
          <p:cNvCxnSpPr>
            <a:cxnSpLocks noChangeShapeType="1"/>
          </p:cNvCxnSpPr>
          <p:nvPr/>
        </p:nvCxnSpPr>
        <p:spPr bwMode="auto">
          <a:xfrm>
            <a:off x="292364" y="5610682"/>
            <a:ext cx="1440000" cy="0"/>
          </a:xfrm>
          <a:prstGeom prst="straightConnector1">
            <a:avLst/>
          </a:prstGeom>
          <a:noFill/>
          <a:ln w="9525">
            <a:solidFill>
              <a:srgbClr val="000000"/>
            </a:solidFill>
            <a:round/>
            <a:headEnd/>
            <a:tailEnd/>
          </a:ln>
        </p:spPr>
      </p:cxnSp>
      <p:sp>
        <p:nvSpPr>
          <p:cNvPr id="172" name="Text Box 44"/>
          <p:cNvSpPr txBox="1">
            <a:spLocks noChangeArrowheads="1"/>
          </p:cNvSpPr>
          <p:nvPr/>
        </p:nvSpPr>
        <p:spPr bwMode="auto">
          <a:xfrm>
            <a:off x="266897" y="5605797"/>
            <a:ext cx="1500198" cy="327025"/>
          </a:xfrm>
          <a:prstGeom prst="rect">
            <a:avLst/>
          </a:prstGeom>
          <a:noFill/>
          <a:ln w="9525">
            <a:noFill/>
            <a:miter lim="800000"/>
            <a:headEnd/>
            <a:tailEnd/>
          </a:ln>
        </p:spPr>
        <p:txBody>
          <a:bodyPr/>
          <a:lstStyle/>
          <a:p>
            <a:pPr algn="ctr">
              <a:lnSpc>
                <a:spcPts val="800"/>
              </a:lnSpc>
            </a:pPr>
            <a:r>
              <a:rPr lang="es-MX" sz="800" dirty="0" err="1" smtClean="0">
                <a:solidFill>
                  <a:prstClr val="black"/>
                </a:solidFill>
              </a:rPr>
              <a:t>Zandy</a:t>
            </a:r>
            <a:r>
              <a:rPr lang="es-MX" sz="800" dirty="0" smtClean="0">
                <a:solidFill>
                  <a:prstClr val="black"/>
                </a:solidFill>
              </a:rPr>
              <a:t> </a:t>
            </a:r>
            <a:r>
              <a:rPr lang="es-MX" sz="800" dirty="0" err="1" smtClean="0">
                <a:solidFill>
                  <a:prstClr val="black"/>
                </a:solidFill>
              </a:rPr>
              <a:t>Yanira</a:t>
            </a:r>
            <a:r>
              <a:rPr lang="es-MX" sz="800" dirty="0" smtClean="0">
                <a:solidFill>
                  <a:prstClr val="black"/>
                </a:solidFill>
              </a:rPr>
              <a:t> Guadalupe Flores </a:t>
            </a:r>
            <a:r>
              <a:rPr lang="es-MX" sz="800" dirty="0" err="1" smtClean="0">
                <a:solidFill>
                  <a:prstClr val="black"/>
                </a:solidFill>
              </a:rPr>
              <a:t>Cordova</a:t>
            </a:r>
            <a:r>
              <a:rPr lang="es-MX" sz="800" dirty="0" smtClean="0">
                <a:solidFill>
                  <a:prstClr val="black"/>
                </a:solidFill>
              </a:rPr>
              <a:t> </a:t>
            </a:r>
            <a:endParaRPr lang="es-MX" sz="800" dirty="0" smtClean="0">
              <a:solidFill>
                <a:prstClr val="black"/>
              </a:solidFill>
              <a:latin typeface="Calibri" pitchFamily="34" charset="0"/>
            </a:endParaRPr>
          </a:p>
          <a:p>
            <a:pPr algn="ctr" defTabSz="914400">
              <a:lnSpc>
                <a:spcPts val="800"/>
              </a:lnSpc>
            </a:pPr>
            <a:r>
              <a:rPr lang="es-MX" sz="800" dirty="0" smtClean="0">
                <a:solidFill>
                  <a:prstClr val="black"/>
                </a:solidFill>
                <a:uFill>
                  <a:solidFill>
                    <a:srgbClr val="FFFF00"/>
                  </a:solidFill>
                </a:uFill>
              </a:rPr>
              <a:t>Técnico Superior (27-ZA)</a:t>
            </a:r>
            <a:endParaRPr lang="es-MX" sz="800" dirty="0">
              <a:solidFill>
                <a:prstClr val="black"/>
              </a:solidFill>
              <a:uFill>
                <a:solidFill>
                  <a:srgbClr val="FFFF00"/>
                </a:solidFill>
              </a:uFill>
            </a:endParaRPr>
          </a:p>
        </p:txBody>
      </p:sp>
      <p:sp>
        <p:nvSpPr>
          <p:cNvPr id="173" name="Text Box 15"/>
          <p:cNvSpPr txBox="1">
            <a:spLocks noChangeArrowheads="1"/>
          </p:cNvSpPr>
          <p:nvPr/>
        </p:nvSpPr>
        <p:spPr bwMode="auto">
          <a:xfrm>
            <a:off x="241215" y="5310396"/>
            <a:ext cx="1571636" cy="231775"/>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Auxiliar de Recursos  Humanos</a:t>
            </a:r>
            <a:endParaRPr lang="es-MX" sz="800" dirty="0">
              <a:solidFill>
                <a:prstClr val="black"/>
              </a:solidFill>
            </a:endParaRPr>
          </a:p>
        </p:txBody>
      </p:sp>
      <p:sp>
        <p:nvSpPr>
          <p:cNvPr id="174" name="Rectangle 46"/>
          <p:cNvSpPr>
            <a:spLocks noChangeArrowheads="1"/>
          </p:cNvSpPr>
          <p:nvPr/>
        </p:nvSpPr>
        <p:spPr bwMode="auto">
          <a:xfrm>
            <a:off x="4795939" y="2048322"/>
            <a:ext cx="1440000" cy="648000"/>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cxnSp>
        <p:nvCxnSpPr>
          <p:cNvPr id="175" name="AutoShape 56"/>
          <p:cNvCxnSpPr>
            <a:cxnSpLocks noChangeShapeType="1"/>
          </p:cNvCxnSpPr>
          <p:nvPr/>
        </p:nvCxnSpPr>
        <p:spPr bwMode="auto">
          <a:xfrm>
            <a:off x="4795939" y="2362647"/>
            <a:ext cx="1476000" cy="1588"/>
          </a:xfrm>
          <a:prstGeom prst="straightConnector1">
            <a:avLst/>
          </a:prstGeom>
          <a:noFill/>
          <a:ln w="9525">
            <a:solidFill>
              <a:srgbClr val="000000"/>
            </a:solidFill>
            <a:round/>
            <a:headEnd/>
            <a:tailEnd/>
          </a:ln>
        </p:spPr>
      </p:cxnSp>
      <p:sp>
        <p:nvSpPr>
          <p:cNvPr id="176" name="Text Box 58"/>
          <p:cNvSpPr txBox="1">
            <a:spLocks noChangeArrowheads="1"/>
          </p:cNvSpPr>
          <p:nvPr/>
        </p:nvSpPr>
        <p:spPr bwMode="auto">
          <a:xfrm>
            <a:off x="4838803" y="2095947"/>
            <a:ext cx="1412970" cy="273052"/>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Secretaria</a:t>
            </a:r>
            <a:endParaRPr lang="es-MX" sz="800" dirty="0">
              <a:solidFill>
                <a:prstClr val="black"/>
              </a:solidFill>
            </a:endParaRPr>
          </a:p>
        </p:txBody>
      </p:sp>
      <p:sp>
        <p:nvSpPr>
          <p:cNvPr id="177" name="Text Box 59"/>
          <p:cNvSpPr txBox="1">
            <a:spLocks noChangeArrowheads="1"/>
          </p:cNvSpPr>
          <p:nvPr/>
        </p:nvSpPr>
        <p:spPr bwMode="auto">
          <a:xfrm>
            <a:off x="4728033" y="2339658"/>
            <a:ext cx="1645651" cy="444500"/>
          </a:xfrm>
          <a:prstGeom prst="rect">
            <a:avLst/>
          </a:prstGeom>
          <a:noFill/>
          <a:ln w="9525">
            <a:noFill/>
            <a:miter lim="800000"/>
            <a:headEnd/>
            <a:tailEnd/>
          </a:ln>
        </p:spPr>
        <p:txBody>
          <a:bodyPr/>
          <a:lstStyle/>
          <a:p>
            <a:pPr algn="ctr">
              <a:lnSpc>
                <a:spcPts val="800"/>
              </a:lnSpc>
            </a:pPr>
            <a:r>
              <a:rPr lang="es-MX" sz="800" dirty="0">
                <a:solidFill>
                  <a:prstClr val="black"/>
                </a:solidFill>
              </a:rPr>
              <a:t>Karla del Rocío Hernández Rocha </a:t>
            </a:r>
            <a:endParaRPr lang="es-MX" sz="800" dirty="0">
              <a:solidFill>
                <a:prstClr val="black"/>
              </a:solidFill>
              <a:latin typeface="Calibri" pitchFamily="34" charset="0"/>
            </a:endParaRPr>
          </a:p>
          <a:p>
            <a:pPr algn="ctr">
              <a:lnSpc>
                <a:spcPts val="800"/>
              </a:lnSpc>
            </a:pPr>
            <a:r>
              <a:rPr lang="es-MX" sz="800" dirty="0">
                <a:solidFill>
                  <a:prstClr val="black"/>
                </a:solidFill>
              </a:rPr>
              <a:t>Secretaria </a:t>
            </a:r>
            <a:r>
              <a:rPr lang="es-MX" sz="800" dirty="0" smtClean="0">
                <a:solidFill>
                  <a:prstClr val="black"/>
                </a:solidFill>
              </a:rPr>
              <a:t>Ejecutiva “D” (23)</a:t>
            </a:r>
            <a:endParaRPr lang="es-MX" sz="800" dirty="0">
              <a:solidFill>
                <a:prstClr val="black"/>
              </a:solidFill>
            </a:endParaRPr>
          </a:p>
        </p:txBody>
      </p:sp>
      <p:sp>
        <p:nvSpPr>
          <p:cNvPr id="178" name="Rectangle 4"/>
          <p:cNvSpPr>
            <a:spLocks noChangeArrowheads="1"/>
          </p:cNvSpPr>
          <p:nvPr/>
        </p:nvSpPr>
        <p:spPr bwMode="auto">
          <a:xfrm>
            <a:off x="1971029" y="4733763"/>
            <a:ext cx="1440000" cy="1051979"/>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sp>
        <p:nvSpPr>
          <p:cNvPr id="179" name="Text Box 49"/>
          <p:cNvSpPr txBox="1">
            <a:spLocks noChangeArrowheads="1"/>
          </p:cNvSpPr>
          <p:nvPr/>
        </p:nvSpPr>
        <p:spPr bwMode="auto">
          <a:xfrm>
            <a:off x="1885190" y="4775930"/>
            <a:ext cx="1571635" cy="219075"/>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Control Patrimonial</a:t>
            </a:r>
            <a:endParaRPr lang="es-MX" sz="800" dirty="0">
              <a:solidFill>
                <a:prstClr val="black"/>
              </a:solidFill>
            </a:endParaRPr>
          </a:p>
        </p:txBody>
      </p:sp>
      <p:sp>
        <p:nvSpPr>
          <p:cNvPr id="180" name="Text Box 44"/>
          <p:cNvSpPr txBox="1">
            <a:spLocks noChangeArrowheads="1"/>
          </p:cNvSpPr>
          <p:nvPr/>
        </p:nvSpPr>
        <p:spPr bwMode="auto">
          <a:xfrm>
            <a:off x="1855955" y="6156482"/>
            <a:ext cx="1686686" cy="327025"/>
          </a:xfrm>
          <a:prstGeom prst="rect">
            <a:avLst/>
          </a:prstGeom>
          <a:noFill/>
          <a:ln w="9525">
            <a:noFill/>
            <a:miter lim="800000"/>
            <a:headEnd/>
            <a:tailEnd/>
          </a:ln>
        </p:spPr>
        <p:txBody>
          <a:bodyPr/>
          <a:lstStyle/>
          <a:p>
            <a:pPr algn="ctr" defTabSz="914400"/>
            <a:r>
              <a:rPr lang="es-MX" sz="700" dirty="0" smtClean="0">
                <a:solidFill>
                  <a:prstClr val="black"/>
                </a:solidFill>
                <a:latin typeface="Arial" pitchFamily="34" charset="0"/>
                <a:cs typeface="Arial" pitchFamily="34" charset="0"/>
              </a:rPr>
              <a:t>Carlos Armando Alonso </a:t>
            </a:r>
            <a:r>
              <a:rPr lang="es-MX" sz="700" dirty="0" err="1" smtClean="0">
                <a:solidFill>
                  <a:prstClr val="black"/>
                </a:solidFill>
                <a:latin typeface="Arial" pitchFamily="34" charset="0"/>
                <a:cs typeface="Arial" pitchFamily="34" charset="0"/>
              </a:rPr>
              <a:t>Agundis</a:t>
            </a:r>
            <a:r>
              <a:rPr lang="es-MX" sz="700" dirty="0" smtClean="0">
                <a:solidFill>
                  <a:prstClr val="black"/>
                </a:solidFill>
                <a:latin typeface="Arial" pitchFamily="34" charset="0"/>
                <a:cs typeface="Arial" pitchFamily="34" charset="0"/>
              </a:rPr>
              <a:t> </a:t>
            </a:r>
          </a:p>
          <a:p>
            <a:pPr algn="ctr" defTabSz="914400"/>
            <a:r>
              <a:rPr lang="es-MX" sz="700" dirty="0" smtClean="0">
                <a:solidFill>
                  <a:prstClr val="black"/>
                </a:solidFill>
                <a:latin typeface="Arial" pitchFamily="34" charset="0"/>
                <a:cs typeface="Arial" pitchFamily="34" charset="0"/>
              </a:rPr>
              <a:t>Asistente de Servicios y </a:t>
            </a:r>
            <a:r>
              <a:rPr lang="es-MX" sz="700" dirty="0" err="1" smtClean="0">
                <a:solidFill>
                  <a:prstClr val="black"/>
                </a:solidFill>
                <a:latin typeface="Arial" pitchFamily="34" charset="0"/>
                <a:cs typeface="Arial" pitchFamily="34" charset="0"/>
              </a:rPr>
              <a:t>Mtto</a:t>
            </a:r>
            <a:r>
              <a:rPr lang="es-MX" sz="700" dirty="0" smtClean="0">
                <a:solidFill>
                  <a:prstClr val="black"/>
                </a:solidFill>
                <a:latin typeface="Arial" pitchFamily="34" charset="0"/>
                <a:cs typeface="Arial" pitchFamily="34" charset="0"/>
              </a:rPr>
              <a:t>. (21)</a:t>
            </a:r>
          </a:p>
          <a:p>
            <a:pPr algn="ctr" defTabSz="914400">
              <a:lnSpc>
                <a:spcPts val="800"/>
              </a:lnSpc>
            </a:pPr>
            <a:endParaRPr lang="es-MX" sz="700" dirty="0">
              <a:solidFill>
                <a:prstClr val="black"/>
              </a:solidFill>
              <a:uFill>
                <a:solidFill>
                  <a:srgbClr val="FFFF00"/>
                </a:solidFill>
              </a:uFill>
              <a:latin typeface="Arial" pitchFamily="34" charset="0"/>
              <a:cs typeface="Arial" pitchFamily="34" charset="0"/>
            </a:endParaRPr>
          </a:p>
        </p:txBody>
      </p:sp>
      <p:cxnSp>
        <p:nvCxnSpPr>
          <p:cNvPr id="181" name="AutoShape 26"/>
          <p:cNvCxnSpPr>
            <a:cxnSpLocks noChangeShapeType="1"/>
          </p:cNvCxnSpPr>
          <p:nvPr/>
        </p:nvCxnSpPr>
        <p:spPr bwMode="auto">
          <a:xfrm>
            <a:off x="1975307" y="5029817"/>
            <a:ext cx="1440000" cy="0"/>
          </a:xfrm>
          <a:prstGeom prst="straightConnector1">
            <a:avLst/>
          </a:prstGeom>
          <a:noFill/>
          <a:ln w="9525">
            <a:solidFill>
              <a:srgbClr val="000000"/>
            </a:solidFill>
            <a:round/>
            <a:headEnd/>
            <a:tailEnd/>
          </a:ln>
        </p:spPr>
      </p:cxnSp>
      <p:cxnSp>
        <p:nvCxnSpPr>
          <p:cNvPr id="182" name="AutoShape 32"/>
          <p:cNvCxnSpPr>
            <a:cxnSpLocks noChangeShapeType="1"/>
          </p:cNvCxnSpPr>
          <p:nvPr/>
        </p:nvCxnSpPr>
        <p:spPr bwMode="auto">
          <a:xfrm>
            <a:off x="176964" y="4911015"/>
            <a:ext cx="648000" cy="0"/>
          </a:xfrm>
          <a:prstGeom prst="straightConnector1">
            <a:avLst/>
          </a:prstGeom>
          <a:noFill/>
          <a:ln w="9525">
            <a:solidFill>
              <a:srgbClr val="000000"/>
            </a:solidFill>
            <a:round/>
            <a:headEnd/>
            <a:tailEnd/>
          </a:ln>
        </p:spPr>
      </p:cxnSp>
      <p:sp>
        <p:nvSpPr>
          <p:cNvPr id="183" name="Rectangle 14"/>
          <p:cNvSpPr>
            <a:spLocks noChangeArrowheads="1"/>
          </p:cNvSpPr>
          <p:nvPr/>
        </p:nvSpPr>
        <p:spPr bwMode="auto">
          <a:xfrm>
            <a:off x="284118" y="4497225"/>
            <a:ext cx="1440000" cy="695878"/>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cxnSp>
        <p:nvCxnSpPr>
          <p:cNvPr id="184" name="AutoShape 29"/>
          <p:cNvCxnSpPr>
            <a:cxnSpLocks noChangeShapeType="1"/>
          </p:cNvCxnSpPr>
          <p:nvPr/>
        </p:nvCxnSpPr>
        <p:spPr bwMode="auto">
          <a:xfrm>
            <a:off x="285066" y="4782978"/>
            <a:ext cx="1440000" cy="0"/>
          </a:xfrm>
          <a:prstGeom prst="straightConnector1">
            <a:avLst/>
          </a:prstGeom>
          <a:noFill/>
          <a:ln w="9525">
            <a:solidFill>
              <a:srgbClr val="000000"/>
            </a:solidFill>
            <a:round/>
            <a:headEnd/>
            <a:tailEnd/>
          </a:ln>
        </p:spPr>
      </p:cxnSp>
      <p:sp>
        <p:nvSpPr>
          <p:cNvPr id="185" name="Text Box 15"/>
          <p:cNvSpPr txBox="1">
            <a:spLocks noChangeArrowheads="1"/>
          </p:cNvSpPr>
          <p:nvPr/>
        </p:nvSpPr>
        <p:spPr bwMode="auto">
          <a:xfrm>
            <a:off x="276224" y="4576883"/>
            <a:ext cx="1466851" cy="185617"/>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Nomina Instructores</a:t>
            </a:r>
            <a:endParaRPr lang="es-MX" sz="800" dirty="0">
              <a:solidFill>
                <a:prstClr val="black"/>
              </a:solidFill>
            </a:endParaRPr>
          </a:p>
        </p:txBody>
      </p:sp>
      <p:sp>
        <p:nvSpPr>
          <p:cNvPr id="186" name="Text Box 26"/>
          <p:cNvSpPr txBox="1">
            <a:spLocks noChangeArrowheads="1"/>
          </p:cNvSpPr>
          <p:nvPr/>
        </p:nvSpPr>
        <p:spPr bwMode="auto">
          <a:xfrm>
            <a:off x="276141" y="4063787"/>
            <a:ext cx="1466850" cy="450850"/>
          </a:xfrm>
          <a:prstGeom prst="rect">
            <a:avLst/>
          </a:prstGeom>
          <a:noFill/>
          <a:ln w="9525">
            <a:noFill/>
            <a:miter lim="800000"/>
            <a:headEnd/>
            <a:tailEnd/>
          </a:ln>
        </p:spPr>
        <p:txBody>
          <a:bodyPr/>
          <a:lstStyle/>
          <a:p>
            <a:pPr algn="ctr" defTabSz="914400"/>
            <a:r>
              <a:rPr lang="es-MX" sz="800" dirty="0" smtClean="0">
                <a:solidFill>
                  <a:prstClr val="black"/>
                </a:solidFill>
              </a:rPr>
              <a:t>Gerardo Ponce Bustamante</a:t>
            </a:r>
            <a:endParaRPr lang="es-MX" sz="800" dirty="0">
              <a:solidFill>
                <a:prstClr val="black"/>
              </a:solidFill>
            </a:endParaRPr>
          </a:p>
          <a:p>
            <a:pPr algn="ctr" defTabSz="914400"/>
            <a:r>
              <a:rPr lang="es-MX" sz="800" dirty="0" smtClean="0">
                <a:solidFill>
                  <a:prstClr val="black"/>
                </a:solidFill>
              </a:rPr>
              <a:t>Técnico Especializado </a:t>
            </a:r>
            <a:r>
              <a:rPr lang="es-MX" sz="800" dirty="0">
                <a:solidFill>
                  <a:prstClr val="black"/>
                </a:solidFill>
              </a:rPr>
              <a:t>(</a:t>
            </a:r>
            <a:r>
              <a:rPr lang="es-MX" sz="800" dirty="0" smtClean="0">
                <a:solidFill>
                  <a:prstClr val="black"/>
                </a:solidFill>
              </a:rPr>
              <a:t>27)</a:t>
            </a:r>
            <a:endParaRPr lang="es-MX" sz="800" dirty="0">
              <a:solidFill>
                <a:prstClr val="black"/>
              </a:solidFill>
            </a:endParaRPr>
          </a:p>
        </p:txBody>
      </p:sp>
      <p:sp>
        <p:nvSpPr>
          <p:cNvPr id="187" name="Text Box 26"/>
          <p:cNvSpPr txBox="1">
            <a:spLocks noChangeArrowheads="1"/>
          </p:cNvSpPr>
          <p:nvPr/>
        </p:nvSpPr>
        <p:spPr bwMode="auto">
          <a:xfrm>
            <a:off x="306456" y="4803538"/>
            <a:ext cx="1423453" cy="450850"/>
          </a:xfrm>
          <a:prstGeom prst="rect">
            <a:avLst/>
          </a:prstGeom>
          <a:noFill/>
          <a:ln w="9525">
            <a:noFill/>
            <a:miter lim="800000"/>
            <a:headEnd/>
            <a:tailEnd/>
          </a:ln>
        </p:spPr>
        <p:txBody>
          <a:bodyPr/>
          <a:lstStyle/>
          <a:p>
            <a:pPr algn="ctr" defTabSz="914400">
              <a:lnSpc>
                <a:spcPts val="800"/>
              </a:lnSpc>
            </a:pPr>
            <a:r>
              <a:rPr lang="es-MX" sz="800" dirty="0" err="1">
                <a:solidFill>
                  <a:prstClr val="black"/>
                </a:solidFill>
              </a:rPr>
              <a:t>Johana</a:t>
            </a:r>
            <a:r>
              <a:rPr lang="es-MX" sz="800" dirty="0">
                <a:solidFill>
                  <a:prstClr val="black"/>
                </a:solidFill>
              </a:rPr>
              <a:t> Ximena Moncada </a:t>
            </a:r>
            <a:r>
              <a:rPr lang="es-MX" sz="800" dirty="0" smtClean="0">
                <a:solidFill>
                  <a:prstClr val="black"/>
                </a:solidFill>
              </a:rPr>
              <a:t>González</a:t>
            </a:r>
            <a:endParaRPr lang="es-MX" sz="800" dirty="0">
              <a:solidFill>
                <a:prstClr val="black"/>
              </a:solidFill>
            </a:endParaRPr>
          </a:p>
          <a:p>
            <a:pPr algn="ctr" defTabSz="914400">
              <a:lnSpc>
                <a:spcPts val="800"/>
              </a:lnSpc>
            </a:pPr>
            <a:r>
              <a:rPr lang="es-MX" sz="800" dirty="0">
                <a:solidFill>
                  <a:prstClr val="black"/>
                </a:solidFill>
              </a:rPr>
              <a:t>Técnico </a:t>
            </a:r>
            <a:r>
              <a:rPr lang="es-MX" sz="800" dirty="0" smtClean="0">
                <a:solidFill>
                  <a:prstClr val="black"/>
                </a:solidFill>
              </a:rPr>
              <a:t>Superior </a:t>
            </a:r>
            <a:r>
              <a:rPr lang="es-MX" sz="800" dirty="0">
                <a:solidFill>
                  <a:prstClr val="black"/>
                </a:solidFill>
              </a:rPr>
              <a:t>(</a:t>
            </a:r>
            <a:r>
              <a:rPr lang="es-MX" sz="800" dirty="0" smtClean="0">
                <a:solidFill>
                  <a:prstClr val="black"/>
                </a:solidFill>
              </a:rPr>
              <a:t>27-ZA)</a:t>
            </a:r>
            <a:endParaRPr lang="es-MX" sz="800" dirty="0">
              <a:solidFill>
                <a:prstClr val="black"/>
              </a:solidFill>
            </a:endParaRPr>
          </a:p>
        </p:txBody>
      </p:sp>
      <p:sp>
        <p:nvSpPr>
          <p:cNvPr id="188" name="Text Box 59"/>
          <p:cNvSpPr txBox="1">
            <a:spLocks noChangeArrowheads="1"/>
          </p:cNvSpPr>
          <p:nvPr/>
        </p:nvSpPr>
        <p:spPr bwMode="auto">
          <a:xfrm>
            <a:off x="1902177" y="4996341"/>
            <a:ext cx="1615658" cy="444500"/>
          </a:xfrm>
          <a:prstGeom prst="rect">
            <a:avLst/>
          </a:prstGeom>
          <a:noFill/>
          <a:ln w="9525">
            <a:noFill/>
            <a:miter lim="800000"/>
            <a:headEnd/>
            <a:tailEnd/>
          </a:ln>
        </p:spPr>
        <p:txBody>
          <a:bodyPr/>
          <a:lstStyle/>
          <a:p>
            <a:pPr algn="ctr" defTabSz="914400"/>
            <a:r>
              <a:rPr lang="es-MX" sz="800" dirty="0" smtClean="0"/>
              <a:t>Pedro Buenaventura Buenrostro Castillo</a:t>
            </a:r>
          </a:p>
          <a:p>
            <a:pPr algn="ctr" defTabSz="914400"/>
            <a:r>
              <a:rPr lang="es-MX" sz="750" dirty="0" smtClean="0"/>
              <a:t>Administrativo Especializado (21)</a:t>
            </a:r>
            <a:endParaRPr lang="es-MX" sz="750" dirty="0"/>
          </a:p>
        </p:txBody>
      </p:sp>
      <p:sp>
        <p:nvSpPr>
          <p:cNvPr id="189" name="Rectangle 34"/>
          <p:cNvSpPr>
            <a:spLocks noChangeArrowheads="1"/>
          </p:cNvSpPr>
          <p:nvPr/>
        </p:nvSpPr>
        <p:spPr bwMode="auto">
          <a:xfrm>
            <a:off x="1962358" y="3022580"/>
            <a:ext cx="1440000" cy="880182"/>
          </a:xfrm>
          <a:prstGeom prst="rect">
            <a:avLst/>
          </a:prstGeom>
          <a:solidFill>
            <a:srgbClr val="FFFFFF"/>
          </a:solidFill>
          <a:ln w="6350">
            <a:solidFill>
              <a:srgbClr val="12762D"/>
            </a:solidFill>
            <a:prstDash val="dash"/>
            <a:miter lim="800000"/>
            <a:headEnd/>
            <a:tailEnd/>
          </a:ln>
          <a:effectLst>
            <a:outerShdw dist="63500" dir="2700000" algn="ctr" rotWithShape="0">
              <a:srgbClr val="12762D"/>
            </a:outerShdw>
          </a:effectLst>
        </p:spPr>
        <p:txBody>
          <a:bodyPr/>
          <a:lstStyle/>
          <a:p>
            <a:pPr defTabSz="914276" fontAlgn="auto">
              <a:spcBef>
                <a:spcPts val="0"/>
              </a:spcBef>
              <a:spcAft>
                <a:spcPts val="0"/>
              </a:spcAft>
              <a:defRPr/>
            </a:pPr>
            <a:endParaRPr lang="es-MX" sz="800">
              <a:latin typeface="+mn-lt"/>
            </a:endParaRPr>
          </a:p>
        </p:txBody>
      </p:sp>
      <p:sp>
        <p:nvSpPr>
          <p:cNvPr id="190" name="Text Box 35"/>
          <p:cNvSpPr txBox="1">
            <a:spLocks noChangeArrowheads="1"/>
          </p:cNvSpPr>
          <p:nvPr/>
        </p:nvSpPr>
        <p:spPr bwMode="auto">
          <a:xfrm>
            <a:off x="1962358" y="2990131"/>
            <a:ext cx="1571636" cy="182906"/>
          </a:xfrm>
          <a:prstGeom prst="rect">
            <a:avLst/>
          </a:prstGeom>
          <a:noFill/>
          <a:ln w="9525">
            <a:noFill/>
            <a:miter lim="800000"/>
            <a:headEnd/>
            <a:tailEnd/>
          </a:ln>
        </p:spPr>
        <p:txBody>
          <a:bodyPr/>
          <a:lstStyle/>
          <a:p>
            <a:pPr algn="ctr" defTabSz="914400">
              <a:spcAft>
                <a:spcPts val="1000"/>
              </a:spcAft>
            </a:pPr>
            <a:r>
              <a:rPr lang="es-MX" sz="800" b="1" dirty="0" smtClean="0"/>
              <a:t>Recursos Materiales y de Servicios</a:t>
            </a:r>
            <a:endParaRPr lang="es-MX" sz="800" dirty="0"/>
          </a:p>
        </p:txBody>
      </p:sp>
      <p:sp>
        <p:nvSpPr>
          <p:cNvPr id="191" name="Text Box 36"/>
          <p:cNvSpPr txBox="1">
            <a:spLocks noChangeArrowheads="1"/>
          </p:cNvSpPr>
          <p:nvPr/>
        </p:nvSpPr>
        <p:spPr bwMode="auto">
          <a:xfrm>
            <a:off x="1941653" y="3611882"/>
            <a:ext cx="1500198" cy="390047"/>
          </a:xfrm>
          <a:prstGeom prst="rect">
            <a:avLst/>
          </a:prstGeom>
          <a:noFill/>
          <a:ln w="9525">
            <a:noFill/>
            <a:miter lim="800000"/>
            <a:headEnd/>
            <a:tailEnd/>
          </a:ln>
        </p:spPr>
        <p:txBody>
          <a:bodyPr/>
          <a:lstStyle/>
          <a:p>
            <a:pPr algn="ctr" defTabSz="914400">
              <a:lnSpc>
                <a:spcPts val="800"/>
              </a:lnSpc>
            </a:pPr>
            <a:r>
              <a:rPr lang="es-MX" sz="700" dirty="0" smtClean="0"/>
              <a:t>María Cristina Franco Olivares</a:t>
            </a:r>
            <a:endParaRPr lang="es-MX" sz="700" dirty="0">
              <a:latin typeface="Calibri" pitchFamily="34" charset="0"/>
            </a:endParaRPr>
          </a:p>
          <a:p>
            <a:pPr algn="ctr" defTabSz="914400">
              <a:lnSpc>
                <a:spcPts val="800"/>
              </a:lnSpc>
            </a:pPr>
            <a:r>
              <a:rPr lang="es-MX" sz="700" dirty="0">
                <a:uFill>
                  <a:solidFill>
                    <a:srgbClr val="FFFF00"/>
                  </a:solidFill>
                </a:uFill>
              </a:rPr>
              <a:t>Jefe de </a:t>
            </a:r>
            <a:r>
              <a:rPr lang="es-MX" sz="700" dirty="0" smtClean="0">
                <a:uFill>
                  <a:solidFill>
                    <a:srgbClr val="FFFF00"/>
                  </a:solidFill>
                </a:uFill>
              </a:rPr>
              <a:t>Capacitación</a:t>
            </a:r>
            <a:endParaRPr lang="es-MX" sz="700" dirty="0">
              <a:uFill>
                <a:solidFill>
                  <a:srgbClr val="FFFF00"/>
                </a:solidFill>
              </a:uFill>
            </a:endParaRPr>
          </a:p>
        </p:txBody>
      </p:sp>
      <p:cxnSp>
        <p:nvCxnSpPr>
          <p:cNvPr id="192" name="AutoShape 23"/>
          <p:cNvCxnSpPr>
            <a:cxnSpLocks noChangeShapeType="1"/>
          </p:cNvCxnSpPr>
          <p:nvPr/>
        </p:nvCxnSpPr>
        <p:spPr bwMode="auto">
          <a:xfrm>
            <a:off x="1962358" y="3326810"/>
            <a:ext cx="1440000" cy="0"/>
          </a:xfrm>
          <a:prstGeom prst="straightConnector1">
            <a:avLst/>
          </a:prstGeom>
          <a:noFill/>
          <a:ln w="6350">
            <a:solidFill>
              <a:srgbClr val="12762D"/>
            </a:solidFill>
            <a:prstDash val="dash"/>
            <a:round/>
            <a:headEnd/>
            <a:tailEnd/>
          </a:ln>
        </p:spPr>
      </p:cxnSp>
      <p:cxnSp>
        <p:nvCxnSpPr>
          <p:cNvPr id="193" name="AutoShape 32"/>
          <p:cNvCxnSpPr>
            <a:cxnSpLocks noChangeShapeType="1"/>
          </p:cNvCxnSpPr>
          <p:nvPr/>
        </p:nvCxnSpPr>
        <p:spPr bwMode="auto">
          <a:xfrm>
            <a:off x="1858371" y="7762521"/>
            <a:ext cx="648000" cy="0"/>
          </a:xfrm>
          <a:prstGeom prst="straightConnector1">
            <a:avLst/>
          </a:prstGeom>
          <a:noFill/>
          <a:ln w="9525">
            <a:solidFill>
              <a:srgbClr val="000000"/>
            </a:solidFill>
            <a:round/>
            <a:headEnd/>
            <a:tailEnd/>
          </a:ln>
        </p:spPr>
      </p:cxnSp>
      <p:sp>
        <p:nvSpPr>
          <p:cNvPr id="194" name="Rectangle 5"/>
          <p:cNvSpPr>
            <a:spLocks noChangeArrowheads="1"/>
          </p:cNvSpPr>
          <p:nvPr/>
        </p:nvSpPr>
        <p:spPr bwMode="auto">
          <a:xfrm>
            <a:off x="1973587" y="7313950"/>
            <a:ext cx="1440000" cy="1007450"/>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sp>
        <p:nvSpPr>
          <p:cNvPr id="195" name="Text Box 28"/>
          <p:cNvSpPr txBox="1">
            <a:spLocks noChangeArrowheads="1"/>
          </p:cNvSpPr>
          <p:nvPr/>
        </p:nvSpPr>
        <p:spPr bwMode="auto">
          <a:xfrm>
            <a:off x="1938628" y="7304235"/>
            <a:ext cx="1599955" cy="323897"/>
          </a:xfrm>
          <a:prstGeom prst="rect">
            <a:avLst/>
          </a:prstGeom>
          <a:noFill/>
          <a:ln w="9525">
            <a:noFill/>
            <a:miter lim="800000"/>
            <a:headEnd/>
            <a:tailEnd/>
          </a:ln>
        </p:spPr>
        <p:txBody>
          <a:bodyPr/>
          <a:lstStyle/>
          <a:p>
            <a:pPr algn="ctr" defTabSz="914400">
              <a:spcAft>
                <a:spcPts val="1000"/>
              </a:spcAft>
            </a:pPr>
            <a:r>
              <a:rPr lang="es-MX" sz="800" b="1" dirty="0">
                <a:solidFill>
                  <a:prstClr val="black"/>
                </a:solidFill>
              </a:rPr>
              <a:t>Auxiliar de </a:t>
            </a:r>
            <a:r>
              <a:rPr lang="es-MX" sz="800" b="1" dirty="0" smtClean="0">
                <a:solidFill>
                  <a:prstClr val="black"/>
                </a:solidFill>
              </a:rPr>
              <a:t>Servicios</a:t>
            </a:r>
            <a:endParaRPr lang="es-MX" sz="800" dirty="0">
              <a:solidFill>
                <a:prstClr val="black"/>
              </a:solidFill>
            </a:endParaRPr>
          </a:p>
        </p:txBody>
      </p:sp>
      <p:cxnSp>
        <p:nvCxnSpPr>
          <p:cNvPr id="196" name="AutoShape 29"/>
          <p:cNvCxnSpPr>
            <a:cxnSpLocks noChangeShapeType="1"/>
          </p:cNvCxnSpPr>
          <p:nvPr/>
        </p:nvCxnSpPr>
        <p:spPr bwMode="auto">
          <a:xfrm>
            <a:off x="1969006" y="7514703"/>
            <a:ext cx="1440000" cy="0"/>
          </a:xfrm>
          <a:prstGeom prst="straightConnector1">
            <a:avLst/>
          </a:prstGeom>
          <a:noFill/>
          <a:ln w="9525">
            <a:solidFill>
              <a:srgbClr val="000000"/>
            </a:solidFill>
            <a:round/>
            <a:headEnd/>
            <a:tailEnd/>
          </a:ln>
        </p:spPr>
      </p:cxnSp>
      <p:sp>
        <p:nvSpPr>
          <p:cNvPr id="197" name="Text Box 35"/>
          <p:cNvSpPr txBox="1">
            <a:spLocks noChangeArrowheads="1"/>
          </p:cNvSpPr>
          <p:nvPr/>
        </p:nvSpPr>
        <p:spPr bwMode="auto">
          <a:xfrm>
            <a:off x="1951036" y="7517913"/>
            <a:ext cx="1523365" cy="335899"/>
          </a:xfrm>
          <a:prstGeom prst="rect">
            <a:avLst/>
          </a:prstGeom>
          <a:noFill/>
          <a:ln w="9525">
            <a:noFill/>
            <a:miter lim="800000"/>
            <a:headEnd/>
            <a:tailEnd/>
          </a:ln>
        </p:spPr>
        <p:txBody>
          <a:bodyPr/>
          <a:lstStyle/>
          <a:p>
            <a:pPr algn="ctr">
              <a:lnSpc>
                <a:spcPts val="800"/>
              </a:lnSpc>
            </a:pPr>
            <a:r>
              <a:rPr lang="es-MX" sz="800" dirty="0"/>
              <a:t>Ma. Isabel Zavala Cruz </a:t>
            </a:r>
            <a:endParaRPr lang="es-MX" sz="800" dirty="0">
              <a:latin typeface="Calibri" pitchFamily="34" charset="0"/>
            </a:endParaRPr>
          </a:p>
          <a:p>
            <a:pPr algn="ctr">
              <a:lnSpc>
                <a:spcPts val="800"/>
              </a:lnSpc>
            </a:pPr>
            <a:r>
              <a:rPr lang="es-MX" sz="800" dirty="0"/>
              <a:t>Asistente de Servicios y </a:t>
            </a:r>
            <a:r>
              <a:rPr lang="es-MX" sz="800" dirty="0" err="1"/>
              <a:t>Mtto</a:t>
            </a:r>
            <a:r>
              <a:rPr lang="es-MX" sz="800" dirty="0"/>
              <a:t>.(21)</a:t>
            </a:r>
          </a:p>
          <a:p>
            <a:pPr>
              <a:lnSpc>
                <a:spcPts val="800"/>
              </a:lnSpc>
            </a:pPr>
            <a:endParaRPr lang="es-MX" sz="800" dirty="0">
              <a:latin typeface="Calibri" pitchFamily="34" charset="0"/>
            </a:endParaRPr>
          </a:p>
        </p:txBody>
      </p:sp>
      <p:cxnSp>
        <p:nvCxnSpPr>
          <p:cNvPr id="198" name="AutoShape 30"/>
          <p:cNvCxnSpPr>
            <a:cxnSpLocks noChangeShapeType="1"/>
          </p:cNvCxnSpPr>
          <p:nvPr/>
        </p:nvCxnSpPr>
        <p:spPr bwMode="auto">
          <a:xfrm>
            <a:off x="1852138" y="3470528"/>
            <a:ext cx="6233" cy="4284000"/>
          </a:xfrm>
          <a:prstGeom prst="straightConnector1">
            <a:avLst/>
          </a:prstGeom>
          <a:noFill/>
          <a:ln w="9525">
            <a:solidFill>
              <a:srgbClr val="000000"/>
            </a:solidFill>
            <a:round/>
            <a:headEnd/>
            <a:tailEnd/>
          </a:ln>
        </p:spPr>
      </p:cxnSp>
      <p:cxnSp>
        <p:nvCxnSpPr>
          <p:cNvPr id="199" name="AutoShape 10"/>
          <p:cNvCxnSpPr>
            <a:cxnSpLocks noChangeShapeType="1"/>
          </p:cNvCxnSpPr>
          <p:nvPr/>
        </p:nvCxnSpPr>
        <p:spPr bwMode="auto">
          <a:xfrm flipV="1">
            <a:off x="6092385" y="2924287"/>
            <a:ext cx="0" cy="309259"/>
          </a:xfrm>
          <a:prstGeom prst="straightConnector1">
            <a:avLst/>
          </a:prstGeom>
          <a:noFill/>
          <a:ln w="9525">
            <a:solidFill>
              <a:srgbClr val="000000"/>
            </a:solidFill>
            <a:round/>
            <a:headEnd/>
            <a:tailEnd/>
          </a:ln>
        </p:spPr>
      </p:cxnSp>
      <p:cxnSp>
        <p:nvCxnSpPr>
          <p:cNvPr id="200" name="AutoShape 32"/>
          <p:cNvCxnSpPr>
            <a:cxnSpLocks noChangeShapeType="1"/>
          </p:cNvCxnSpPr>
          <p:nvPr/>
        </p:nvCxnSpPr>
        <p:spPr bwMode="auto">
          <a:xfrm>
            <a:off x="5941273" y="4146351"/>
            <a:ext cx="648000" cy="0"/>
          </a:xfrm>
          <a:prstGeom prst="straightConnector1">
            <a:avLst/>
          </a:prstGeom>
          <a:noFill/>
          <a:ln w="9525">
            <a:solidFill>
              <a:srgbClr val="000000"/>
            </a:solidFill>
            <a:round/>
            <a:headEnd/>
            <a:tailEnd/>
          </a:ln>
        </p:spPr>
      </p:cxnSp>
      <p:cxnSp>
        <p:nvCxnSpPr>
          <p:cNvPr id="201" name="AutoShape 32"/>
          <p:cNvCxnSpPr>
            <a:cxnSpLocks noChangeShapeType="1"/>
          </p:cNvCxnSpPr>
          <p:nvPr/>
        </p:nvCxnSpPr>
        <p:spPr bwMode="auto">
          <a:xfrm>
            <a:off x="5969697" y="3427051"/>
            <a:ext cx="648000" cy="0"/>
          </a:xfrm>
          <a:prstGeom prst="straightConnector1">
            <a:avLst/>
          </a:prstGeom>
          <a:noFill/>
          <a:ln w="9525">
            <a:solidFill>
              <a:srgbClr val="000000"/>
            </a:solidFill>
            <a:round/>
            <a:headEnd/>
            <a:tailEnd/>
          </a:ln>
        </p:spPr>
      </p:cxnSp>
      <p:sp>
        <p:nvSpPr>
          <p:cNvPr id="202" name="Rectangle 27"/>
          <p:cNvSpPr>
            <a:spLocks noChangeArrowheads="1"/>
          </p:cNvSpPr>
          <p:nvPr/>
        </p:nvSpPr>
        <p:spPr bwMode="auto">
          <a:xfrm>
            <a:off x="5219498" y="3026632"/>
            <a:ext cx="1440000" cy="648000"/>
          </a:xfrm>
          <a:prstGeom prst="rect">
            <a:avLst/>
          </a:prstGeom>
          <a:solidFill>
            <a:srgbClr val="FFFFFF"/>
          </a:solidFill>
          <a:ln w="6350">
            <a:solidFill>
              <a:srgbClr val="08762D"/>
            </a:solidFill>
            <a:prstDash val="dash"/>
            <a:miter lim="800000"/>
            <a:headEnd/>
            <a:tailEnd/>
          </a:ln>
          <a:effectLst>
            <a:outerShdw dist="50800" dir="2700000" algn="ctr" rotWithShape="0">
              <a:srgbClr val="08762D"/>
            </a:outerShdw>
          </a:effectLst>
        </p:spPr>
        <p:txBody>
          <a:bodyPr/>
          <a:lstStyle/>
          <a:p>
            <a:pPr>
              <a:defRPr/>
            </a:pPr>
            <a:endParaRPr lang="es-MX" sz="800"/>
          </a:p>
        </p:txBody>
      </p:sp>
      <p:sp>
        <p:nvSpPr>
          <p:cNvPr id="203" name="Text Box 28"/>
          <p:cNvSpPr txBox="1">
            <a:spLocks noChangeArrowheads="1"/>
          </p:cNvSpPr>
          <p:nvPr/>
        </p:nvSpPr>
        <p:spPr bwMode="auto">
          <a:xfrm>
            <a:off x="5420398" y="3048955"/>
            <a:ext cx="1082675" cy="217108"/>
          </a:xfrm>
          <a:prstGeom prst="rect">
            <a:avLst/>
          </a:prstGeom>
          <a:noFill/>
          <a:ln w="9525">
            <a:noFill/>
            <a:miter lim="800000"/>
            <a:headEnd/>
            <a:tailEnd/>
          </a:ln>
        </p:spPr>
        <p:txBody>
          <a:bodyPr/>
          <a:lstStyle/>
          <a:p>
            <a:pPr algn="ctr" defTabSz="914400">
              <a:spcAft>
                <a:spcPts val="1000"/>
              </a:spcAft>
            </a:pPr>
            <a:r>
              <a:rPr lang="es-MX" sz="800" b="1" dirty="0" smtClean="0"/>
              <a:t>Informática </a:t>
            </a:r>
            <a:endParaRPr lang="es-MX" sz="800" dirty="0"/>
          </a:p>
        </p:txBody>
      </p:sp>
      <p:sp>
        <p:nvSpPr>
          <p:cNvPr id="204" name="Text Box 44"/>
          <p:cNvSpPr txBox="1">
            <a:spLocks noChangeArrowheads="1"/>
          </p:cNvSpPr>
          <p:nvPr/>
        </p:nvSpPr>
        <p:spPr bwMode="auto">
          <a:xfrm>
            <a:off x="5258971" y="3320213"/>
            <a:ext cx="1347515" cy="327025"/>
          </a:xfrm>
          <a:prstGeom prst="rect">
            <a:avLst/>
          </a:prstGeom>
          <a:noFill/>
          <a:ln w="9525">
            <a:noFill/>
            <a:miter lim="800000"/>
            <a:headEnd/>
            <a:tailEnd/>
          </a:ln>
        </p:spPr>
        <p:txBody>
          <a:bodyPr/>
          <a:lstStyle/>
          <a:p>
            <a:pPr algn="ctr" defTabSz="914400">
              <a:lnSpc>
                <a:spcPts val="800"/>
              </a:lnSpc>
            </a:pPr>
            <a:r>
              <a:rPr lang="es-MX" sz="800" dirty="0"/>
              <a:t>Diana Edith García Martínez</a:t>
            </a:r>
          </a:p>
          <a:p>
            <a:pPr algn="ctr" defTabSz="914400">
              <a:lnSpc>
                <a:spcPts val="800"/>
              </a:lnSpc>
            </a:pPr>
            <a:r>
              <a:rPr lang="es-MX" sz="800" dirty="0" smtClean="0">
                <a:uFill>
                  <a:solidFill>
                    <a:srgbClr val="FFFF00"/>
                  </a:solidFill>
                </a:uFill>
              </a:rPr>
              <a:t>Jefe de Departamento</a:t>
            </a:r>
            <a:endParaRPr lang="es-MX" sz="800" dirty="0">
              <a:uFill>
                <a:solidFill>
                  <a:srgbClr val="FFFF00"/>
                </a:solidFill>
              </a:uFill>
            </a:endParaRPr>
          </a:p>
        </p:txBody>
      </p:sp>
      <p:cxnSp>
        <p:nvCxnSpPr>
          <p:cNvPr id="205" name="AutoShape 20"/>
          <p:cNvCxnSpPr>
            <a:cxnSpLocks noChangeShapeType="1"/>
          </p:cNvCxnSpPr>
          <p:nvPr/>
        </p:nvCxnSpPr>
        <p:spPr bwMode="auto">
          <a:xfrm>
            <a:off x="5205930" y="3314173"/>
            <a:ext cx="1440000" cy="0"/>
          </a:xfrm>
          <a:prstGeom prst="straightConnector1">
            <a:avLst/>
          </a:prstGeom>
          <a:noFill/>
          <a:ln w="6350">
            <a:solidFill>
              <a:srgbClr val="08762D"/>
            </a:solidFill>
            <a:prstDash val="dash"/>
            <a:round/>
            <a:headEnd/>
            <a:tailEnd/>
          </a:ln>
        </p:spPr>
      </p:cxnSp>
      <p:sp>
        <p:nvSpPr>
          <p:cNvPr id="206" name="Rectangle 46"/>
          <p:cNvSpPr>
            <a:spLocks noChangeArrowheads="1"/>
          </p:cNvSpPr>
          <p:nvPr/>
        </p:nvSpPr>
        <p:spPr bwMode="auto">
          <a:xfrm>
            <a:off x="5213264" y="3763062"/>
            <a:ext cx="1440000" cy="648000"/>
          </a:xfrm>
          <a:prstGeom prst="rect">
            <a:avLst/>
          </a:prstGeom>
          <a:solidFill>
            <a:srgbClr val="FFFFFF"/>
          </a:solidFill>
          <a:ln w="9525">
            <a:solidFill>
              <a:srgbClr val="000000"/>
            </a:solidFill>
            <a:miter lim="800000"/>
            <a:headEnd/>
            <a:tailEnd/>
          </a:ln>
          <a:effectLst>
            <a:outerShdw dist="50800" dir="2700000" algn="ctr" rotWithShape="0">
              <a:srgbClr val="000000"/>
            </a:outerShdw>
          </a:effectLst>
        </p:spPr>
        <p:txBody>
          <a:bodyPr/>
          <a:lstStyle/>
          <a:p>
            <a:pPr defTabSz="914276" fontAlgn="auto">
              <a:spcBef>
                <a:spcPts val="0"/>
              </a:spcBef>
              <a:spcAft>
                <a:spcPts val="0"/>
              </a:spcAft>
              <a:defRPr/>
            </a:pPr>
            <a:endParaRPr lang="es-MX" sz="800">
              <a:latin typeface="+mn-lt"/>
            </a:endParaRPr>
          </a:p>
        </p:txBody>
      </p:sp>
      <p:cxnSp>
        <p:nvCxnSpPr>
          <p:cNvPr id="207" name="AutoShape 56"/>
          <p:cNvCxnSpPr>
            <a:cxnSpLocks noChangeShapeType="1"/>
          </p:cNvCxnSpPr>
          <p:nvPr/>
        </p:nvCxnSpPr>
        <p:spPr bwMode="auto">
          <a:xfrm>
            <a:off x="5213264" y="4034855"/>
            <a:ext cx="1440000" cy="1588"/>
          </a:xfrm>
          <a:prstGeom prst="straightConnector1">
            <a:avLst/>
          </a:prstGeom>
          <a:noFill/>
          <a:ln w="9525">
            <a:solidFill>
              <a:srgbClr val="000000"/>
            </a:solidFill>
            <a:round/>
            <a:headEnd/>
            <a:tailEnd/>
          </a:ln>
        </p:spPr>
      </p:cxnSp>
      <p:sp>
        <p:nvSpPr>
          <p:cNvPr id="208" name="Text Box 58"/>
          <p:cNvSpPr txBox="1">
            <a:spLocks noChangeArrowheads="1"/>
          </p:cNvSpPr>
          <p:nvPr/>
        </p:nvSpPr>
        <p:spPr bwMode="auto">
          <a:xfrm>
            <a:off x="5222905" y="3783501"/>
            <a:ext cx="1436914" cy="238522"/>
          </a:xfrm>
          <a:prstGeom prst="rect">
            <a:avLst/>
          </a:prstGeom>
          <a:noFill/>
          <a:ln w="9525">
            <a:noFill/>
            <a:miter lim="800000"/>
            <a:headEnd/>
            <a:tailEnd/>
          </a:ln>
        </p:spPr>
        <p:txBody>
          <a:bodyPr/>
          <a:lstStyle/>
          <a:p>
            <a:pPr algn="ctr" defTabSz="914400">
              <a:spcAft>
                <a:spcPts val="1000"/>
              </a:spcAft>
            </a:pPr>
            <a:r>
              <a:rPr lang="es-MX" sz="800" b="1" dirty="0" smtClean="0"/>
              <a:t>Auxiliar de Informática</a:t>
            </a:r>
            <a:endParaRPr lang="es-MX" sz="800" dirty="0"/>
          </a:p>
        </p:txBody>
      </p:sp>
      <p:cxnSp>
        <p:nvCxnSpPr>
          <p:cNvPr id="209" name="AutoShape 10"/>
          <p:cNvCxnSpPr>
            <a:cxnSpLocks noChangeShapeType="1"/>
          </p:cNvCxnSpPr>
          <p:nvPr/>
        </p:nvCxnSpPr>
        <p:spPr bwMode="auto">
          <a:xfrm flipV="1">
            <a:off x="5154439" y="3252783"/>
            <a:ext cx="0" cy="1692000"/>
          </a:xfrm>
          <a:prstGeom prst="straightConnector1">
            <a:avLst/>
          </a:prstGeom>
          <a:noFill/>
          <a:ln w="9525">
            <a:solidFill>
              <a:srgbClr val="000000"/>
            </a:solidFill>
            <a:round/>
            <a:headEnd/>
            <a:tailEnd/>
          </a:ln>
        </p:spPr>
      </p:cxnSp>
      <p:cxnSp>
        <p:nvCxnSpPr>
          <p:cNvPr id="210" name="AutoShape 10"/>
          <p:cNvCxnSpPr>
            <a:cxnSpLocks noChangeShapeType="1"/>
          </p:cNvCxnSpPr>
          <p:nvPr/>
        </p:nvCxnSpPr>
        <p:spPr bwMode="auto">
          <a:xfrm flipV="1">
            <a:off x="6783214" y="3252783"/>
            <a:ext cx="0" cy="936000"/>
          </a:xfrm>
          <a:prstGeom prst="straightConnector1">
            <a:avLst/>
          </a:prstGeom>
          <a:noFill/>
          <a:ln w="9525">
            <a:solidFill>
              <a:srgbClr val="000000"/>
            </a:solidFill>
            <a:round/>
            <a:headEnd/>
            <a:tailEnd/>
          </a:ln>
        </p:spPr>
      </p:cxnSp>
      <p:sp>
        <p:nvSpPr>
          <p:cNvPr id="211" name="Text Box 59"/>
          <p:cNvSpPr txBox="1">
            <a:spLocks noChangeArrowheads="1"/>
          </p:cNvSpPr>
          <p:nvPr/>
        </p:nvSpPr>
        <p:spPr bwMode="auto">
          <a:xfrm>
            <a:off x="5135126" y="4010742"/>
            <a:ext cx="1615658" cy="444500"/>
          </a:xfrm>
          <a:prstGeom prst="rect">
            <a:avLst/>
          </a:prstGeom>
          <a:noFill/>
          <a:ln w="9525">
            <a:noFill/>
            <a:miter lim="800000"/>
            <a:headEnd/>
            <a:tailEnd/>
          </a:ln>
        </p:spPr>
        <p:txBody>
          <a:bodyPr/>
          <a:lstStyle/>
          <a:p>
            <a:pPr algn="ctr" defTabSz="914400"/>
            <a:r>
              <a:rPr lang="es-MX" sz="800" dirty="0" smtClean="0"/>
              <a:t>Roberto Carlos Araujo Torres</a:t>
            </a:r>
          </a:p>
          <a:p>
            <a:pPr algn="ctr" defTabSz="914400"/>
            <a:r>
              <a:rPr lang="es-MX" sz="800" dirty="0" smtClean="0"/>
              <a:t>Administrativo Especializado (21)</a:t>
            </a:r>
            <a:endParaRPr lang="es-MX" sz="800" dirty="0"/>
          </a:p>
        </p:txBody>
      </p:sp>
      <p:cxnSp>
        <p:nvCxnSpPr>
          <p:cNvPr id="212" name="AutoShape 32"/>
          <p:cNvCxnSpPr>
            <a:cxnSpLocks noChangeShapeType="1"/>
          </p:cNvCxnSpPr>
          <p:nvPr/>
        </p:nvCxnSpPr>
        <p:spPr bwMode="auto">
          <a:xfrm>
            <a:off x="179555" y="6489361"/>
            <a:ext cx="648000" cy="0"/>
          </a:xfrm>
          <a:prstGeom prst="straightConnector1">
            <a:avLst/>
          </a:prstGeom>
          <a:noFill/>
          <a:ln w="9525">
            <a:solidFill>
              <a:srgbClr val="000000"/>
            </a:solidFill>
            <a:round/>
            <a:headEnd/>
            <a:tailEnd/>
          </a:ln>
        </p:spPr>
      </p:cxnSp>
      <p:sp>
        <p:nvSpPr>
          <p:cNvPr id="213" name="Rectangle 66"/>
          <p:cNvSpPr>
            <a:spLocks noChangeArrowheads="1"/>
          </p:cNvSpPr>
          <p:nvPr/>
        </p:nvSpPr>
        <p:spPr bwMode="auto">
          <a:xfrm>
            <a:off x="297178" y="6059965"/>
            <a:ext cx="1440000" cy="1168972"/>
          </a:xfrm>
          <a:prstGeom prst="rect">
            <a:avLst/>
          </a:prstGeom>
          <a:solidFill>
            <a:srgbClr val="FFFFFF"/>
          </a:solidFill>
          <a:ln w="9525">
            <a:solidFill>
              <a:srgbClr val="000000"/>
            </a:solidFill>
            <a:miter lim="800000"/>
            <a:headEnd/>
            <a:tailEnd/>
          </a:ln>
          <a:effectLst>
            <a:outerShdw dist="63500" dir="3000000" algn="ctr" rotWithShape="0">
              <a:schemeClr val="tx1"/>
            </a:outerShdw>
          </a:effectLst>
        </p:spPr>
        <p:txBody>
          <a:bodyPr/>
          <a:lstStyle/>
          <a:p>
            <a:pPr>
              <a:defRPr/>
            </a:pPr>
            <a:endParaRPr lang="es-MX" sz="800"/>
          </a:p>
        </p:txBody>
      </p:sp>
      <p:sp>
        <p:nvSpPr>
          <p:cNvPr id="214" name="Text Box 19"/>
          <p:cNvSpPr txBox="1">
            <a:spLocks noChangeArrowheads="1"/>
          </p:cNvSpPr>
          <p:nvPr/>
        </p:nvSpPr>
        <p:spPr bwMode="auto">
          <a:xfrm>
            <a:off x="270764" y="6080611"/>
            <a:ext cx="1500342" cy="327660"/>
          </a:xfrm>
          <a:prstGeom prst="rect">
            <a:avLst/>
          </a:prstGeom>
          <a:noFill/>
          <a:ln w="9525">
            <a:noFill/>
            <a:miter lim="800000"/>
            <a:headEnd/>
            <a:tailEnd/>
          </a:ln>
        </p:spPr>
        <p:txBody>
          <a:bodyPr/>
          <a:lstStyle/>
          <a:p>
            <a:pPr algn="ctr">
              <a:spcAft>
                <a:spcPts val="1000"/>
              </a:spcAft>
            </a:pPr>
            <a:r>
              <a:rPr lang="es-MX" sz="800" b="1" dirty="0" smtClean="0"/>
              <a:t>Archivo</a:t>
            </a:r>
            <a:endParaRPr lang="es-MX" sz="800" dirty="0"/>
          </a:p>
        </p:txBody>
      </p:sp>
      <p:sp>
        <p:nvSpPr>
          <p:cNvPr id="215" name="Text Box 83"/>
          <p:cNvSpPr txBox="1">
            <a:spLocks noChangeArrowheads="1"/>
          </p:cNvSpPr>
          <p:nvPr/>
        </p:nvSpPr>
        <p:spPr bwMode="auto">
          <a:xfrm>
            <a:off x="285615" y="6323236"/>
            <a:ext cx="1507674" cy="1009217"/>
          </a:xfrm>
          <a:prstGeom prst="rect">
            <a:avLst/>
          </a:prstGeom>
          <a:noFill/>
          <a:ln w="9525">
            <a:noFill/>
            <a:miter lim="800000"/>
            <a:headEnd/>
            <a:tailEnd/>
          </a:ln>
        </p:spPr>
        <p:txBody>
          <a:bodyPr/>
          <a:lstStyle/>
          <a:p>
            <a:pPr algn="ctr">
              <a:lnSpc>
                <a:spcPts val="800"/>
              </a:lnSpc>
            </a:pPr>
            <a:r>
              <a:rPr lang="es-MX" sz="800" dirty="0" smtClean="0"/>
              <a:t>Karina Guadalupe Herrera Sánchez</a:t>
            </a:r>
            <a:endParaRPr lang="es-MX" sz="800" dirty="0"/>
          </a:p>
          <a:p>
            <a:pPr algn="ctr">
              <a:lnSpc>
                <a:spcPts val="800"/>
              </a:lnSpc>
            </a:pPr>
            <a:r>
              <a:rPr lang="es-MX" sz="800" dirty="0" smtClean="0"/>
              <a:t>Secretaria Ejecutiva “C”(26)</a:t>
            </a:r>
            <a:endParaRPr lang="es-MX" sz="800" dirty="0" smtClean="0">
              <a:latin typeface="Calibri" pitchFamily="34" charset="0"/>
            </a:endParaRPr>
          </a:p>
        </p:txBody>
      </p:sp>
      <p:cxnSp>
        <p:nvCxnSpPr>
          <p:cNvPr id="216" name="AutoShape 71"/>
          <p:cNvCxnSpPr>
            <a:cxnSpLocks noChangeShapeType="1"/>
          </p:cNvCxnSpPr>
          <p:nvPr/>
        </p:nvCxnSpPr>
        <p:spPr bwMode="auto">
          <a:xfrm>
            <a:off x="310826" y="6301515"/>
            <a:ext cx="1440000" cy="0"/>
          </a:xfrm>
          <a:prstGeom prst="straightConnector1">
            <a:avLst/>
          </a:prstGeom>
          <a:noFill/>
          <a:ln w="9525">
            <a:solidFill>
              <a:srgbClr val="000000"/>
            </a:solidFill>
            <a:round/>
            <a:headEnd/>
            <a:tailEnd/>
          </a:ln>
        </p:spPr>
      </p:cxnSp>
      <p:cxnSp>
        <p:nvCxnSpPr>
          <p:cNvPr id="217" name="AutoShape 32"/>
          <p:cNvCxnSpPr>
            <a:cxnSpLocks noChangeShapeType="1"/>
          </p:cNvCxnSpPr>
          <p:nvPr/>
        </p:nvCxnSpPr>
        <p:spPr bwMode="auto">
          <a:xfrm>
            <a:off x="1974807" y="6485245"/>
            <a:ext cx="1440000" cy="0"/>
          </a:xfrm>
          <a:prstGeom prst="straightConnector1">
            <a:avLst/>
          </a:prstGeom>
          <a:noFill/>
          <a:ln w="9525">
            <a:solidFill>
              <a:srgbClr val="000000"/>
            </a:solidFill>
            <a:round/>
            <a:headEnd/>
            <a:tailEnd/>
          </a:ln>
        </p:spPr>
      </p:cxnSp>
      <p:sp>
        <p:nvSpPr>
          <p:cNvPr id="218" name="Text Box 83"/>
          <p:cNvSpPr txBox="1">
            <a:spLocks noChangeArrowheads="1"/>
          </p:cNvSpPr>
          <p:nvPr/>
        </p:nvSpPr>
        <p:spPr bwMode="auto">
          <a:xfrm>
            <a:off x="1924335" y="6518907"/>
            <a:ext cx="1577200" cy="240698"/>
          </a:xfrm>
          <a:prstGeom prst="rect">
            <a:avLst/>
          </a:prstGeom>
          <a:noFill/>
          <a:ln w="9525">
            <a:noFill/>
            <a:miter lim="800000"/>
            <a:headEnd/>
            <a:tailEnd/>
          </a:ln>
        </p:spPr>
        <p:txBody>
          <a:bodyPr/>
          <a:lstStyle/>
          <a:p>
            <a:pPr algn="ctr">
              <a:lnSpc>
                <a:spcPts val="800"/>
              </a:lnSpc>
            </a:pPr>
            <a:r>
              <a:rPr lang="es-MX" sz="800" dirty="0" smtClean="0"/>
              <a:t>David Gonzalo Dávalos Salas</a:t>
            </a:r>
            <a:endParaRPr lang="es-MX" sz="800" dirty="0"/>
          </a:p>
          <a:p>
            <a:pPr algn="ctr">
              <a:lnSpc>
                <a:spcPts val="800"/>
              </a:lnSpc>
            </a:pPr>
            <a:r>
              <a:rPr lang="es-MX" sz="800" dirty="0" smtClean="0"/>
              <a:t>Secretaria Ejecutiva “C”(26)</a:t>
            </a:r>
            <a:endParaRPr lang="es-MX" sz="800" dirty="0" smtClean="0">
              <a:latin typeface="Calibri" pitchFamily="34" charset="0"/>
            </a:endParaRPr>
          </a:p>
        </p:txBody>
      </p:sp>
      <p:sp>
        <p:nvSpPr>
          <p:cNvPr id="219" name="Text Box 29"/>
          <p:cNvSpPr txBox="1">
            <a:spLocks noChangeArrowheads="1"/>
          </p:cNvSpPr>
          <p:nvPr/>
        </p:nvSpPr>
        <p:spPr bwMode="auto">
          <a:xfrm>
            <a:off x="1942919" y="5455922"/>
            <a:ext cx="1507884" cy="347073"/>
          </a:xfrm>
          <a:prstGeom prst="rect">
            <a:avLst/>
          </a:prstGeom>
          <a:noFill/>
          <a:ln w="9525">
            <a:noFill/>
            <a:miter lim="800000"/>
            <a:headEnd/>
            <a:tailEnd/>
          </a:ln>
        </p:spPr>
        <p:txBody>
          <a:bodyPr/>
          <a:lstStyle/>
          <a:p>
            <a:pPr algn="ctr"/>
            <a:r>
              <a:rPr lang="es-MX" sz="800" dirty="0" smtClean="0">
                <a:latin typeface="Arial" pitchFamily="34" charset="0"/>
                <a:cs typeface="Arial" pitchFamily="34" charset="0"/>
              </a:rPr>
              <a:t>Alicia Ruiz Zavala</a:t>
            </a:r>
            <a:endParaRPr lang="es-MX" sz="800" dirty="0">
              <a:latin typeface="Arial" pitchFamily="34" charset="0"/>
              <a:cs typeface="Arial" pitchFamily="34" charset="0"/>
            </a:endParaRPr>
          </a:p>
          <a:p>
            <a:pPr algn="ctr"/>
            <a:r>
              <a:rPr lang="es-MX" sz="800" dirty="0" smtClean="0">
                <a:latin typeface="Arial" pitchFamily="34" charset="0"/>
                <a:cs typeface="Arial" pitchFamily="34" charset="0"/>
              </a:rPr>
              <a:t>Secretaria de Apoyo (21)</a:t>
            </a:r>
          </a:p>
        </p:txBody>
      </p:sp>
      <p:cxnSp>
        <p:nvCxnSpPr>
          <p:cNvPr id="220" name="AutoShape 56"/>
          <p:cNvCxnSpPr>
            <a:cxnSpLocks noChangeShapeType="1"/>
          </p:cNvCxnSpPr>
          <p:nvPr/>
        </p:nvCxnSpPr>
        <p:spPr bwMode="auto">
          <a:xfrm>
            <a:off x="1995557" y="5420734"/>
            <a:ext cx="1440000" cy="1588"/>
          </a:xfrm>
          <a:prstGeom prst="straightConnector1">
            <a:avLst/>
          </a:prstGeom>
          <a:noFill/>
          <a:ln w="9525">
            <a:solidFill>
              <a:srgbClr val="000000"/>
            </a:solidFill>
            <a:round/>
            <a:headEnd/>
            <a:tailEnd/>
          </a:ln>
        </p:spPr>
      </p:cxnSp>
      <p:cxnSp>
        <p:nvCxnSpPr>
          <p:cNvPr id="221" name="AutoShape 26"/>
          <p:cNvCxnSpPr>
            <a:cxnSpLocks noChangeShapeType="1"/>
          </p:cNvCxnSpPr>
          <p:nvPr/>
        </p:nvCxnSpPr>
        <p:spPr bwMode="auto">
          <a:xfrm>
            <a:off x="1973376" y="7904579"/>
            <a:ext cx="1440000" cy="1588"/>
          </a:xfrm>
          <a:prstGeom prst="straightConnector1">
            <a:avLst/>
          </a:prstGeom>
          <a:noFill/>
          <a:ln w="9525">
            <a:solidFill>
              <a:srgbClr val="000000"/>
            </a:solidFill>
            <a:round/>
            <a:headEnd/>
            <a:tailEnd/>
          </a:ln>
        </p:spPr>
      </p:cxnSp>
      <p:cxnSp>
        <p:nvCxnSpPr>
          <p:cNvPr id="222" name="AutoShape 26"/>
          <p:cNvCxnSpPr>
            <a:cxnSpLocks noChangeShapeType="1"/>
          </p:cNvCxnSpPr>
          <p:nvPr/>
        </p:nvCxnSpPr>
        <p:spPr bwMode="auto">
          <a:xfrm>
            <a:off x="288995" y="6731601"/>
            <a:ext cx="1440000" cy="1588"/>
          </a:xfrm>
          <a:prstGeom prst="straightConnector1">
            <a:avLst/>
          </a:prstGeom>
          <a:noFill/>
          <a:ln w="9525">
            <a:solidFill>
              <a:srgbClr val="000000"/>
            </a:solidFill>
            <a:round/>
            <a:headEnd/>
            <a:tailEnd/>
          </a:ln>
        </p:spPr>
      </p:cxnSp>
      <p:sp>
        <p:nvSpPr>
          <p:cNvPr id="223" name="Text Box 59"/>
          <p:cNvSpPr txBox="1">
            <a:spLocks noChangeArrowheads="1"/>
          </p:cNvSpPr>
          <p:nvPr/>
        </p:nvSpPr>
        <p:spPr bwMode="auto">
          <a:xfrm>
            <a:off x="203116" y="6793040"/>
            <a:ext cx="1645651" cy="323758"/>
          </a:xfrm>
          <a:prstGeom prst="rect">
            <a:avLst/>
          </a:prstGeom>
          <a:noFill/>
          <a:ln w="9525">
            <a:noFill/>
            <a:miter lim="800000"/>
            <a:headEnd/>
            <a:tailEnd/>
          </a:ln>
        </p:spPr>
        <p:txBody>
          <a:bodyPr/>
          <a:lstStyle/>
          <a:p>
            <a:pPr algn="ctr"/>
            <a:r>
              <a:rPr lang="es-MX" sz="800" dirty="0" smtClean="0">
                <a:solidFill>
                  <a:prstClr val="black"/>
                </a:solidFill>
              </a:rPr>
              <a:t>Martha Patricia Robledo López </a:t>
            </a:r>
            <a:endParaRPr lang="es-MX" sz="800" dirty="0">
              <a:solidFill>
                <a:prstClr val="black"/>
              </a:solidFill>
              <a:latin typeface="Calibri" pitchFamily="34" charset="0"/>
            </a:endParaRPr>
          </a:p>
          <a:p>
            <a:pPr algn="ctr"/>
            <a:r>
              <a:rPr lang="es-MX" sz="800" dirty="0">
                <a:solidFill>
                  <a:prstClr val="black"/>
                </a:solidFill>
              </a:rPr>
              <a:t>Secretaria </a:t>
            </a:r>
            <a:r>
              <a:rPr lang="es-MX" sz="800" dirty="0" smtClean="0">
                <a:solidFill>
                  <a:prstClr val="black"/>
                </a:solidFill>
              </a:rPr>
              <a:t>Ejecutiva “D” (23)</a:t>
            </a:r>
            <a:endParaRPr lang="es-MX" sz="800" dirty="0">
              <a:solidFill>
                <a:prstClr val="black"/>
              </a:solidFill>
            </a:endParaRPr>
          </a:p>
        </p:txBody>
      </p:sp>
      <p:sp>
        <p:nvSpPr>
          <p:cNvPr id="224" name="Text Box 27"/>
          <p:cNvSpPr txBox="1">
            <a:spLocks noChangeArrowheads="1"/>
          </p:cNvSpPr>
          <p:nvPr/>
        </p:nvSpPr>
        <p:spPr bwMode="auto">
          <a:xfrm>
            <a:off x="1925511" y="7895686"/>
            <a:ext cx="1575184" cy="536357"/>
          </a:xfrm>
          <a:prstGeom prst="rect">
            <a:avLst/>
          </a:prstGeom>
          <a:noFill/>
          <a:ln w="9525">
            <a:noFill/>
            <a:miter lim="800000"/>
            <a:headEnd/>
            <a:tailEnd/>
          </a:ln>
        </p:spPr>
        <p:txBody>
          <a:bodyPr/>
          <a:lstStyle/>
          <a:p>
            <a:pPr algn="ctr" defTabSz="914400"/>
            <a:r>
              <a:rPr lang="es-MX" sz="800" dirty="0" err="1"/>
              <a:t>Raymunda</a:t>
            </a:r>
            <a:r>
              <a:rPr lang="es-MX" sz="800" dirty="0"/>
              <a:t> Loredo </a:t>
            </a:r>
            <a:r>
              <a:rPr lang="es-MX" sz="800" dirty="0" err="1"/>
              <a:t>Bahena</a:t>
            </a:r>
            <a:r>
              <a:rPr lang="es-MX" sz="800" dirty="0"/>
              <a:t> </a:t>
            </a:r>
          </a:p>
          <a:p>
            <a:pPr algn="ctr" defTabSz="914400">
              <a:spcAft>
                <a:spcPts val="1000"/>
              </a:spcAft>
            </a:pPr>
            <a:r>
              <a:rPr lang="es-MX" sz="800" dirty="0"/>
              <a:t>Asistente de Servicios y </a:t>
            </a:r>
            <a:r>
              <a:rPr lang="es-MX" sz="800" dirty="0" err="1"/>
              <a:t>Mtto</a:t>
            </a:r>
            <a:r>
              <a:rPr lang="es-MX" sz="800" dirty="0"/>
              <a:t>. (21)</a:t>
            </a:r>
          </a:p>
        </p:txBody>
      </p:sp>
      <p:sp>
        <p:nvSpPr>
          <p:cNvPr id="225" name="Text Box 15"/>
          <p:cNvSpPr txBox="1">
            <a:spLocks noChangeArrowheads="1"/>
          </p:cNvSpPr>
          <p:nvPr/>
        </p:nvSpPr>
        <p:spPr bwMode="auto">
          <a:xfrm>
            <a:off x="2881851" y="1493322"/>
            <a:ext cx="1428760" cy="340004"/>
          </a:xfrm>
          <a:prstGeom prst="rect">
            <a:avLst/>
          </a:prstGeom>
          <a:noFill/>
          <a:ln w="9525">
            <a:noFill/>
            <a:miter lim="800000"/>
            <a:headEnd/>
            <a:tailEnd/>
          </a:ln>
        </p:spPr>
        <p:txBody>
          <a:bodyPr/>
          <a:lstStyle/>
          <a:p>
            <a:pPr algn="ctr" defTabSz="914400">
              <a:lnSpc>
                <a:spcPts val="800"/>
              </a:lnSpc>
            </a:pPr>
            <a:r>
              <a:rPr lang="es-MX" sz="800" dirty="0" smtClean="0"/>
              <a:t>José Gerardo </a:t>
            </a:r>
            <a:r>
              <a:rPr lang="es-MX" sz="800" dirty="0" err="1" smtClean="0"/>
              <a:t>Palau</a:t>
            </a:r>
            <a:r>
              <a:rPr lang="es-MX" sz="800" dirty="0" smtClean="0"/>
              <a:t> Mejía</a:t>
            </a:r>
            <a:endParaRPr lang="es-MX" sz="800" dirty="0" smtClean="0">
              <a:latin typeface="Calibri" pitchFamily="34" charset="0"/>
            </a:endParaRPr>
          </a:p>
          <a:p>
            <a:pPr algn="ctr" defTabSz="914400">
              <a:lnSpc>
                <a:spcPts val="800"/>
              </a:lnSpc>
            </a:pPr>
            <a:r>
              <a:rPr lang="es-MX" sz="800" dirty="0" smtClean="0">
                <a:solidFill>
                  <a:prstClr val="black"/>
                </a:solidFill>
              </a:rPr>
              <a:t>Director de Área</a:t>
            </a:r>
          </a:p>
        </p:txBody>
      </p:sp>
      <p:sp>
        <p:nvSpPr>
          <p:cNvPr id="226" name="Text Box 15"/>
          <p:cNvSpPr txBox="1">
            <a:spLocks noChangeArrowheads="1"/>
          </p:cNvSpPr>
          <p:nvPr/>
        </p:nvSpPr>
        <p:spPr bwMode="auto">
          <a:xfrm>
            <a:off x="1962358" y="3311329"/>
            <a:ext cx="1428760" cy="340004"/>
          </a:xfrm>
          <a:prstGeom prst="rect">
            <a:avLst/>
          </a:prstGeom>
          <a:noFill/>
          <a:ln w="9525">
            <a:noFill/>
            <a:miter lim="800000"/>
            <a:headEnd/>
            <a:tailEnd/>
          </a:ln>
        </p:spPr>
        <p:txBody>
          <a:bodyPr/>
          <a:lstStyle/>
          <a:p>
            <a:pPr algn="ctr" defTabSz="914400">
              <a:lnSpc>
                <a:spcPts val="800"/>
              </a:lnSpc>
            </a:pPr>
            <a:r>
              <a:rPr lang="es-MX" sz="700" dirty="0" smtClean="0"/>
              <a:t>Rosa Laura Guerrero Ortiz</a:t>
            </a:r>
          </a:p>
          <a:p>
            <a:pPr algn="ctr" defTabSz="914400">
              <a:lnSpc>
                <a:spcPts val="800"/>
              </a:lnSpc>
            </a:pPr>
            <a:r>
              <a:rPr lang="es-MX" sz="700" dirty="0" smtClean="0">
                <a:uFill>
                  <a:solidFill>
                    <a:srgbClr val="FFFF00"/>
                  </a:solidFill>
                </a:uFill>
              </a:rPr>
              <a:t>Jefe de Vinculación</a:t>
            </a:r>
          </a:p>
          <a:p>
            <a:pPr algn="ctr" defTabSz="914400">
              <a:lnSpc>
                <a:spcPts val="800"/>
              </a:lnSpc>
            </a:pPr>
            <a:endParaRPr lang="es-MX" sz="700" dirty="0" smtClean="0">
              <a:latin typeface="Calibri" pitchFamily="34" charset="0"/>
            </a:endParaRPr>
          </a:p>
        </p:txBody>
      </p:sp>
      <p:sp>
        <p:nvSpPr>
          <p:cNvPr id="227" name="Text Box 43"/>
          <p:cNvSpPr txBox="1">
            <a:spLocks noChangeArrowheads="1"/>
          </p:cNvSpPr>
          <p:nvPr/>
        </p:nvSpPr>
        <p:spPr bwMode="auto">
          <a:xfrm>
            <a:off x="4356444" y="7735468"/>
            <a:ext cx="2182812" cy="857250"/>
          </a:xfrm>
          <a:prstGeom prst="rect">
            <a:avLst/>
          </a:prstGeom>
          <a:noFill/>
          <a:ln w="9525">
            <a:noFill/>
            <a:miter lim="800000"/>
            <a:headEnd/>
            <a:tailEnd/>
          </a:ln>
        </p:spPr>
        <p:txBody>
          <a:bodyPr/>
          <a:lstStyle/>
          <a:p>
            <a:pPr algn="just" defTabSz="914400">
              <a:spcAft>
                <a:spcPts val="1000"/>
              </a:spcAft>
            </a:pPr>
            <a:r>
              <a:rPr lang="es-MX" sz="600" dirty="0" smtClean="0">
                <a:solidFill>
                  <a:prstClr val="black"/>
                </a:solidFill>
              </a:rPr>
              <a:t>José Gerardo </a:t>
            </a:r>
            <a:r>
              <a:rPr lang="es-MX" sz="600" dirty="0" err="1" smtClean="0">
                <a:solidFill>
                  <a:prstClr val="black"/>
                </a:solidFill>
              </a:rPr>
              <a:t>Palau</a:t>
            </a:r>
            <a:r>
              <a:rPr lang="es-MX" sz="600" dirty="0" smtClean="0">
                <a:solidFill>
                  <a:prstClr val="black"/>
                </a:solidFill>
              </a:rPr>
              <a:t> Mejía,</a:t>
            </a:r>
            <a:r>
              <a:rPr lang="es-MX" sz="600" dirty="0" smtClean="0"/>
              <a:t> </a:t>
            </a:r>
            <a:r>
              <a:rPr lang="es-MX" sz="600" dirty="0"/>
              <a:t>Titular Administrativo del Instituto de Capacitación para el Trabajo del Estado, certifica que el presente organigrama refleja el personal, así como los puestos y nombramientos que integran a la estructura vigente al </a:t>
            </a:r>
            <a:r>
              <a:rPr lang="es-MX" sz="600" u="sng" dirty="0"/>
              <a:t>mes de </a:t>
            </a:r>
            <a:r>
              <a:rPr lang="es-MX" sz="600" u="sng" dirty="0" smtClean="0"/>
              <a:t>Mayo del año </a:t>
            </a:r>
            <a:r>
              <a:rPr lang="es-MX" sz="600" b="1" u="sng" dirty="0" smtClean="0"/>
              <a:t>2019</a:t>
            </a:r>
            <a:r>
              <a:rPr lang="es-MX" sz="600" dirty="0" smtClean="0"/>
              <a:t>.</a:t>
            </a:r>
            <a:endParaRPr lang="es-MX" sz="600" dirty="0"/>
          </a:p>
          <a:p>
            <a:pPr algn="just" defTabSz="914400">
              <a:spcAft>
                <a:spcPts val="1000"/>
              </a:spcAft>
            </a:pPr>
            <a:r>
              <a:rPr lang="es-MX" sz="600" b="1" dirty="0"/>
              <a:t>Firma</a:t>
            </a:r>
            <a:r>
              <a:rPr lang="es-MX" sz="600" dirty="0"/>
              <a:t>:  ___________________________________</a:t>
            </a:r>
            <a:endParaRPr lang="es-MX" dirty="0"/>
          </a:p>
        </p:txBody>
      </p:sp>
      <p:cxnSp>
        <p:nvCxnSpPr>
          <p:cNvPr id="228" name="AutoShape 19"/>
          <p:cNvCxnSpPr>
            <a:cxnSpLocks noChangeShapeType="1"/>
          </p:cNvCxnSpPr>
          <p:nvPr/>
        </p:nvCxnSpPr>
        <p:spPr bwMode="auto">
          <a:xfrm>
            <a:off x="1994618" y="3620679"/>
            <a:ext cx="1440000" cy="0"/>
          </a:xfrm>
          <a:prstGeom prst="straightConnector1">
            <a:avLst/>
          </a:prstGeom>
          <a:noFill/>
          <a:ln w="6350">
            <a:solidFill>
              <a:srgbClr val="12762D"/>
            </a:solidFill>
            <a:prstDash val="dash"/>
            <a:round/>
            <a:headEnd/>
            <a:tailEnd/>
          </a:ln>
        </p:spPr>
      </p:cxnSp>
      <p:sp>
        <p:nvSpPr>
          <p:cNvPr id="229" name="Text Box 83"/>
          <p:cNvSpPr txBox="1">
            <a:spLocks noChangeArrowheads="1"/>
          </p:cNvSpPr>
          <p:nvPr/>
        </p:nvSpPr>
        <p:spPr bwMode="auto">
          <a:xfrm>
            <a:off x="1915271" y="6839332"/>
            <a:ext cx="1577200" cy="240698"/>
          </a:xfrm>
          <a:prstGeom prst="rect">
            <a:avLst/>
          </a:prstGeom>
          <a:noFill/>
          <a:ln w="9525">
            <a:noFill/>
            <a:miter lim="800000"/>
            <a:headEnd/>
            <a:tailEnd/>
          </a:ln>
        </p:spPr>
        <p:txBody>
          <a:bodyPr/>
          <a:lstStyle/>
          <a:p>
            <a:pPr algn="ctr">
              <a:lnSpc>
                <a:spcPts val="800"/>
              </a:lnSpc>
            </a:pPr>
            <a:r>
              <a:rPr lang="es-MX" sz="800" dirty="0" smtClean="0"/>
              <a:t>Dagoberto Valencia Morales</a:t>
            </a:r>
            <a:endParaRPr lang="es-MX" sz="800" dirty="0"/>
          </a:p>
          <a:p>
            <a:pPr algn="ctr">
              <a:lnSpc>
                <a:spcPts val="800"/>
              </a:lnSpc>
            </a:pPr>
            <a:r>
              <a:rPr lang="es-MX" sz="800" dirty="0" smtClean="0"/>
              <a:t>Técnico Especializado (27)</a:t>
            </a:r>
            <a:endParaRPr lang="es-MX" sz="800" dirty="0" smtClean="0">
              <a:latin typeface="Calibri" pitchFamily="34" charset="0"/>
            </a:endParaRPr>
          </a:p>
        </p:txBody>
      </p:sp>
      <p:cxnSp>
        <p:nvCxnSpPr>
          <p:cNvPr id="230" name="AutoShape 32"/>
          <p:cNvCxnSpPr>
            <a:cxnSpLocks noChangeShapeType="1"/>
          </p:cNvCxnSpPr>
          <p:nvPr/>
        </p:nvCxnSpPr>
        <p:spPr bwMode="auto">
          <a:xfrm>
            <a:off x="1970255" y="6808245"/>
            <a:ext cx="1440000" cy="0"/>
          </a:xfrm>
          <a:prstGeom prst="straightConnector1">
            <a:avLst/>
          </a:prstGeom>
          <a:noFill/>
          <a:ln w="9525">
            <a:solidFill>
              <a:srgbClr val="000000"/>
            </a:solidFill>
            <a:round/>
            <a:headEnd/>
            <a:tailEnd/>
          </a:ln>
        </p:spPr>
      </p:cxnSp>
      <p:sp>
        <p:nvSpPr>
          <p:cNvPr id="231" name="Rectangle 27"/>
          <p:cNvSpPr>
            <a:spLocks noChangeArrowheads="1"/>
          </p:cNvSpPr>
          <p:nvPr/>
        </p:nvSpPr>
        <p:spPr bwMode="auto">
          <a:xfrm>
            <a:off x="3609180" y="4526995"/>
            <a:ext cx="1440000" cy="648000"/>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cxnSp>
        <p:nvCxnSpPr>
          <p:cNvPr id="232" name="AutoShape 26"/>
          <p:cNvCxnSpPr>
            <a:cxnSpLocks noChangeShapeType="1"/>
          </p:cNvCxnSpPr>
          <p:nvPr/>
        </p:nvCxnSpPr>
        <p:spPr bwMode="auto">
          <a:xfrm>
            <a:off x="3609020" y="4795437"/>
            <a:ext cx="1440000" cy="1588"/>
          </a:xfrm>
          <a:prstGeom prst="straightConnector1">
            <a:avLst/>
          </a:prstGeom>
          <a:noFill/>
          <a:ln w="9525">
            <a:solidFill>
              <a:srgbClr val="000000"/>
            </a:solidFill>
            <a:round/>
            <a:headEnd/>
            <a:tailEnd/>
          </a:ln>
        </p:spPr>
      </p:cxnSp>
      <p:sp>
        <p:nvSpPr>
          <p:cNvPr id="233" name="Text Box 44"/>
          <p:cNvSpPr txBox="1">
            <a:spLocks noChangeArrowheads="1"/>
          </p:cNvSpPr>
          <p:nvPr/>
        </p:nvSpPr>
        <p:spPr bwMode="auto">
          <a:xfrm>
            <a:off x="3551145" y="4819825"/>
            <a:ext cx="1555750" cy="327025"/>
          </a:xfrm>
          <a:prstGeom prst="rect">
            <a:avLst/>
          </a:prstGeom>
          <a:noFill/>
          <a:ln w="9525">
            <a:noFill/>
            <a:miter lim="800000"/>
            <a:headEnd/>
            <a:tailEnd/>
          </a:ln>
        </p:spPr>
        <p:txBody>
          <a:bodyPr/>
          <a:lstStyle/>
          <a:p>
            <a:pPr algn="ctr" defTabSz="914400">
              <a:lnSpc>
                <a:spcPts val="800"/>
              </a:lnSpc>
            </a:pPr>
            <a:r>
              <a:rPr lang="es-MX" sz="800" dirty="0" smtClean="0">
                <a:solidFill>
                  <a:prstClr val="black"/>
                </a:solidFill>
              </a:rPr>
              <a:t>Antonio Rivera </a:t>
            </a:r>
            <a:r>
              <a:rPr lang="es-MX" sz="800" dirty="0" err="1" smtClean="0">
                <a:solidFill>
                  <a:prstClr val="black"/>
                </a:solidFill>
              </a:rPr>
              <a:t>Ocejo</a:t>
            </a:r>
            <a:endParaRPr lang="es-MX" sz="800" dirty="0">
              <a:solidFill>
                <a:prstClr val="black"/>
              </a:solidFill>
              <a:latin typeface="Calibri" pitchFamily="34" charset="0"/>
            </a:endParaRPr>
          </a:p>
          <a:p>
            <a:pPr algn="ctr" defTabSz="914400">
              <a:lnSpc>
                <a:spcPts val="800"/>
              </a:lnSpc>
            </a:pPr>
            <a:r>
              <a:rPr lang="es-MX" sz="800" dirty="0" smtClean="0">
                <a:solidFill>
                  <a:prstClr val="black"/>
                </a:solidFill>
              </a:rPr>
              <a:t>Técnico Especializado (27)</a:t>
            </a:r>
            <a:endParaRPr lang="es-MX" sz="800" dirty="0">
              <a:solidFill>
                <a:prstClr val="black"/>
              </a:solidFill>
            </a:endParaRPr>
          </a:p>
        </p:txBody>
      </p:sp>
      <p:sp>
        <p:nvSpPr>
          <p:cNvPr id="234" name="Text Box 15"/>
          <p:cNvSpPr txBox="1">
            <a:spLocks noChangeArrowheads="1"/>
          </p:cNvSpPr>
          <p:nvPr/>
        </p:nvSpPr>
        <p:spPr bwMode="auto">
          <a:xfrm>
            <a:off x="3651625" y="4526995"/>
            <a:ext cx="1352550" cy="231775"/>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Auxiliar de Ingresos Propios</a:t>
            </a:r>
            <a:endParaRPr lang="es-MX" sz="800" dirty="0">
              <a:solidFill>
                <a:prstClr val="black"/>
              </a:solidFill>
            </a:endParaRPr>
          </a:p>
        </p:txBody>
      </p:sp>
    </p:spTree>
    <p:extLst>
      <p:ext uri="{BB962C8B-B14F-4D97-AF65-F5344CB8AC3E}">
        <p14:creationId xmlns:p14="http://schemas.microsoft.com/office/powerpoint/2010/main" val="3739753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27651"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27652"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103666"/>
            <a:ext cx="5400675" cy="6983438"/>
          </a:xfrm>
          <a:prstGeom prst="rect">
            <a:avLst/>
          </a:prstGeom>
          <a:noFill/>
          <a:ln w="9525">
            <a:noFill/>
            <a:miter lim="800000"/>
            <a:headEnd/>
            <a:tailEnd/>
          </a:ln>
        </p:spPr>
        <p:txBody>
          <a:bodyPr lIns="91427" tIns="45714" rIns="91427" bIns="45714">
            <a:spAutoFit/>
          </a:bodyPr>
          <a:lstStyle/>
          <a:p>
            <a:pPr algn="ctr">
              <a:defRPr/>
            </a:pPr>
            <a:r>
              <a:rPr lang="es-ES" sz="1200" b="1" i="1" dirty="0" smtClean="0">
                <a:solidFill>
                  <a:prstClr val="black"/>
                </a:solidFill>
              </a:rPr>
              <a:t>DIRECCIÓN ADMINISTRATIVA</a:t>
            </a:r>
            <a:endParaRPr lang="es-MX" sz="1200" dirty="0">
              <a:solidFill>
                <a:prstClr val="black"/>
              </a:solidFill>
            </a:endParaRPr>
          </a:p>
          <a:p>
            <a:pPr algn="just">
              <a:defRPr/>
            </a:pPr>
            <a:endParaRPr lang="es-ES_tradnl" sz="1200" b="1" i="1" dirty="0">
              <a:solidFill>
                <a:prstClr val="black"/>
              </a:solidFill>
            </a:endParaRPr>
          </a:p>
          <a:p>
            <a:pPr algn="just">
              <a:defRPr/>
            </a:pPr>
            <a:endParaRPr lang="es-ES_tradnl" sz="1200" b="1" i="1" dirty="0">
              <a:solidFill>
                <a:prstClr val="black"/>
              </a:solidFill>
            </a:endParaRPr>
          </a:p>
          <a:p>
            <a:pPr algn="just">
              <a:defRPr/>
            </a:pPr>
            <a:r>
              <a:rPr lang="es-ES_tradnl" sz="1200" b="1" i="1" dirty="0">
                <a:solidFill>
                  <a:prstClr val="black"/>
                </a:solidFill>
              </a:rPr>
              <a:t>OBJETIVO.</a:t>
            </a:r>
          </a:p>
          <a:p>
            <a:pPr algn="just">
              <a:defRPr/>
            </a:pPr>
            <a:endParaRPr lang="es-MX" sz="1200" dirty="0">
              <a:solidFill>
                <a:prstClr val="black"/>
              </a:solidFill>
            </a:endParaRPr>
          </a:p>
          <a:p>
            <a:pPr marL="355600" algn="just">
              <a:lnSpc>
                <a:spcPct val="120000"/>
              </a:lnSpc>
              <a:defRPr/>
            </a:pPr>
            <a:r>
              <a:rPr lang="es-ES_tradnl" sz="1200" dirty="0" smtClean="0">
                <a:solidFill>
                  <a:prstClr val="black"/>
                </a:solidFill>
              </a:rPr>
              <a:t>Observar </a:t>
            </a:r>
            <a:r>
              <a:rPr lang="es-ES_tradnl" sz="1200" dirty="0">
                <a:solidFill>
                  <a:prstClr val="black"/>
                </a:solidFill>
              </a:rPr>
              <a:t>las distintas disposiciones de carácter legal y administrativo, en el ejercicio de los recursos financieros y materiales, ministrados por el Gobierno Federal y </a:t>
            </a:r>
            <a:r>
              <a:rPr lang="es-ES_tradnl" sz="1200" dirty="0" smtClean="0">
                <a:solidFill>
                  <a:prstClr val="black"/>
                </a:solidFill>
              </a:rPr>
              <a:t>Estatal; e </a:t>
            </a:r>
            <a:r>
              <a:rPr lang="es-ES_tradnl" sz="1200" dirty="0">
                <a:solidFill>
                  <a:prstClr val="black"/>
                </a:solidFill>
              </a:rPr>
              <a:t>igualmente administrar los ingresos propios generados por las Unidades y </a:t>
            </a:r>
            <a:r>
              <a:rPr lang="es-ES_tradnl" sz="1200" dirty="0" smtClean="0">
                <a:solidFill>
                  <a:prstClr val="black"/>
                </a:solidFill>
              </a:rPr>
              <a:t>Acciones Extramuros </a:t>
            </a:r>
            <a:r>
              <a:rPr lang="es-ES_tradnl" sz="1200" dirty="0">
                <a:solidFill>
                  <a:prstClr val="black"/>
                </a:solidFill>
              </a:rPr>
              <a:t>dependientes del Instituto</a:t>
            </a:r>
            <a:r>
              <a:rPr lang="es-ES_tradnl" sz="1200" i="1" dirty="0">
                <a:solidFill>
                  <a:prstClr val="black"/>
                </a:solidFill>
              </a:rPr>
              <a:t>.</a:t>
            </a:r>
            <a:r>
              <a:rPr lang="es-ES_tradnl" sz="1200" b="1" i="1" dirty="0">
                <a:solidFill>
                  <a:prstClr val="black"/>
                </a:solidFill>
              </a:rPr>
              <a:t> </a:t>
            </a:r>
          </a:p>
          <a:p>
            <a:pPr algn="just">
              <a:defRPr/>
            </a:pPr>
            <a:endParaRPr lang="es-MX" sz="1200" dirty="0">
              <a:solidFill>
                <a:prstClr val="black"/>
              </a:solidFill>
            </a:endParaRPr>
          </a:p>
          <a:p>
            <a:pPr algn="just">
              <a:defRPr/>
            </a:pPr>
            <a:r>
              <a:rPr lang="es-ES_tradnl" sz="1200" b="1" i="1" dirty="0">
                <a:solidFill>
                  <a:prstClr val="black"/>
                </a:solidFill>
              </a:rPr>
              <a:t>FUNCIONES.</a:t>
            </a: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Observar los mecanismos y políticas de gasto público que procuren el 	funcionamiento de las diversas áreas que integran el Instituto, sus 	Unidades y </a:t>
            </a:r>
            <a:r>
              <a:rPr lang="es-ES_tradnl" sz="1200" dirty="0" smtClean="0">
                <a:solidFill>
                  <a:prstClr val="black"/>
                </a:solidFill>
              </a:rPr>
              <a:t>Acciones Extramuros.</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Planear, administrar y controlar la aplicación de los recursos humanos, 	financieros y materiales para el cumplimiento de los objetivos 	institucionales.</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Elaborar de manera conjunta con las diversas Direcciones de Área del 	Instituto, el presupuesto de egresos del ejercicio fiscal que corresponda 	y someterlo al Director General, para su aprobación.</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Proponer y ejecutar las políticas y mecanismos para la contratación de 	personal </a:t>
            </a:r>
            <a:r>
              <a:rPr lang="es-ES_tradnl" sz="1200" dirty="0" smtClean="0">
                <a:solidFill>
                  <a:prstClr val="black"/>
                </a:solidFill>
              </a:rPr>
              <a:t>administrativo.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Observar, registrar y </a:t>
            </a:r>
            <a:r>
              <a:rPr lang="es-ES_tradnl" sz="1200" dirty="0" smtClean="0">
                <a:solidFill>
                  <a:prstClr val="black"/>
                </a:solidFill>
              </a:rPr>
              <a:t>archivar </a:t>
            </a:r>
            <a:r>
              <a:rPr lang="es-ES_tradnl" sz="1200" dirty="0">
                <a:solidFill>
                  <a:prstClr val="black"/>
                </a:solidFill>
              </a:rPr>
              <a:t>la contabilidad gubernamental, de 	acuerdo al ejercicio de los recursos públicos, conservando la 	información y documentación comprobatoria.</a:t>
            </a:r>
            <a:r>
              <a:rPr lang="es-ES_tradnl" sz="1200" b="1" i="1" dirty="0">
                <a:solidFill>
                  <a:prstClr val="black"/>
                </a:solidFill>
              </a:rPr>
              <a:t> </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Observar y ejecutar las disposiciones fiscales aplicables al régimen del 	Instituto</a:t>
            </a:r>
            <a:r>
              <a:rPr lang="es-ES_tradnl" sz="1200" dirty="0" smtClean="0">
                <a:solidFill>
                  <a:prstClr val="black"/>
                </a:solidFill>
              </a:rPr>
              <a:t>.</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Gestionar con la Secretaría de Finanzas los subsidios del Instituto.</a:t>
            </a:r>
          </a:p>
        </p:txBody>
      </p:sp>
      <p:graphicFrame>
        <p:nvGraphicFramePr>
          <p:cNvPr id="7" name="6 Tabla"/>
          <p:cNvGraphicFramePr>
            <a:graphicFrameLocks noGrp="1"/>
          </p:cNvGraphicFramePr>
          <p:nvPr>
            <p:extLst>
              <p:ext uri="{D42A27DB-BD31-4B8C-83A1-F6EECF244321}">
                <p14:modId xmlns:p14="http://schemas.microsoft.com/office/powerpoint/2010/main" val="3436302751"/>
              </p:ext>
            </p:extLst>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MX" sz="1200" kern="1200" dirty="0" smtClean="0">
                          <a:solidFill>
                            <a:schemeClr val="tx1"/>
                          </a:solidFill>
                          <a:latin typeface="Arial"/>
                          <a:ea typeface="Calibri"/>
                          <a:cs typeface="Times New Roman"/>
                        </a:rPr>
                        <a:t>José</a:t>
                      </a:r>
                      <a:r>
                        <a:rPr lang="es-MX" sz="1200" kern="1200" baseline="0" dirty="0" smtClean="0">
                          <a:solidFill>
                            <a:schemeClr val="tx1"/>
                          </a:solidFill>
                          <a:latin typeface="Arial"/>
                          <a:ea typeface="Calibri"/>
                          <a:cs typeface="Times New Roman"/>
                        </a:rPr>
                        <a:t> Gerardo </a:t>
                      </a:r>
                      <a:r>
                        <a:rPr lang="es-MX" sz="1200" kern="1200" baseline="0" dirty="0" err="1" smtClean="0">
                          <a:solidFill>
                            <a:schemeClr val="tx1"/>
                          </a:solidFill>
                          <a:latin typeface="Arial"/>
                          <a:ea typeface="Calibri"/>
                          <a:cs typeface="Times New Roman"/>
                        </a:rPr>
                        <a:t>Palau</a:t>
                      </a:r>
                      <a:r>
                        <a:rPr lang="es-MX" sz="1200" kern="1200" baseline="0" dirty="0" smtClean="0">
                          <a:solidFill>
                            <a:schemeClr val="tx1"/>
                          </a:solidFill>
                          <a:latin typeface="Arial"/>
                          <a:ea typeface="Calibri"/>
                          <a:cs typeface="Times New Roman"/>
                        </a:rPr>
                        <a:t> Mejía</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919722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28675"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28676"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109504"/>
            <a:ext cx="5400675" cy="7047045"/>
          </a:xfrm>
          <a:prstGeom prst="rect">
            <a:avLst/>
          </a:prstGeom>
          <a:noFill/>
          <a:ln w="9525">
            <a:noFill/>
            <a:miter lim="800000"/>
            <a:headEnd/>
            <a:tailEnd/>
          </a:ln>
        </p:spPr>
        <p:txBody>
          <a:bodyPr lIns="91427" tIns="45714" rIns="91427" bIns="45714">
            <a:spAutoFit/>
          </a:bodyPr>
          <a:lstStyle/>
          <a:p>
            <a:pPr algn="ctr">
              <a:defRPr/>
            </a:pPr>
            <a:r>
              <a:rPr lang="es-ES" sz="1200" b="1" i="1" dirty="0" smtClean="0">
                <a:solidFill>
                  <a:prstClr val="black"/>
                </a:solidFill>
              </a:rPr>
              <a:t>DIRECCIÓN ADMINISTRATIVA</a:t>
            </a:r>
            <a:endParaRPr lang="es-MX" sz="1200" dirty="0" smtClean="0">
              <a:solidFill>
                <a:prstClr val="black"/>
              </a:solidFill>
            </a:endParaRPr>
          </a:p>
          <a:p>
            <a:pPr algn="ctr">
              <a:defRPr/>
            </a:pPr>
            <a:r>
              <a:rPr lang="es-ES_tradnl" sz="1200" b="1" i="1" dirty="0" smtClean="0">
                <a:solidFill>
                  <a:prstClr val="black"/>
                </a:solidFill>
              </a:rPr>
              <a:t>(Continúa)</a:t>
            </a:r>
            <a:endParaRPr lang="es-MX" sz="1200" dirty="0">
              <a:solidFill>
                <a:prstClr val="black"/>
              </a:solidFill>
            </a:endParaRPr>
          </a:p>
          <a:p>
            <a:pPr algn="just">
              <a:defRPr/>
            </a:pPr>
            <a:r>
              <a:rPr lang="es-MX" sz="1200" dirty="0">
                <a:solidFill>
                  <a:prstClr val="black"/>
                </a:solidFill>
              </a:rPr>
              <a:t> </a:t>
            </a: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Realizar los pagos a Proveedores, Servicios e Impuestos mediante 	transferencia bancaria.</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Revisar el cálculo quincenal de </a:t>
            </a:r>
            <a:r>
              <a:rPr lang="es-ES_tradnl" sz="1200" dirty="0">
                <a:solidFill>
                  <a:prstClr val="black"/>
                </a:solidFill>
              </a:rPr>
              <a:t>las </a:t>
            </a:r>
            <a:r>
              <a:rPr lang="es-ES_tradnl" sz="1200" dirty="0" smtClean="0">
                <a:solidFill>
                  <a:prstClr val="black"/>
                </a:solidFill>
              </a:rPr>
              <a:t>nóminas del personal Directivo</a:t>
            </a:r>
            <a:r>
              <a:rPr lang="es-ES_tradnl" sz="1200" dirty="0">
                <a:solidFill>
                  <a:prstClr val="black"/>
                </a:solidFill>
              </a:rPr>
              <a:t>, </a:t>
            </a:r>
            <a:r>
              <a:rPr lang="es-ES_tradnl" sz="1200" dirty="0" smtClean="0">
                <a:solidFill>
                  <a:prstClr val="black"/>
                </a:solidFill>
              </a:rPr>
              <a:t>	administrativo </a:t>
            </a:r>
            <a:r>
              <a:rPr lang="es-ES_tradnl" sz="1200" dirty="0">
                <a:solidFill>
                  <a:prstClr val="black"/>
                </a:solidFill>
              </a:rPr>
              <a:t>y de instructores, </a:t>
            </a:r>
            <a:r>
              <a:rPr lang="es-ES_tradnl" sz="1200" dirty="0" smtClean="0">
                <a:solidFill>
                  <a:prstClr val="black"/>
                </a:solidFill>
              </a:rPr>
              <a:t>realizando el pago correspondiente. </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Calcular y elaborar en su momento, aquellas prestaciones económicas 	a las que tiene derecho solo el personal Directivo y administrativo. </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Elaborar y remitir mensualmente a las distintas autoridades Federales y 	Estatales, los estados financieros generados.</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Elaborar trimestralmente el reporte del Artículo 43 del Presupuesto de 	Egresos de la Federación.</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Controlar </a:t>
            </a:r>
            <a:r>
              <a:rPr lang="es-ES_tradnl" sz="1200" dirty="0">
                <a:solidFill>
                  <a:prstClr val="black"/>
                </a:solidFill>
              </a:rPr>
              <a:t>los fondos </a:t>
            </a:r>
            <a:r>
              <a:rPr lang="es-ES_tradnl" sz="1200" dirty="0" err="1">
                <a:solidFill>
                  <a:prstClr val="black"/>
                </a:solidFill>
              </a:rPr>
              <a:t>revolventes</a:t>
            </a:r>
            <a:r>
              <a:rPr lang="es-ES_tradnl" sz="1200" dirty="0">
                <a:solidFill>
                  <a:prstClr val="black"/>
                </a:solidFill>
              </a:rPr>
              <a:t> tanto de Dirección General </a:t>
            </a:r>
            <a:r>
              <a:rPr lang="es-ES_tradnl" sz="1200" dirty="0" smtClean="0">
                <a:solidFill>
                  <a:prstClr val="black"/>
                </a:solidFill>
              </a:rPr>
              <a:t>como </a:t>
            </a:r>
            <a:r>
              <a:rPr lang="es-ES_tradnl" sz="1200" dirty="0">
                <a:solidFill>
                  <a:prstClr val="black"/>
                </a:solidFill>
              </a:rPr>
              <a:t>de </a:t>
            </a:r>
            <a:r>
              <a:rPr lang="es-ES_tradnl" sz="1200" dirty="0" smtClean="0">
                <a:solidFill>
                  <a:prstClr val="black"/>
                </a:solidFill>
              </a:rPr>
              <a:t>	las </a:t>
            </a:r>
            <a:r>
              <a:rPr lang="es-ES_tradnl" sz="1200" dirty="0">
                <a:solidFill>
                  <a:prstClr val="black"/>
                </a:solidFill>
              </a:rPr>
              <a:t>Unidades dependientes del Instituto.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Atender y revisar las solicitudes de viáticos para la Dirección General, 	Direcciones de Área y Unidades del Instituto.</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Planear </a:t>
            </a:r>
            <a:r>
              <a:rPr lang="es-ES_tradnl" sz="1200" dirty="0">
                <a:solidFill>
                  <a:prstClr val="black"/>
                </a:solidFill>
              </a:rPr>
              <a:t>y ejecutar la compra de bienes muebles, de acuerdo a la 	necesidad de las diversas áreas y de las </a:t>
            </a:r>
            <a:r>
              <a:rPr lang="es-ES_tradnl" sz="1200" dirty="0" smtClean="0">
                <a:solidFill>
                  <a:prstClr val="black"/>
                </a:solidFill>
              </a:rPr>
              <a:t>Unidades.</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Proponer al Director General, el mantenimiento y conservación de 	inmuebles, patrimonio del Instituto, así como de aquellos inmuebles, 	que se encuentren estrechamente vinculados con la prestación de 	servicios de capacitación a cargo del Instituto, ya sea por medio de 	comodato o alguna otra figura que permita al Instituto usar aquellas 	instalaciones que no le son propias</a:t>
            </a:r>
            <a:r>
              <a:rPr lang="es-ES_tradnl" sz="1200" dirty="0" smtClean="0">
                <a:solidFill>
                  <a:prstClr val="black"/>
                </a:solidFill>
              </a:rPr>
              <a:t>.}</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Realizar trámites de personal, bancarios y administrativos.</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Estas funciones son enunciativas y no </a:t>
            </a:r>
            <a:r>
              <a:rPr lang="es-ES_tradnl" sz="1200" dirty="0" smtClean="0">
                <a:solidFill>
                  <a:prstClr val="black"/>
                </a:solidFill>
              </a:rPr>
              <a:t>limitativas.</a:t>
            </a:r>
            <a:endParaRPr lang="es-MX" sz="1200" dirty="0">
              <a:solidFill>
                <a:prstClr val="black"/>
              </a:solidFill>
            </a:endParaRPr>
          </a:p>
        </p:txBody>
      </p:sp>
      <p:graphicFrame>
        <p:nvGraphicFramePr>
          <p:cNvPr id="7" name="6 Tabla"/>
          <p:cNvGraphicFramePr>
            <a:graphicFrameLocks noGrp="1"/>
          </p:cNvGraphicFramePr>
          <p:nvPr>
            <p:extLst>
              <p:ext uri="{D42A27DB-BD31-4B8C-83A1-F6EECF244321}">
                <p14:modId xmlns:p14="http://schemas.microsoft.com/office/powerpoint/2010/main" val="1388206827"/>
              </p:ext>
            </p:extLst>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José Gerardo </a:t>
                      </a:r>
                      <a:r>
                        <a:rPr lang="es-ES" sz="1200" kern="1200" dirty="0" err="1" smtClean="0">
                          <a:solidFill>
                            <a:schemeClr val="tx1"/>
                          </a:solidFill>
                          <a:latin typeface="Arial"/>
                          <a:ea typeface="Calibri"/>
                          <a:cs typeface="Times New Roman"/>
                        </a:rPr>
                        <a:t>Palau</a:t>
                      </a:r>
                      <a:r>
                        <a:rPr lang="es-ES" sz="1200" kern="1200" dirty="0" smtClean="0">
                          <a:solidFill>
                            <a:schemeClr val="tx1"/>
                          </a:solidFill>
                          <a:latin typeface="Arial"/>
                          <a:ea typeface="Calibri"/>
                          <a:cs typeface="Times New Roman"/>
                        </a:rPr>
                        <a:t> Mejía</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200" dirty="0" smtClean="0">
                          <a:latin typeface="Arial" pitchFamily="34" charset="0"/>
                          <a:ea typeface="Calibri"/>
                          <a:cs typeface="Arial" pitchFamily="34" charset="0"/>
                        </a:rPr>
                        <a:t>Raúl</a:t>
                      </a:r>
                      <a:r>
                        <a:rPr lang="es-MX" sz="1200" baseline="0" dirty="0" smtClean="0">
                          <a:latin typeface="Arial" pitchFamily="34" charset="0"/>
                          <a:ea typeface="Calibri"/>
                          <a:cs typeface="Arial" pitchFamily="34" charset="0"/>
                        </a:rPr>
                        <a:t> Olivares Morales</a:t>
                      </a:r>
                      <a:endParaRPr lang="es-MX" sz="1200" dirty="0">
                        <a:latin typeface="Arial" pitchFamily="34" charset="0"/>
                        <a:ea typeface="Calibri"/>
                        <a:cs typeface="Arial" pitchFamily="34" charset="0"/>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257673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29699"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29700"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dirty="0">
                <a:solidFill>
                  <a:prstClr val="black"/>
                </a:solidFill>
              </a:rPr>
              <a:t>DESCRIPCION DE FUNCIONES</a:t>
            </a:r>
            <a:endParaRPr lang="es-MX" dirty="0">
              <a:solidFill>
                <a:prstClr val="black"/>
              </a:solidFill>
              <a:latin typeface="Calibri" pitchFamily="34" charset="0"/>
            </a:endParaRPr>
          </a:p>
        </p:txBody>
      </p:sp>
      <p:sp>
        <p:nvSpPr>
          <p:cNvPr id="6" name="11 CuadroTexto"/>
          <p:cNvSpPr txBox="1">
            <a:spLocks noChangeArrowheads="1"/>
          </p:cNvSpPr>
          <p:nvPr/>
        </p:nvSpPr>
        <p:spPr bwMode="auto">
          <a:xfrm>
            <a:off x="1196975" y="1118980"/>
            <a:ext cx="5400675" cy="7606173"/>
          </a:xfrm>
          <a:prstGeom prst="rect">
            <a:avLst/>
          </a:prstGeom>
          <a:noFill/>
          <a:ln w="9525">
            <a:noFill/>
            <a:miter lim="800000"/>
            <a:headEnd/>
            <a:tailEnd/>
          </a:ln>
        </p:spPr>
        <p:txBody>
          <a:bodyPr lIns="91427" tIns="45714" rIns="91427" bIns="45714">
            <a:spAutoFit/>
          </a:bodyPr>
          <a:lstStyle/>
          <a:p>
            <a:pPr algn="ctr">
              <a:defRPr/>
            </a:pPr>
            <a:r>
              <a:rPr lang="es-ES_tradnl" sz="1200" b="1" i="1" dirty="0" smtClean="0">
                <a:solidFill>
                  <a:prstClr val="black"/>
                </a:solidFill>
              </a:rPr>
              <a:t>ASISTENTE DE LA DIRECCIÓN ADMINISTRATIVA</a:t>
            </a:r>
            <a:endParaRPr lang="es-ES_tradnl" sz="1200" b="1" i="1" dirty="0">
              <a:solidFill>
                <a:prstClr val="black"/>
              </a:solidFill>
            </a:endParaRPr>
          </a:p>
          <a:p>
            <a:pPr algn="ctr">
              <a:defRPr/>
            </a:pPr>
            <a:endParaRPr lang="es-ES_tradnl" sz="1200" b="1" i="1" dirty="0">
              <a:solidFill>
                <a:prstClr val="black"/>
              </a:solidFill>
            </a:endParaRPr>
          </a:p>
          <a:p>
            <a:pPr algn="ctr">
              <a:defRPr/>
            </a:pPr>
            <a:endParaRPr lang="es-MX" sz="1200" dirty="0" smtClean="0">
              <a:solidFill>
                <a:prstClr val="black"/>
              </a:solidFill>
            </a:endParaRPr>
          </a:p>
          <a:p>
            <a:pPr algn="just">
              <a:defRPr/>
            </a:pPr>
            <a:r>
              <a:rPr lang="es-ES_tradnl" sz="1200" b="1" i="1" dirty="0" smtClean="0">
                <a:solidFill>
                  <a:prstClr val="black"/>
                </a:solidFill>
              </a:rPr>
              <a:t>OBJETIVO.</a:t>
            </a:r>
          </a:p>
          <a:p>
            <a:pPr algn="just">
              <a:defRPr/>
            </a:pPr>
            <a:endParaRPr lang="es-MX" sz="1200" dirty="0" smtClean="0">
              <a:solidFill>
                <a:prstClr val="black"/>
              </a:solidFill>
            </a:endParaRPr>
          </a:p>
          <a:p>
            <a:pPr marL="354013" algn="just">
              <a:lnSpc>
                <a:spcPct val="120000"/>
              </a:lnSpc>
              <a:spcAft>
                <a:spcPts val="700"/>
              </a:spcAft>
              <a:defRPr/>
            </a:pPr>
            <a:r>
              <a:rPr lang="es-ES_tradnl" sz="1200" dirty="0" smtClean="0">
                <a:solidFill>
                  <a:prstClr val="black"/>
                </a:solidFill>
              </a:rPr>
              <a:t>Colaborar con el registro y control de presupuesto en el Sistema de Contabilidad (OPERGOB), observando</a:t>
            </a:r>
            <a:r>
              <a:rPr lang="es-MX" sz="1200" dirty="0" smtClean="0">
                <a:solidFill>
                  <a:prstClr val="black"/>
                </a:solidFill>
              </a:rPr>
              <a:t> lo dispuesto por la Ley General de Contabilidad Gubernamental</a:t>
            </a:r>
            <a:r>
              <a:rPr lang="es-ES_tradnl" sz="1200" dirty="0" smtClean="0">
                <a:solidFill>
                  <a:prstClr val="black"/>
                </a:solidFill>
              </a:rPr>
              <a:t>.</a:t>
            </a:r>
          </a:p>
          <a:p>
            <a:pPr algn="just">
              <a:defRPr/>
            </a:pPr>
            <a:endParaRPr lang="es-MX" sz="1200" dirty="0" smtClean="0">
              <a:solidFill>
                <a:prstClr val="black"/>
              </a:solidFill>
            </a:endParaRPr>
          </a:p>
          <a:p>
            <a:pPr algn="just">
              <a:defRPr/>
            </a:pPr>
            <a:r>
              <a:rPr lang="es-ES_tradnl" sz="1200" b="1" i="1" dirty="0" smtClean="0">
                <a:solidFill>
                  <a:prstClr val="black"/>
                </a:solidFill>
              </a:rPr>
              <a:t>FUNCIONES.</a:t>
            </a:r>
          </a:p>
          <a:p>
            <a:pPr algn="just">
              <a:defRPr/>
            </a:pPr>
            <a:endParaRPr lang="es-MX" sz="1200" dirty="0" smtClean="0">
              <a:solidFill>
                <a:srgbClr val="FF0000"/>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Programar el presupuesto federal, estatal e ingresos propios por 	entidades (Unidades).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Clasificar, planear y calcular el presupuesto total del Instituto para 	generar los pagos de solicitudes futuras</a:t>
            </a:r>
          </a:p>
          <a:p>
            <a:pPr marL="176213" indent="187325" algn="just">
              <a:lnSpc>
                <a:spcPct val="120000"/>
              </a:lnSpc>
              <a:spcAft>
                <a:spcPts val="700"/>
              </a:spcAft>
              <a:buFont typeface="Wingdings" pitchFamily="2" charset="2"/>
              <a:buChar char="§"/>
              <a:tabLst>
                <a:tab pos="363538" algn="l"/>
              </a:tabLst>
              <a:defRPr/>
            </a:pPr>
            <a:r>
              <a:rPr lang="es-MX" sz="1200" dirty="0"/>
              <a:t>Apoyar en los procedimientos de Adquisición referentes a Invitación </a:t>
            </a:r>
            <a:r>
              <a:rPr lang="es-MX" sz="1200" dirty="0" smtClean="0"/>
              <a:t>	Restringida </a:t>
            </a:r>
            <a:r>
              <a:rPr lang="es-MX" sz="1200" dirty="0"/>
              <a:t>y/o </a:t>
            </a:r>
            <a:r>
              <a:rPr lang="es-MX" sz="1200" dirty="0" smtClean="0"/>
              <a:t>Licitación, iniciando con el </a:t>
            </a:r>
            <a:r>
              <a:rPr lang="es-MX" sz="1200" dirty="0"/>
              <a:t>envío a Contraloría de los </a:t>
            </a:r>
            <a:r>
              <a:rPr lang="es-MX" sz="1200" dirty="0" smtClean="0"/>
              <a:t>	documentos </a:t>
            </a:r>
            <a:r>
              <a:rPr lang="es-MX" sz="1200" dirty="0"/>
              <a:t>requeridos para obtener la </a:t>
            </a:r>
            <a:r>
              <a:rPr lang="es-MX" sz="1200" dirty="0" smtClean="0"/>
              <a:t>¨No Objeción¨ </a:t>
            </a:r>
            <a:r>
              <a:rPr lang="es-MX" sz="1200" dirty="0"/>
              <a:t>así como el </a:t>
            </a:r>
            <a:r>
              <a:rPr lang="es-MX" sz="1200" dirty="0" smtClean="0"/>
              <a:t>	avance </a:t>
            </a:r>
            <a:r>
              <a:rPr lang="es-MX" sz="1200" dirty="0"/>
              <a:t>de los procesos hasta su </a:t>
            </a:r>
            <a:r>
              <a:rPr lang="es-MX" sz="1200" dirty="0" smtClean="0"/>
              <a:t>conclusión.</a:t>
            </a: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smtClean="0"/>
              <a:t>Elaborar </a:t>
            </a:r>
            <a:r>
              <a:rPr lang="es-MX" sz="1200" dirty="0"/>
              <a:t>I</a:t>
            </a:r>
            <a:r>
              <a:rPr lang="es-MX" sz="1200" dirty="0" smtClean="0"/>
              <a:t>nforme ¨Peso </a:t>
            </a:r>
            <a:r>
              <a:rPr lang="es-MX" sz="1200" dirty="0"/>
              <a:t>a </a:t>
            </a:r>
            <a:r>
              <a:rPr lang="es-MX" sz="1200" dirty="0" smtClean="0"/>
              <a:t>Peso¨ referente </a:t>
            </a:r>
            <a:r>
              <a:rPr lang="es-MX" sz="1200" dirty="0"/>
              <a:t>a los Ingresos Obtenidos por </a:t>
            </a:r>
            <a:r>
              <a:rPr lang="es-MX" sz="1200" dirty="0" smtClean="0"/>
              <a:t>	concepto </a:t>
            </a:r>
            <a:r>
              <a:rPr lang="es-MX" sz="1200" dirty="0"/>
              <a:t>de </a:t>
            </a:r>
            <a:r>
              <a:rPr lang="es-MX" sz="1200" dirty="0" smtClean="0"/>
              <a:t>Subsidio Estatal e Ingresos Propios.</a:t>
            </a: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a:t>Elaborar </a:t>
            </a:r>
            <a:r>
              <a:rPr lang="es-MX" sz="1200" dirty="0" smtClean="0"/>
              <a:t>Informe para la Secretaría de Educación de Gobierno del 	Estado,	Sistema Educativo Estatal, </a:t>
            </a:r>
            <a:r>
              <a:rPr lang="es-MX" sz="1200" dirty="0"/>
              <a:t>que concentra </a:t>
            </a:r>
            <a:r>
              <a:rPr lang="es-MX" sz="1200" dirty="0" smtClean="0"/>
              <a:t>el presupuesto de los 	Ejercicios Fiscales anterior </a:t>
            </a:r>
            <a:r>
              <a:rPr lang="es-MX" sz="1200" dirty="0"/>
              <a:t>y </a:t>
            </a:r>
            <a:r>
              <a:rPr lang="es-MX" sz="1200" dirty="0" smtClean="0"/>
              <a:t>actual.</a:t>
            </a: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a:t>Elaborar </a:t>
            </a:r>
            <a:r>
              <a:rPr lang="es-MX" sz="1200" dirty="0" smtClean="0"/>
              <a:t>Informe para su envío </a:t>
            </a:r>
            <a:r>
              <a:rPr lang="es-MX" sz="1200" dirty="0"/>
              <a:t>a </a:t>
            </a:r>
            <a:r>
              <a:rPr lang="es-MX" sz="1200" dirty="0" smtClean="0"/>
              <a:t>la Contraloría </a:t>
            </a:r>
            <a:r>
              <a:rPr lang="es-MX" sz="1200" dirty="0"/>
              <a:t>del Estado referente </a:t>
            </a:r>
            <a:r>
              <a:rPr lang="es-MX" sz="1200" dirty="0" smtClean="0"/>
              <a:t>al 	presupuesto </a:t>
            </a:r>
            <a:r>
              <a:rPr lang="es-MX" sz="1200" dirty="0"/>
              <a:t>proyectado </a:t>
            </a:r>
            <a:r>
              <a:rPr lang="es-MX" sz="1200" dirty="0" smtClean="0"/>
              <a:t>contra el </a:t>
            </a:r>
            <a:r>
              <a:rPr lang="es-MX" sz="1200" dirty="0"/>
              <a:t>recibido y </a:t>
            </a:r>
            <a:r>
              <a:rPr lang="es-MX" sz="1200" dirty="0" smtClean="0"/>
              <a:t>porcentajes </a:t>
            </a:r>
            <a:r>
              <a:rPr lang="es-MX" sz="1200" dirty="0"/>
              <a:t>de avance</a:t>
            </a:r>
            <a:r>
              <a:rPr lang="es-MX" sz="1200" dirty="0" smtClean="0"/>
              <a:t>.</a:t>
            </a:r>
          </a:p>
          <a:p>
            <a:pPr marL="176213" lvl="0" indent="187325" algn="just">
              <a:lnSpc>
                <a:spcPct val="120000"/>
              </a:lnSpc>
              <a:spcAft>
                <a:spcPts val="700"/>
              </a:spcAft>
              <a:buFont typeface="Wingdings" pitchFamily="2" charset="2"/>
              <a:buChar char="§"/>
              <a:tabLst>
                <a:tab pos="363538" algn="l"/>
              </a:tabLst>
              <a:defRPr/>
            </a:pPr>
            <a:r>
              <a:rPr lang="es-MX" sz="1200" dirty="0" smtClean="0"/>
              <a:t>Presentar ante la </a:t>
            </a:r>
            <a:r>
              <a:rPr lang="es-MX" sz="1200" dirty="0"/>
              <a:t>Dirección de </a:t>
            </a:r>
            <a:r>
              <a:rPr lang="es-MX" sz="1200" dirty="0" smtClean="0"/>
              <a:t>Ingresos de la Secretaría </a:t>
            </a:r>
            <a:r>
              <a:rPr lang="es-MX" sz="1200" dirty="0"/>
              <a:t>de </a:t>
            </a:r>
            <a:r>
              <a:rPr lang="es-MX" sz="1200" dirty="0" smtClean="0"/>
              <a:t>Finanzas la 	información referente a los recursos Federales, Ingresos Propios, así 	como lo proyectado </a:t>
            </a:r>
            <a:r>
              <a:rPr lang="es-MX" sz="1200" dirty="0"/>
              <a:t>para el </a:t>
            </a:r>
            <a:r>
              <a:rPr lang="es-MX" sz="1200" dirty="0" smtClean="0"/>
              <a:t>siguiente ejercicio y la </a:t>
            </a:r>
            <a:r>
              <a:rPr lang="es-MX" sz="1200" dirty="0"/>
              <a:t>cuota de </a:t>
            </a:r>
            <a:r>
              <a:rPr lang="es-MX" sz="1200" dirty="0" smtClean="0"/>
              <a:t>	recuperación para ser </a:t>
            </a:r>
            <a:r>
              <a:rPr lang="es-MX" sz="1200" dirty="0"/>
              <a:t>publicada en el Diario Oficial del Estado.</a:t>
            </a:r>
          </a:p>
          <a:p>
            <a:pPr marL="176213" indent="187325" algn="just">
              <a:lnSpc>
                <a:spcPct val="120000"/>
              </a:lnSpc>
              <a:spcAft>
                <a:spcPts val="700"/>
              </a:spcAft>
              <a:buFont typeface="Wingdings" pitchFamily="2" charset="2"/>
              <a:buChar char="§"/>
              <a:tabLst>
                <a:tab pos="363538" algn="l"/>
              </a:tabLst>
              <a:defRPr/>
            </a:pPr>
            <a:endParaRPr lang="es-MX" sz="1200" dirty="0">
              <a:solidFill>
                <a:prstClr val="black"/>
              </a:solidFill>
            </a:endParaRPr>
          </a:p>
        </p:txBody>
      </p:sp>
      <p:graphicFrame>
        <p:nvGraphicFramePr>
          <p:cNvPr id="7" name="6 Tabla"/>
          <p:cNvGraphicFramePr>
            <a:graphicFrameLocks noGrp="1"/>
          </p:cNvGraphicFramePr>
          <p:nvPr>
            <p:extLst>
              <p:ext uri="{D42A27DB-BD31-4B8C-83A1-F6EECF244321}">
                <p14:modId xmlns:p14="http://schemas.microsoft.com/office/powerpoint/2010/main" val="3499637145"/>
              </p:ext>
            </p:extLst>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Martha</a:t>
                      </a:r>
                      <a:r>
                        <a:rPr lang="es-ES" sz="1200" kern="1200" baseline="0" dirty="0" smtClean="0">
                          <a:solidFill>
                            <a:schemeClr val="tx1"/>
                          </a:solidFill>
                          <a:latin typeface="Arial"/>
                          <a:ea typeface="Calibri"/>
                          <a:cs typeface="Times New Roman"/>
                        </a:rPr>
                        <a:t> Arredondo Costilla</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184587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dirty="0">
                <a:solidFill>
                  <a:prstClr val="black"/>
                </a:solidFill>
              </a:rPr>
              <a:t>DESCRIPCION DE FUNCIONES</a:t>
            </a:r>
            <a:endParaRPr lang="es-MX" dirty="0">
              <a:solidFill>
                <a:prstClr val="black"/>
              </a:solidFill>
              <a:latin typeface="Calibri" pitchFamily="34" charset="0"/>
            </a:endParaRPr>
          </a:p>
        </p:txBody>
      </p:sp>
      <p:sp>
        <p:nvSpPr>
          <p:cNvPr id="5" name="11 CuadroTexto"/>
          <p:cNvSpPr txBox="1">
            <a:spLocks noChangeArrowheads="1"/>
          </p:cNvSpPr>
          <p:nvPr/>
        </p:nvSpPr>
        <p:spPr bwMode="auto">
          <a:xfrm>
            <a:off x="1196975" y="1129613"/>
            <a:ext cx="5400675" cy="6830576"/>
          </a:xfrm>
          <a:prstGeom prst="rect">
            <a:avLst/>
          </a:prstGeom>
          <a:noFill/>
          <a:ln w="9525">
            <a:noFill/>
            <a:miter lim="800000"/>
            <a:headEnd/>
            <a:tailEnd/>
          </a:ln>
        </p:spPr>
        <p:txBody>
          <a:bodyPr lIns="91427" tIns="45714" rIns="91427" bIns="45714">
            <a:spAutoFit/>
          </a:bodyPr>
          <a:lstStyle/>
          <a:p>
            <a:pPr algn="ctr">
              <a:defRPr/>
            </a:pPr>
            <a:r>
              <a:rPr lang="es-ES_tradnl" sz="1200" b="1" i="1" dirty="0" smtClean="0">
                <a:solidFill>
                  <a:prstClr val="black"/>
                </a:solidFill>
              </a:rPr>
              <a:t>ASISTENTE DE LA DIRECCIÓN ADMINISTRATIVA</a:t>
            </a:r>
          </a:p>
          <a:p>
            <a:pPr algn="ctr">
              <a:defRPr/>
            </a:pPr>
            <a:r>
              <a:rPr lang="es-ES_tradnl" sz="1200" b="1" i="1" dirty="0" smtClean="0">
                <a:solidFill>
                  <a:prstClr val="black"/>
                </a:solidFill>
              </a:rPr>
              <a:t>(Continúa)</a:t>
            </a:r>
            <a:endParaRPr lang="es-ES_tradnl" sz="1200" b="1" i="1" dirty="0">
              <a:solidFill>
                <a:prstClr val="black"/>
              </a:solidFill>
            </a:endParaRPr>
          </a:p>
          <a:p>
            <a:pPr algn="ctr">
              <a:defRPr/>
            </a:pPr>
            <a:endParaRPr lang="es-ES_tradnl" sz="1200" b="1" i="1" dirty="0">
              <a:solidFill>
                <a:prstClr val="black"/>
              </a:solidFill>
            </a:endParaRPr>
          </a:p>
          <a:p>
            <a:pPr algn="just">
              <a:defRPr/>
            </a:pPr>
            <a:r>
              <a:rPr lang="es-ES_tradnl" sz="1200" b="1" i="1" dirty="0" smtClean="0">
                <a:solidFill>
                  <a:prstClr val="black"/>
                </a:solidFill>
              </a:rPr>
              <a:t>FUNCIONES.</a:t>
            </a:r>
          </a:p>
          <a:p>
            <a:pPr algn="just">
              <a:defRPr/>
            </a:pPr>
            <a:endParaRPr lang="es-MX" sz="1200" dirty="0" smtClean="0">
              <a:solidFill>
                <a:srgbClr val="FF0000"/>
              </a:solidFill>
            </a:endParaRPr>
          </a:p>
          <a:p>
            <a:pPr marL="176213" lvl="0" indent="187325" algn="just">
              <a:lnSpc>
                <a:spcPct val="120000"/>
              </a:lnSpc>
              <a:spcAft>
                <a:spcPts val="700"/>
              </a:spcAft>
              <a:buFont typeface="Wingdings" pitchFamily="2" charset="2"/>
              <a:buChar char="§"/>
              <a:tabLst>
                <a:tab pos="363538" algn="l"/>
              </a:tabLst>
              <a:defRPr/>
            </a:pPr>
            <a:r>
              <a:rPr lang="es-MX" sz="1200" dirty="0"/>
              <a:t>Realizar la apertura del Ejercicio Fiscal en el Sistema </a:t>
            </a:r>
            <a:r>
              <a:rPr lang="es-MX" sz="1200" dirty="0" smtClean="0"/>
              <a:t>OPERGOB.</a:t>
            </a:r>
            <a:endParaRPr lang="es-MX" sz="1200" dirty="0"/>
          </a:p>
          <a:p>
            <a:pPr marL="176213" lvl="0" indent="187325" algn="just">
              <a:lnSpc>
                <a:spcPct val="120000"/>
              </a:lnSpc>
              <a:spcAft>
                <a:spcPts val="700"/>
              </a:spcAft>
              <a:buFont typeface="Wingdings" pitchFamily="2" charset="2"/>
              <a:buChar char="§"/>
              <a:tabLst>
                <a:tab pos="363538" algn="l"/>
              </a:tabLst>
              <a:defRPr/>
            </a:pPr>
            <a:r>
              <a:rPr lang="es-MX" sz="1200" dirty="0"/>
              <a:t>Elaborar la Póliza de </a:t>
            </a:r>
            <a:r>
              <a:rPr lang="es-MX" sz="1200" dirty="0" smtClean="0"/>
              <a:t>Apertura</a:t>
            </a:r>
            <a:r>
              <a:rPr lang="es-MX" sz="1200" dirty="0"/>
              <a:t>.</a:t>
            </a:r>
          </a:p>
          <a:p>
            <a:pPr marL="176213" lvl="0" indent="187325" algn="just">
              <a:lnSpc>
                <a:spcPct val="120000"/>
              </a:lnSpc>
              <a:spcAft>
                <a:spcPts val="700"/>
              </a:spcAft>
              <a:buFont typeface="Wingdings" pitchFamily="2" charset="2"/>
              <a:buChar char="§"/>
              <a:tabLst>
                <a:tab pos="363538" algn="l"/>
              </a:tabLst>
              <a:defRPr/>
            </a:pPr>
            <a:r>
              <a:rPr lang="es-MX" sz="1200" dirty="0" smtClean="0"/>
              <a:t>Integrar la información concerniente al Presupuesto Anual Asignado, 	Ejercicio de los Egresos Presupuestarios, Cuenta Pública, Gasto por 	Capítulo, Concepto y Partida, Informes Financieros, 	Contables, Presupuestales y Programáticos, Padrón de Proveedores y 	Contratistas, Adjudicaciones, Invitaciones y Licitaciones a fin de 	alimentar </a:t>
            </a:r>
            <a:r>
              <a:rPr lang="es-MX" sz="1200" dirty="0"/>
              <a:t>la plataforma de Transparencia.</a:t>
            </a:r>
          </a:p>
          <a:p>
            <a:pPr marL="176213" lvl="0" indent="187325" algn="just">
              <a:lnSpc>
                <a:spcPct val="120000"/>
              </a:lnSpc>
              <a:spcAft>
                <a:spcPts val="700"/>
              </a:spcAft>
              <a:buFont typeface="Wingdings" pitchFamily="2" charset="2"/>
              <a:buChar char="§"/>
              <a:tabLst>
                <a:tab pos="363538" algn="l"/>
              </a:tabLst>
              <a:defRPr/>
            </a:pPr>
            <a:r>
              <a:rPr lang="es-MX" sz="1200" dirty="0" smtClean="0"/>
              <a:t>Gestionar </a:t>
            </a:r>
            <a:r>
              <a:rPr lang="es-MX" sz="1200" dirty="0"/>
              <a:t>cambios </a:t>
            </a:r>
            <a:r>
              <a:rPr lang="es-MX" sz="1200" dirty="0" smtClean="0"/>
              <a:t>al sistema </a:t>
            </a:r>
            <a:r>
              <a:rPr lang="es-MX" sz="1200" dirty="0"/>
              <a:t>de Contabilidad </a:t>
            </a:r>
            <a:r>
              <a:rPr lang="es-MX" sz="1200" dirty="0" smtClean="0"/>
              <a:t>Gubernamental,  	fundamentando detalladamente las </a:t>
            </a:r>
            <a:r>
              <a:rPr lang="es-MX" sz="1200" dirty="0"/>
              <a:t>fallas </a:t>
            </a:r>
            <a:r>
              <a:rPr lang="es-MX" sz="1200" dirty="0" smtClean="0"/>
              <a:t>y dando 	seguimiento </a:t>
            </a:r>
            <a:r>
              <a:rPr lang="es-MX" sz="1200" dirty="0"/>
              <a:t>hasta </a:t>
            </a:r>
            <a:r>
              <a:rPr lang="es-MX" sz="1200" dirty="0" smtClean="0"/>
              <a:t>la solución de las mismas.</a:t>
            </a:r>
          </a:p>
          <a:p>
            <a:pPr marL="176213" indent="187325" algn="just">
              <a:lnSpc>
                <a:spcPct val="120000"/>
              </a:lnSpc>
              <a:spcAft>
                <a:spcPts val="700"/>
              </a:spcAft>
              <a:buFont typeface="Wingdings" pitchFamily="2" charset="2"/>
              <a:buChar char="§"/>
              <a:tabLst>
                <a:tab pos="363538" algn="l"/>
              </a:tabLst>
              <a:defRPr/>
            </a:pPr>
            <a:r>
              <a:rPr lang="es-MX" sz="1200" dirty="0"/>
              <a:t>Preparar </a:t>
            </a:r>
            <a:r>
              <a:rPr lang="es-MX" sz="1200" dirty="0" smtClean="0"/>
              <a:t>y cargar la </a:t>
            </a:r>
            <a:r>
              <a:rPr lang="es-MX" sz="1200" dirty="0"/>
              <a:t>evidencia solicitada en </a:t>
            </a:r>
            <a:r>
              <a:rPr lang="es-MX" sz="1200" dirty="0" smtClean="0"/>
              <a:t>el Sistema </a:t>
            </a:r>
            <a:r>
              <a:rPr lang="es-MX" sz="1200" dirty="0"/>
              <a:t>de Evaluación </a:t>
            </a:r>
            <a:r>
              <a:rPr lang="es-MX" sz="1200" dirty="0" smtClean="0"/>
              <a:t>	de </a:t>
            </a:r>
            <a:r>
              <a:rPr lang="es-MX" sz="1200" dirty="0"/>
              <a:t>la </a:t>
            </a:r>
            <a:r>
              <a:rPr lang="es-MX" sz="1200" dirty="0" smtClean="0"/>
              <a:t>Armonización </a:t>
            </a:r>
            <a:r>
              <a:rPr lang="es-MX" sz="1200" dirty="0"/>
              <a:t>Contable </a:t>
            </a:r>
            <a:r>
              <a:rPr lang="es-MX" sz="1200" dirty="0" smtClean="0"/>
              <a:t>(SEVAC) de </a:t>
            </a:r>
            <a:r>
              <a:rPr lang="es-MX" sz="1200" dirty="0"/>
              <a:t>acuerdo </a:t>
            </a:r>
            <a:r>
              <a:rPr lang="es-MX" sz="1200" dirty="0" smtClean="0"/>
              <a:t>con los </a:t>
            </a:r>
            <a:r>
              <a:rPr lang="es-MX" sz="1200" dirty="0"/>
              <a:t>lineamientos </a:t>
            </a:r>
            <a:r>
              <a:rPr lang="es-MX" sz="1200" dirty="0" smtClean="0"/>
              <a:t>	publicados.</a:t>
            </a: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smtClean="0"/>
              <a:t>Informar a la Dirección Jurídica a través de un reporte de las 	Adquisiciones </a:t>
            </a:r>
            <a:r>
              <a:rPr lang="es-MX" sz="1200" dirty="0"/>
              <a:t>que implicaron procedimiento por I</a:t>
            </a:r>
            <a:r>
              <a:rPr lang="es-MX" sz="1200" dirty="0" smtClean="0"/>
              <a:t>nvitación Restringida 	y/o </a:t>
            </a:r>
            <a:r>
              <a:rPr lang="es-MX" sz="1200" dirty="0"/>
              <a:t>Licitación </a:t>
            </a:r>
            <a:r>
              <a:rPr lang="es-MX" sz="1200" dirty="0" smtClean="0"/>
              <a:t>Pública.</a:t>
            </a: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smtClean="0"/>
              <a:t>Implementar el </a:t>
            </a:r>
            <a:r>
              <a:rPr lang="es-MX" sz="1200" dirty="0"/>
              <a:t>Plan de Cuentas </a:t>
            </a:r>
            <a:r>
              <a:rPr lang="es-MX" sz="1200" dirty="0" smtClean="0"/>
              <a:t>CONAC, </a:t>
            </a:r>
            <a:r>
              <a:rPr lang="es-MX" sz="1200" dirty="0"/>
              <a:t>Instructivo Plan de </a:t>
            </a:r>
            <a:r>
              <a:rPr lang="es-MX" sz="1200" dirty="0" smtClean="0"/>
              <a:t>Cuentas, 	así como ejemplos de asientos </a:t>
            </a:r>
            <a:r>
              <a:rPr lang="es-MX" sz="1200" dirty="0"/>
              <a:t>contables.</a:t>
            </a:r>
          </a:p>
          <a:p>
            <a:pPr marL="176213" indent="187325" algn="just">
              <a:lnSpc>
                <a:spcPct val="120000"/>
              </a:lnSpc>
              <a:spcAft>
                <a:spcPts val="700"/>
              </a:spcAft>
              <a:buFont typeface="Wingdings" pitchFamily="2" charset="2"/>
              <a:buChar char="§"/>
              <a:tabLst>
                <a:tab pos="363538" algn="l"/>
              </a:tabLst>
              <a:defRPr/>
            </a:pPr>
            <a:r>
              <a:rPr lang="es-MX" sz="1200" dirty="0" smtClean="0"/>
              <a:t>Presentar a la Dirección de Planeación y Evaluación el </a:t>
            </a:r>
            <a:r>
              <a:rPr lang="es-MX" sz="1200" dirty="0"/>
              <a:t>informe </a:t>
            </a:r>
            <a:r>
              <a:rPr lang="es-MX" sz="1200" dirty="0" smtClean="0"/>
              <a:t>de 	avance </a:t>
            </a:r>
            <a:r>
              <a:rPr lang="es-MX" sz="1200" dirty="0"/>
              <a:t>presupuestal Calendarizado </a:t>
            </a:r>
            <a:r>
              <a:rPr lang="es-MX" sz="1200" dirty="0" smtClean="0"/>
              <a:t>contra Radicado, así como el 	Proyecto </a:t>
            </a:r>
            <a:r>
              <a:rPr lang="es-MX" sz="1200" dirty="0"/>
              <a:t>de Egresos para el año siguiente (POA</a:t>
            </a:r>
            <a:r>
              <a:rPr lang="es-MX" sz="1200" dirty="0" smtClean="0"/>
              <a:t>).</a:t>
            </a:r>
            <a:endParaRPr lang="es-MX" sz="1200" dirty="0"/>
          </a:p>
          <a:p>
            <a:pPr marL="176213" indent="187325" algn="just">
              <a:lnSpc>
                <a:spcPct val="120000"/>
              </a:lnSpc>
              <a:spcAft>
                <a:spcPts val="700"/>
              </a:spcAft>
              <a:buFont typeface="Wingdings" pitchFamily="2" charset="2"/>
              <a:buChar char="§"/>
              <a:tabLst>
                <a:tab pos="363538" algn="l"/>
              </a:tabLst>
              <a:defRPr/>
            </a:pPr>
            <a:r>
              <a:rPr lang="es-ES" sz="1200" dirty="0" smtClean="0">
                <a:solidFill>
                  <a:prstClr val="black"/>
                </a:solidFill>
              </a:rPr>
              <a:t>Estas funciones son enunciativas, más no limitativas.</a:t>
            </a:r>
            <a:endParaRPr lang="es-MX" sz="1200" dirty="0">
              <a:solidFill>
                <a:prstClr val="black"/>
              </a:solidFill>
            </a:endParaRPr>
          </a:p>
        </p:txBody>
      </p:sp>
      <p:graphicFrame>
        <p:nvGraphicFramePr>
          <p:cNvPr id="6" name="6 Tabla"/>
          <p:cNvGraphicFramePr>
            <a:graphicFrameLocks noGrp="1"/>
          </p:cNvGraphicFramePr>
          <p:nvPr>
            <p:extLst>
              <p:ext uri="{D42A27DB-BD31-4B8C-83A1-F6EECF244321}">
                <p14:modId xmlns:p14="http://schemas.microsoft.com/office/powerpoint/2010/main" val="242061731"/>
              </p:ext>
            </p:extLst>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Martha</a:t>
                      </a:r>
                      <a:r>
                        <a:rPr lang="es-ES" sz="1200" kern="1200" baseline="0" dirty="0" smtClean="0">
                          <a:solidFill>
                            <a:schemeClr val="tx1"/>
                          </a:solidFill>
                          <a:latin typeface="Arial"/>
                          <a:ea typeface="Calibri"/>
                          <a:cs typeface="Times New Roman"/>
                        </a:rPr>
                        <a:t> Arredondo Costilla</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16132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29699"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29700"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355725"/>
            <a:ext cx="5400675" cy="7120912"/>
          </a:xfrm>
          <a:prstGeom prst="rect">
            <a:avLst/>
          </a:prstGeom>
          <a:noFill/>
          <a:ln w="9525">
            <a:noFill/>
            <a:miter lim="800000"/>
            <a:headEnd/>
            <a:tailEnd/>
          </a:ln>
        </p:spPr>
        <p:txBody>
          <a:bodyPr lIns="91427" tIns="45714" rIns="91427" bIns="45714">
            <a:spAutoFit/>
          </a:bodyPr>
          <a:lstStyle/>
          <a:p>
            <a:pPr algn="ctr">
              <a:defRPr/>
            </a:pPr>
            <a:r>
              <a:rPr lang="es-ES_tradnl" sz="1200" b="1" i="1" dirty="0" smtClean="0">
                <a:solidFill>
                  <a:prstClr val="black"/>
                </a:solidFill>
              </a:rPr>
              <a:t>SECRETARIA</a:t>
            </a:r>
            <a:endParaRPr lang="es-ES_tradnl" sz="1200" b="1" i="1" dirty="0">
              <a:solidFill>
                <a:prstClr val="black"/>
              </a:solidFill>
            </a:endParaRPr>
          </a:p>
          <a:p>
            <a:pPr algn="ctr">
              <a:defRPr/>
            </a:pPr>
            <a:endParaRPr lang="es-ES_tradnl" sz="1200" b="1" i="1" dirty="0">
              <a:solidFill>
                <a:prstClr val="black"/>
              </a:solidFill>
            </a:endParaRPr>
          </a:p>
          <a:p>
            <a:pPr algn="ctr">
              <a:defRPr/>
            </a:pPr>
            <a:endParaRPr lang="es-MX" sz="1200" dirty="0">
              <a:solidFill>
                <a:prstClr val="black"/>
              </a:solidFill>
            </a:endParaRPr>
          </a:p>
          <a:p>
            <a:pPr algn="just">
              <a:defRPr/>
            </a:pPr>
            <a:r>
              <a:rPr lang="es-ES_tradnl" sz="1200" b="1" i="1" dirty="0">
                <a:solidFill>
                  <a:prstClr val="black"/>
                </a:solidFill>
              </a:rPr>
              <a:t>OBJETIVO.</a:t>
            </a:r>
          </a:p>
          <a:p>
            <a:pPr algn="just">
              <a:defRPr/>
            </a:pPr>
            <a:endParaRPr lang="es-MX" sz="1200" dirty="0">
              <a:solidFill>
                <a:prstClr val="black"/>
              </a:solidFill>
            </a:endParaRPr>
          </a:p>
          <a:p>
            <a:pPr marL="354013" algn="just">
              <a:lnSpc>
                <a:spcPct val="120000"/>
              </a:lnSpc>
              <a:spcAft>
                <a:spcPts val="700"/>
              </a:spcAft>
              <a:defRPr/>
            </a:pPr>
            <a:r>
              <a:rPr lang="es-ES_tradnl" sz="1200" dirty="0" smtClean="0">
                <a:solidFill>
                  <a:prstClr val="black"/>
                </a:solidFill>
              </a:rPr>
              <a:t>Realizar </a:t>
            </a:r>
            <a:r>
              <a:rPr lang="es-ES_tradnl" sz="1200" dirty="0">
                <a:solidFill>
                  <a:prstClr val="black"/>
                </a:solidFill>
              </a:rPr>
              <a:t>actividades secretariales que coadyuven al buen desempeño  y comunicación en la Dirección Administrativa.</a:t>
            </a:r>
          </a:p>
          <a:p>
            <a:pPr algn="just">
              <a:defRPr/>
            </a:pPr>
            <a:endParaRPr lang="es-MX" sz="1200" dirty="0">
              <a:solidFill>
                <a:prstClr val="black"/>
              </a:solidFill>
            </a:endParaRPr>
          </a:p>
          <a:p>
            <a:pPr algn="just">
              <a:defRPr/>
            </a:pPr>
            <a:r>
              <a:rPr lang="es-ES_tradnl" sz="1200" b="1" i="1" dirty="0">
                <a:solidFill>
                  <a:prstClr val="black"/>
                </a:solidFill>
              </a:rPr>
              <a:t>FUNCIONES.</a:t>
            </a: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 sz="1200" dirty="0">
                <a:solidFill>
                  <a:prstClr val="black"/>
                </a:solidFill>
              </a:rPr>
              <a:t>Recibir, registrar y distribuir la correspondencia </a:t>
            </a:r>
            <a:r>
              <a:rPr lang="es-ES" sz="1200" dirty="0" smtClean="0">
                <a:solidFill>
                  <a:prstClr val="black"/>
                </a:solidFill>
              </a:rPr>
              <a:t>de la Dirección 	Administrativa,  mediante </a:t>
            </a:r>
            <a:r>
              <a:rPr lang="es-ES" sz="1200" dirty="0">
                <a:solidFill>
                  <a:prstClr val="black"/>
                </a:solidFill>
              </a:rPr>
              <a:t>el control de entrada / salida de la misma.</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 sz="1200" dirty="0" smtClean="0">
                <a:solidFill>
                  <a:prstClr val="black"/>
                </a:solidFill>
              </a:rPr>
              <a:t>Realizar el seguimiento a la recepción de paquetería </a:t>
            </a:r>
            <a:r>
              <a:rPr lang="es-ES" sz="1200" dirty="0">
                <a:solidFill>
                  <a:prstClr val="black"/>
                </a:solidFill>
              </a:rPr>
              <a:t>interna / externa </a:t>
            </a:r>
            <a:r>
              <a:rPr lang="es-ES" sz="1200" dirty="0" smtClean="0">
                <a:solidFill>
                  <a:prstClr val="black"/>
                </a:solidFill>
              </a:rPr>
              <a:t>	e informar  </a:t>
            </a:r>
            <a:r>
              <a:rPr lang="es-ES" sz="1200" dirty="0">
                <a:solidFill>
                  <a:prstClr val="black"/>
                </a:solidFill>
              </a:rPr>
              <a:t>al titular de la </a:t>
            </a:r>
            <a:r>
              <a:rPr lang="es-ES" sz="1200" dirty="0" smtClean="0">
                <a:solidFill>
                  <a:prstClr val="black"/>
                </a:solidFill>
              </a:rPr>
              <a:t>Dirección </a:t>
            </a:r>
            <a:r>
              <a:rPr lang="es-ES" sz="1200" dirty="0">
                <a:solidFill>
                  <a:prstClr val="black"/>
                </a:solidFill>
              </a:rPr>
              <a:t>Administrativa.</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 sz="1200" dirty="0">
                <a:solidFill>
                  <a:prstClr val="black"/>
                </a:solidFill>
              </a:rPr>
              <a:t>Transcribir </a:t>
            </a:r>
            <a:r>
              <a:rPr lang="es-ES" sz="1200" dirty="0" smtClean="0">
                <a:solidFill>
                  <a:prstClr val="black"/>
                </a:solidFill>
              </a:rPr>
              <a:t>la </a:t>
            </a:r>
            <a:r>
              <a:rPr lang="es-ES" sz="1200" dirty="0">
                <a:solidFill>
                  <a:prstClr val="black"/>
                </a:solidFill>
              </a:rPr>
              <a:t>documentación </a:t>
            </a:r>
            <a:r>
              <a:rPr lang="es-ES" sz="1200" dirty="0" smtClean="0">
                <a:solidFill>
                  <a:prstClr val="black"/>
                </a:solidFill>
              </a:rPr>
              <a:t>oficial que </a:t>
            </a:r>
            <a:r>
              <a:rPr lang="es-ES" sz="1200" dirty="0">
                <a:solidFill>
                  <a:prstClr val="black"/>
                </a:solidFill>
              </a:rPr>
              <a:t>le sea solicitada por </a:t>
            </a:r>
            <a:r>
              <a:rPr lang="es-ES" sz="1200" dirty="0" smtClean="0">
                <a:solidFill>
                  <a:prstClr val="black"/>
                </a:solidFill>
              </a:rPr>
              <a:t>el 	Director Administrativo.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los formatos de requisición de compra del Área Administrativa.</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Recibir  </a:t>
            </a:r>
            <a:r>
              <a:rPr lang="es-ES_tradnl" sz="1200" dirty="0">
                <a:solidFill>
                  <a:prstClr val="black"/>
                </a:solidFill>
              </a:rPr>
              <a:t>y canalizar a las personas que acudan a las oficinas a solicitar 	audiencia con el </a:t>
            </a:r>
            <a:r>
              <a:rPr lang="es-MX" sz="1200" dirty="0" smtClean="0">
                <a:solidFill>
                  <a:prstClr val="black"/>
                </a:solidFill>
              </a:rPr>
              <a:t>Director Administrativo.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 sz="1200" dirty="0">
                <a:solidFill>
                  <a:prstClr val="black"/>
                </a:solidFill>
              </a:rPr>
              <a:t>Atender al público cordial y respetuosamente  de manera personal y vía 	telefónica.</a:t>
            </a:r>
            <a:r>
              <a:rPr lang="es-ES" sz="1200" b="1" i="1" dirty="0">
                <a:solidFill>
                  <a:prstClr val="black"/>
                </a:solidFill>
              </a:rPr>
              <a:t> </a:t>
            </a:r>
            <a:endParaRPr lang="es-ES" sz="1200" b="1" i="1" dirty="0" smtClean="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 sz="1200" dirty="0" smtClean="0">
                <a:solidFill>
                  <a:prstClr val="black"/>
                </a:solidFill>
              </a:rPr>
              <a:t>Atender y distribuir las llamadas telefónicas del Director del Área 	Administrativa y/o tomar nota de recados.</a:t>
            </a:r>
          </a:p>
          <a:p>
            <a:pPr marL="176213" indent="187325" algn="just">
              <a:lnSpc>
                <a:spcPct val="120000"/>
              </a:lnSpc>
              <a:spcAft>
                <a:spcPts val="700"/>
              </a:spcAft>
              <a:buFont typeface="Wingdings" pitchFamily="2" charset="2"/>
              <a:buChar char="§"/>
              <a:tabLst>
                <a:tab pos="363538" algn="l"/>
              </a:tabLst>
              <a:defRPr/>
            </a:pPr>
            <a:r>
              <a:rPr lang="es-ES" sz="1200" dirty="0" smtClean="0">
                <a:solidFill>
                  <a:prstClr val="black"/>
                </a:solidFill>
              </a:rPr>
              <a:t>Elaborar trámites de los Egresos requeridos por el Director 	Administrativo.</a:t>
            </a:r>
          </a:p>
          <a:p>
            <a:pPr marL="176213" indent="187325" algn="just">
              <a:lnSpc>
                <a:spcPct val="120000"/>
              </a:lnSpc>
              <a:spcAft>
                <a:spcPts val="700"/>
              </a:spcAft>
              <a:buFont typeface="Wingdings" pitchFamily="2" charset="2"/>
              <a:buChar char="§"/>
              <a:tabLst>
                <a:tab pos="363538" algn="l"/>
              </a:tabLst>
              <a:defRPr/>
            </a:pPr>
            <a:r>
              <a:rPr lang="es-ES" sz="1200" dirty="0" smtClean="0">
                <a:solidFill>
                  <a:prstClr val="black"/>
                </a:solidFill>
              </a:rPr>
              <a:t>Revisar facturas y  que los trámites se encuentren completos para 	el pago de compras y gastos extraordinarios realizados por las 	Direcciones de Área y Unidades de capacitación del Instituto.</a:t>
            </a:r>
            <a:endParaRPr lang="es-MX" sz="1200" dirty="0">
              <a:solidFill>
                <a:prstClr val="black"/>
              </a:solidFill>
            </a:endParaRPr>
          </a:p>
          <a:p>
            <a:pPr marL="176213" indent="187325" algn="just">
              <a:lnSpc>
                <a:spcPct val="120000"/>
              </a:lnSpc>
              <a:spcAft>
                <a:spcPts val="700"/>
              </a:spcAft>
              <a:tabLst>
                <a:tab pos="363538" algn="l"/>
              </a:tabLst>
              <a:defRPr/>
            </a:pPr>
            <a:endParaRPr lang="es-MX" sz="1200" dirty="0">
              <a:solidFill>
                <a:prstClr val="black"/>
              </a:solidFill>
            </a:endParaRPr>
          </a:p>
        </p:txBody>
      </p:sp>
      <p:graphicFrame>
        <p:nvGraphicFramePr>
          <p:cNvPr id="7" name="6 Tabla"/>
          <p:cNvGraphicFramePr>
            <a:graphicFrameLocks noGrp="1"/>
          </p:cNvGraphicFramePr>
          <p:nvPr>
            <p:extLst>
              <p:ext uri="{D42A27DB-BD31-4B8C-83A1-F6EECF244321}">
                <p14:modId xmlns:p14="http://schemas.microsoft.com/office/powerpoint/2010/main" val="29871020"/>
              </p:ext>
            </p:extLst>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Karla del Rocío Hernández Rocha</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700997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3072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30724"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355725"/>
            <a:ext cx="5400675" cy="2519652"/>
          </a:xfrm>
          <a:prstGeom prst="rect">
            <a:avLst/>
          </a:prstGeom>
          <a:noFill/>
          <a:ln w="9525">
            <a:noFill/>
            <a:miter lim="800000"/>
            <a:headEnd/>
            <a:tailEnd/>
          </a:ln>
        </p:spPr>
        <p:txBody>
          <a:bodyPr lIns="91427" tIns="45714" rIns="91427" bIns="45714">
            <a:spAutoFit/>
          </a:bodyPr>
          <a:lstStyle/>
          <a:p>
            <a:pPr algn="ctr">
              <a:defRPr/>
            </a:pPr>
            <a:r>
              <a:rPr lang="es-ES_tradnl" sz="1200" b="1" i="1" dirty="0" smtClean="0">
                <a:solidFill>
                  <a:prstClr val="black"/>
                </a:solidFill>
              </a:rPr>
              <a:t>SECRETARIA</a:t>
            </a:r>
          </a:p>
          <a:p>
            <a:pPr algn="ctr">
              <a:defRPr/>
            </a:pPr>
            <a:r>
              <a:rPr lang="es-ES_tradnl" sz="1200" b="1" i="1" dirty="0" smtClean="0">
                <a:solidFill>
                  <a:prstClr val="black"/>
                </a:solidFill>
              </a:rPr>
              <a:t>(Continúa)</a:t>
            </a:r>
            <a:endParaRPr lang="es-MX" sz="1200" dirty="0">
              <a:solidFill>
                <a:prstClr val="black"/>
              </a:solidFill>
            </a:endParaRPr>
          </a:p>
          <a:p>
            <a:pPr>
              <a:defRPr/>
            </a:pPr>
            <a:r>
              <a:rPr lang="es-MX" sz="1200" dirty="0">
                <a:solidFill>
                  <a:prstClr val="black"/>
                </a:solidFill>
              </a:rPr>
              <a:t> </a:t>
            </a: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Solicitar </a:t>
            </a:r>
            <a:r>
              <a:rPr lang="es-ES_tradnl" sz="1200" dirty="0">
                <a:solidFill>
                  <a:prstClr val="black"/>
                </a:solidFill>
              </a:rPr>
              <a:t>a la autoridad correspondiente el material requerido para el 	desarrollo de su trabajo</a:t>
            </a:r>
            <a:r>
              <a:rPr lang="es-ES_tradnl" sz="1200" dirty="0" smtClean="0">
                <a:solidFill>
                  <a:prstClr val="black"/>
                </a:solidFill>
              </a:rPr>
              <a:t>.</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Elaborar reporte de cuentas por pagar con su programación.</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Registrar  pasivos y sus referencias de pago.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 sz="1200" dirty="0">
                <a:solidFill>
                  <a:prstClr val="black"/>
                </a:solidFill>
              </a:rPr>
              <a:t>Estas funciones son enunciativas, más no limitativas.</a:t>
            </a:r>
            <a:endParaRPr lang="es-MX" sz="1200" dirty="0">
              <a:solidFill>
                <a:prstClr val="black"/>
              </a:solidFill>
            </a:endParaRPr>
          </a:p>
          <a:p>
            <a:pPr marL="176213" indent="187325" algn="just">
              <a:lnSpc>
                <a:spcPct val="120000"/>
              </a:lnSpc>
              <a:spcAft>
                <a:spcPts val="700"/>
              </a:spcAft>
              <a:tabLst>
                <a:tab pos="363538" algn="l"/>
              </a:tabLst>
              <a:defRPr/>
            </a:pPr>
            <a:endParaRPr lang="es-MX" sz="1200" dirty="0">
              <a:solidFill>
                <a:prstClr val="black"/>
              </a:solidFill>
            </a:endParaRPr>
          </a:p>
        </p:txBody>
      </p:sp>
      <p:graphicFrame>
        <p:nvGraphicFramePr>
          <p:cNvPr id="7" name="6 Tabla"/>
          <p:cNvGraphicFramePr>
            <a:graphicFrameLocks noGrp="1"/>
          </p:cNvGraphicFramePr>
          <p:nvPr>
            <p:extLst>
              <p:ext uri="{D42A27DB-BD31-4B8C-83A1-F6EECF244321}">
                <p14:modId xmlns:p14="http://schemas.microsoft.com/office/powerpoint/2010/main" val="2579756815"/>
              </p:ext>
            </p:extLst>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Karla del Rocío Hernández Rocha</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745012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33795"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33796"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232336"/>
            <a:ext cx="5400675" cy="6978308"/>
          </a:xfrm>
          <a:prstGeom prst="rect">
            <a:avLst/>
          </a:prstGeom>
          <a:noFill/>
          <a:ln w="9525">
            <a:noFill/>
            <a:miter lim="800000"/>
            <a:headEnd/>
            <a:tailEnd/>
          </a:ln>
        </p:spPr>
        <p:txBody>
          <a:bodyPr lIns="91427" tIns="45714" rIns="91427" bIns="45714">
            <a:spAutoFit/>
          </a:bodyPr>
          <a:lstStyle/>
          <a:p>
            <a:pPr algn="ctr">
              <a:defRPr/>
            </a:pPr>
            <a:r>
              <a:rPr lang="es-ES_tradnl" sz="1200" b="1" i="1" dirty="0" smtClean="0">
                <a:solidFill>
                  <a:prstClr val="black"/>
                </a:solidFill>
              </a:rPr>
              <a:t>RECURSOS HUMANOS</a:t>
            </a:r>
          </a:p>
          <a:p>
            <a:pPr algn="ctr">
              <a:defRPr/>
            </a:pPr>
            <a:r>
              <a:rPr lang="es-MX" sz="1200" dirty="0">
                <a:solidFill>
                  <a:prstClr val="black"/>
                </a:solidFill>
              </a:rPr>
              <a:t> </a:t>
            </a:r>
          </a:p>
          <a:p>
            <a:pPr algn="just">
              <a:defRPr/>
            </a:pPr>
            <a:r>
              <a:rPr lang="es-MX" sz="1200" b="1" i="1" dirty="0">
                <a:solidFill>
                  <a:prstClr val="black"/>
                </a:solidFill>
              </a:rPr>
              <a:t>OBJETIVO.</a:t>
            </a:r>
          </a:p>
          <a:p>
            <a:pPr algn="just">
              <a:defRPr/>
            </a:pPr>
            <a:endParaRPr lang="es-MX" sz="1200" dirty="0">
              <a:solidFill>
                <a:prstClr val="black"/>
              </a:solidFill>
            </a:endParaRPr>
          </a:p>
          <a:p>
            <a:pPr marL="354013" algn="just">
              <a:lnSpc>
                <a:spcPct val="120000"/>
              </a:lnSpc>
              <a:defRPr/>
            </a:pPr>
            <a:r>
              <a:rPr lang="es-MX" sz="1200" dirty="0" smtClean="0">
                <a:solidFill>
                  <a:prstClr val="black"/>
                </a:solidFill>
              </a:rPr>
              <a:t>Apoyar </a:t>
            </a:r>
            <a:r>
              <a:rPr lang="es-MX" sz="1200" dirty="0">
                <a:solidFill>
                  <a:prstClr val="black"/>
                </a:solidFill>
              </a:rPr>
              <a:t>en la actividad inherente a la administración eficiente de los Recursos Humanos del </a:t>
            </a:r>
            <a:r>
              <a:rPr lang="es-MX" sz="1200" dirty="0" smtClean="0">
                <a:solidFill>
                  <a:prstClr val="black"/>
                </a:solidFill>
              </a:rPr>
              <a:t>Instituto; realizando el cálculo, </a:t>
            </a:r>
            <a:r>
              <a:rPr lang="es-MX" sz="1200" dirty="0">
                <a:solidFill>
                  <a:prstClr val="black"/>
                </a:solidFill>
              </a:rPr>
              <a:t>registro y control de </a:t>
            </a:r>
            <a:r>
              <a:rPr lang="es-MX" sz="1200" dirty="0" smtClean="0">
                <a:solidFill>
                  <a:prstClr val="black"/>
                </a:solidFill>
              </a:rPr>
              <a:t>la nómina, así como los adicionales que se generan por el pago de prestaciones, finiquitos, etc.</a:t>
            </a:r>
            <a:endParaRPr lang="es-MX" sz="1200" dirty="0">
              <a:solidFill>
                <a:prstClr val="black"/>
              </a:solidFill>
            </a:endParaRPr>
          </a:p>
          <a:p>
            <a:pPr algn="just">
              <a:defRPr/>
            </a:pPr>
            <a:endParaRPr lang="es-MX" sz="1200" dirty="0">
              <a:solidFill>
                <a:prstClr val="black"/>
              </a:solidFill>
            </a:endParaRPr>
          </a:p>
          <a:p>
            <a:pPr algn="just">
              <a:defRPr/>
            </a:pPr>
            <a:r>
              <a:rPr lang="es-ES_tradnl" sz="1200" b="1" i="1" dirty="0">
                <a:solidFill>
                  <a:prstClr val="black"/>
                </a:solidFill>
              </a:rPr>
              <a:t>FUNCIONES.</a:t>
            </a: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la nómina quincenal del personal del Instituto, así como la 	póliza correspondiente de sueldos y salarios para su registro contable.</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el cálculo de aguinaldo, prima vacacional, bono de equilibrio y 	ajuste salarial correspondiente; así como en su caso finiquitos, 	liquidaciones, etc.</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Tramitar </a:t>
            </a:r>
            <a:r>
              <a:rPr lang="es-MX" sz="1200" dirty="0">
                <a:solidFill>
                  <a:prstClr val="black"/>
                </a:solidFill>
              </a:rPr>
              <a:t>solicitud de recursos financieros para el pago de cuotas y 	aportaciones de seguridad </a:t>
            </a:r>
            <a:r>
              <a:rPr lang="es-MX" sz="1200" dirty="0" smtClean="0">
                <a:solidFill>
                  <a:prstClr val="black"/>
                </a:solidFill>
              </a:rPr>
              <a:t>social y pensiones.</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a:solidFill>
                  <a:prstClr val="black"/>
                </a:solidFill>
              </a:rPr>
              <a:t>Tramitar en el Departamento de Afiliación del </a:t>
            </a:r>
            <a:r>
              <a:rPr lang="es-MX" sz="1200" dirty="0" smtClean="0">
                <a:solidFill>
                  <a:prstClr val="black"/>
                </a:solidFill>
              </a:rPr>
              <a:t>IMSS Altas</a:t>
            </a:r>
            <a:r>
              <a:rPr lang="es-MX" sz="1200" dirty="0">
                <a:solidFill>
                  <a:prstClr val="black"/>
                </a:solidFill>
              </a:rPr>
              <a:t>, Bajas y </a:t>
            </a:r>
            <a:r>
              <a:rPr lang="es-MX" sz="1200" dirty="0" smtClean="0">
                <a:solidFill>
                  <a:prstClr val="black"/>
                </a:solidFill>
              </a:rPr>
              <a:t>	Modificaciones </a:t>
            </a:r>
            <a:r>
              <a:rPr lang="es-MX" sz="1200" dirty="0">
                <a:solidFill>
                  <a:prstClr val="black"/>
                </a:solidFill>
              </a:rPr>
              <a:t>de </a:t>
            </a:r>
            <a:r>
              <a:rPr lang="es-MX" sz="1200" dirty="0" smtClean="0">
                <a:solidFill>
                  <a:prstClr val="black"/>
                </a:solidFill>
              </a:rPr>
              <a:t>salario.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Archivar la correspondencia turnada con relación al movimiento </a:t>
            </a:r>
            <a:r>
              <a:rPr lang="es-MX" sz="1200" dirty="0">
                <a:solidFill>
                  <a:prstClr val="black"/>
                </a:solidFill>
              </a:rPr>
              <a:t>de </a:t>
            </a:r>
            <a:r>
              <a:rPr lang="es-MX" sz="1200" dirty="0" smtClean="0">
                <a:solidFill>
                  <a:prstClr val="black"/>
                </a:solidFill>
              </a:rPr>
              <a:t>	personal </a:t>
            </a:r>
            <a:r>
              <a:rPr lang="es-MX" sz="1200" dirty="0">
                <a:solidFill>
                  <a:prstClr val="black"/>
                </a:solidFill>
              </a:rPr>
              <a:t>administrativo.</a:t>
            </a:r>
          </a:p>
          <a:p>
            <a:pPr marL="176213" indent="187325" algn="just">
              <a:lnSpc>
                <a:spcPct val="120000"/>
              </a:lnSpc>
              <a:spcAft>
                <a:spcPts val="700"/>
              </a:spcAft>
              <a:buFont typeface="Wingdings" pitchFamily="2" charset="2"/>
              <a:buChar char="§"/>
              <a:tabLst>
                <a:tab pos="363538" algn="l"/>
              </a:tabLst>
              <a:defRPr/>
            </a:pPr>
            <a:r>
              <a:rPr lang="es-MX" sz="1200" dirty="0">
                <a:solidFill>
                  <a:prstClr val="black"/>
                </a:solidFill>
              </a:rPr>
              <a:t>Auxiliar en la elaboración del concentrado de percepciones para el 	cálculo del impuesto anual y la declaración informativa anual.</a:t>
            </a:r>
          </a:p>
          <a:p>
            <a:pPr marL="176213" indent="187325" algn="just">
              <a:lnSpc>
                <a:spcPct val="120000"/>
              </a:lnSpc>
              <a:spcAft>
                <a:spcPts val="700"/>
              </a:spcAft>
              <a:buFont typeface="Wingdings" pitchFamily="2" charset="2"/>
              <a:buChar char="§"/>
              <a:tabLst>
                <a:tab pos="363538" algn="l"/>
              </a:tabLst>
              <a:defRPr/>
            </a:pPr>
            <a:r>
              <a:rPr lang="es-MX" sz="1200" dirty="0">
                <a:solidFill>
                  <a:prstClr val="black"/>
                </a:solidFill>
              </a:rPr>
              <a:t>Mantener actualizado el archivo </a:t>
            </a:r>
            <a:r>
              <a:rPr lang="es-MX" sz="1200" dirty="0" smtClean="0">
                <a:solidFill>
                  <a:prstClr val="black"/>
                </a:solidFill>
              </a:rPr>
              <a:t>de </a:t>
            </a:r>
            <a:r>
              <a:rPr lang="es-MX" sz="1200" dirty="0" err="1" smtClean="0">
                <a:solidFill>
                  <a:prstClr val="black"/>
                </a:solidFill>
              </a:rPr>
              <a:t>curriculums</a:t>
            </a:r>
            <a:r>
              <a:rPr lang="es-MX" sz="1200" dirty="0" smtClean="0">
                <a:solidFill>
                  <a:prstClr val="black"/>
                </a:solidFill>
              </a:rPr>
              <a:t> </a:t>
            </a:r>
            <a:r>
              <a:rPr lang="es-MX" sz="1200" dirty="0">
                <a:solidFill>
                  <a:prstClr val="black"/>
                </a:solidFill>
              </a:rPr>
              <a:t>del </a:t>
            </a:r>
            <a:r>
              <a:rPr lang="es-MX" sz="1200" dirty="0" smtClean="0">
                <a:solidFill>
                  <a:prstClr val="black"/>
                </a:solidFill>
              </a:rPr>
              <a:t>personal, así como 	el Sistema Electrónico de Nómina. </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la declaración informativa de retenciones a terceros y sueldos 	y salarios.</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Estas funciones son enunciativas mas no limitativas</a:t>
            </a:r>
            <a:r>
              <a:rPr lang="es-MX" sz="1200" dirty="0" smtClean="0">
                <a:solidFill>
                  <a:prstClr val="black"/>
                </a:solidFill>
              </a:rPr>
              <a:t>.</a:t>
            </a:r>
          </a:p>
        </p:txBody>
      </p:sp>
      <p:graphicFrame>
        <p:nvGraphicFramePr>
          <p:cNvPr id="7" name="6 Tabla"/>
          <p:cNvGraphicFramePr>
            <a:graphicFrameLocks noGrp="1"/>
          </p:cNvGraphicFramePr>
          <p:nvPr>
            <p:extLst>
              <p:ext uri="{D42A27DB-BD31-4B8C-83A1-F6EECF244321}">
                <p14:modId xmlns:p14="http://schemas.microsoft.com/office/powerpoint/2010/main" val="1316640021"/>
              </p:ext>
            </p:extLst>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Ana Patricia Pacheco </a:t>
                      </a:r>
                      <a:r>
                        <a:rPr lang="es-ES" sz="1200" kern="1200" dirty="0" err="1" smtClean="0">
                          <a:solidFill>
                            <a:schemeClr val="tx1"/>
                          </a:solidFill>
                          <a:latin typeface="Arial"/>
                          <a:ea typeface="Calibri"/>
                          <a:cs typeface="Times New Roman"/>
                        </a:rPr>
                        <a:t>Lárraga</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882722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13463"/>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198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198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403648"/>
            <a:ext cx="5400675" cy="6630008"/>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NÓMINA</a:t>
            </a:r>
            <a:endParaRPr lang="es-MX" sz="1200" dirty="0">
              <a:solidFill>
                <a:prstClr val="black"/>
              </a:solidFill>
            </a:endParaRPr>
          </a:p>
          <a:p>
            <a:pPr>
              <a:defRPr/>
            </a:pPr>
            <a:endParaRPr lang="es-MX" sz="1200" b="1" i="1" dirty="0" smtClean="0">
              <a:solidFill>
                <a:prstClr val="black"/>
              </a:solidFill>
            </a:endParaRPr>
          </a:p>
          <a:p>
            <a:pPr>
              <a:defRPr/>
            </a:pPr>
            <a:endParaRPr lang="es-MX" sz="1200" b="1" i="1" dirty="0">
              <a:solidFill>
                <a:prstClr val="black"/>
              </a:solidFill>
            </a:endParaRPr>
          </a:p>
          <a:p>
            <a:pPr algn="just">
              <a:defRPr/>
            </a:pPr>
            <a:r>
              <a:rPr lang="es-MX" sz="1200" b="1" i="1" dirty="0" smtClean="0">
                <a:solidFill>
                  <a:prstClr val="black"/>
                </a:solidFill>
              </a:rPr>
              <a:t>OBJETIVO.</a:t>
            </a:r>
          </a:p>
          <a:p>
            <a:pPr algn="just">
              <a:defRPr/>
            </a:pPr>
            <a:endParaRPr lang="es-MX" sz="1200" dirty="0" smtClean="0">
              <a:solidFill>
                <a:prstClr val="black"/>
              </a:solidFill>
            </a:endParaRPr>
          </a:p>
          <a:p>
            <a:pPr marL="354013" algn="just">
              <a:lnSpc>
                <a:spcPct val="120000"/>
              </a:lnSpc>
              <a:defRPr/>
            </a:pPr>
            <a:r>
              <a:rPr lang="es-MX" sz="1200" dirty="0" smtClean="0">
                <a:solidFill>
                  <a:prstClr val="black"/>
                </a:solidFill>
              </a:rPr>
              <a:t>Apoyar en la actividad inherente al registro y control de </a:t>
            </a:r>
            <a:r>
              <a:rPr lang="es-MX" sz="1200" dirty="0">
                <a:solidFill>
                  <a:prstClr val="black"/>
                </a:solidFill>
              </a:rPr>
              <a:t>la nómina </a:t>
            </a:r>
            <a:r>
              <a:rPr lang="es-MX" sz="1200" dirty="0" smtClean="0">
                <a:solidFill>
                  <a:prstClr val="black"/>
                </a:solidFill>
              </a:rPr>
              <a:t>federal del personal administrativo del Instituto.</a:t>
            </a:r>
            <a:endParaRPr lang="es-MX" sz="1200" dirty="0">
              <a:solidFill>
                <a:prstClr val="black"/>
              </a:solidFill>
            </a:endParaRPr>
          </a:p>
          <a:p>
            <a:pPr>
              <a:defRPr/>
            </a:pPr>
            <a:endParaRPr lang="es-MX" sz="1200" dirty="0">
              <a:solidFill>
                <a:prstClr val="black"/>
              </a:solidFill>
            </a:endParaRPr>
          </a:p>
          <a:p>
            <a:pPr>
              <a:defRPr/>
            </a:pPr>
            <a:r>
              <a:rPr lang="es-ES_tradnl" sz="1200" b="1" i="1" dirty="0">
                <a:solidFill>
                  <a:prstClr val="black"/>
                </a:solidFill>
              </a:rPr>
              <a:t>FUNCIONES.</a:t>
            </a:r>
          </a:p>
          <a:p>
            <a:pPr>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y cargar de manera quincenal al sistema NOMIPAQ la nómina 	federal del personal administrativo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en la transferencia electrónica de la nómina federal.</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Integrar los expedientes </a:t>
            </a:r>
            <a:r>
              <a:rPr lang="es-MX" sz="1200" dirty="0">
                <a:solidFill>
                  <a:prstClr val="black"/>
                </a:solidFill>
              </a:rPr>
              <a:t>del personal </a:t>
            </a:r>
            <a:r>
              <a:rPr lang="es-MX" sz="1200" dirty="0" smtClean="0">
                <a:solidFill>
                  <a:prstClr val="black"/>
                </a:solidFill>
              </a:rPr>
              <a:t>administrativo del Instituto que 	pertenece a la nómina federal.</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Registrar quincenalmente los pagos efectuados al personal 	administrativo que pertenece a la nómina federal en el sistema	OPERGOB.</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Cuadrar mensualmente los pagos en el sistema OPERGOB con el sistema de Nóminas NOMIPAQ.</a:t>
            </a:r>
          </a:p>
          <a:p>
            <a:pPr marL="176213" indent="187325" algn="just">
              <a:lnSpc>
                <a:spcPct val="120000"/>
              </a:lnSpc>
              <a:spcAft>
                <a:spcPts val="700"/>
              </a:spcAft>
              <a:buFont typeface="Wingdings" pitchFamily="2" charset="2"/>
              <a:buChar char="§"/>
              <a:tabLst>
                <a:tab pos="363538" algn="l"/>
              </a:tabLst>
              <a:defRPr/>
            </a:pPr>
            <a:r>
              <a:rPr lang="es-MX" sz="1200" dirty="0">
                <a:solidFill>
                  <a:prstClr val="black"/>
                </a:solidFill>
              </a:rPr>
              <a:t>Recabar las firmas y entregar de manera quincenal los recibos de 	nómina al personal administrativo de la nómina federal </a:t>
            </a:r>
            <a:r>
              <a:rPr lang="es-MX" sz="1200" dirty="0" smtClean="0">
                <a:solidFill>
                  <a:prstClr val="black"/>
                </a:solidFill>
              </a:rPr>
              <a:t>y estatal para </a:t>
            </a:r>
            <a:r>
              <a:rPr lang="es-MX" sz="1200" dirty="0">
                <a:solidFill>
                  <a:prstClr val="black"/>
                </a:solidFill>
              </a:rPr>
              <a:t>	posteriormente archivar las listas de raya y recibos debidamente 	firmados.</a:t>
            </a:r>
          </a:p>
          <a:p>
            <a:pPr marL="176213" indent="187325" algn="just">
              <a:lnSpc>
                <a:spcPct val="120000"/>
              </a:lnSpc>
              <a:spcAft>
                <a:spcPts val="700"/>
              </a:spcAft>
              <a:buFont typeface="Wingdings" pitchFamily="2" charset="2"/>
              <a:buChar char="§"/>
              <a:tabLst>
                <a:tab pos="363538" algn="l"/>
              </a:tabLst>
              <a:defRPr/>
            </a:pPr>
            <a:r>
              <a:rPr lang="es-MX" sz="1200" dirty="0">
                <a:solidFill>
                  <a:prstClr val="black"/>
                </a:solidFill>
              </a:rPr>
              <a:t>Emitir quincenalmente los recibos electrónicos </a:t>
            </a:r>
            <a:r>
              <a:rPr lang="es-MX" sz="1200" dirty="0" smtClean="0">
                <a:solidFill>
                  <a:prstClr val="black"/>
                </a:solidFill>
              </a:rPr>
              <a:t>del </a:t>
            </a:r>
            <a:r>
              <a:rPr lang="es-MX" sz="1200" dirty="0">
                <a:solidFill>
                  <a:prstClr val="black"/>
                </a:solidFill>
              </a:rPr>
              <a:t>personal 	administrativo </a:t>
            </a:r>
            <a:r>
              <a:rPr lang="es-MX" sz="1200" dirty="0" smtClean="0">
                <a:solidFill>
                  <a:prstClr val="black"/>
                </a:solidFill>
              </a:rPr>
              <a:t>de la </a:t>
            </a:r>
            <a:r>
              <a:rPr lang="es-MX" sz="1200" dirty="0">
                <a:solidFill>
                  <a:prstClr val="black"/>
                </a:solidFill>
              </a:rPr>
              <a:t>nómina federal</a:t>
            </a:r>
            <a:r>
              <a:rPr lang="es-MX" sz="1200" dirty="0" smtClean="0">
                <a:solidFill>
                  <a:prstClr val="black"/>
                </a:solidFill>
              </a:rPr>
              <a:t>.</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Registrar los movimientos generados ante el Instituto Mexicano del 	Seguro Social del personal administrativo de la nómina federal.</a:t>
            </a:r>
            <a:endParaRPr lang="es-MX" sz="1200" dirty="0">
              <a:solidFill>
                <a:prstClr val="black"/>
              </a:solidFill>
            </a:endParaRPr>
          </a:p>
        </p:txBody>
      </p:sp>
      <p:graphicFrame>
        <p:nvGraphicFramePr>
          <p:cNvPr id="9" name="8 Tabla"/>
          <p:cNvGraphicFramePr>
            <a:graphicFrameLocks noGrp="1"/>
          </p:cNvGraphicFramePr>
          <p:nvPr>
            <p:extLst>
              <p:ext uri="{D42A27DB-BD31-4B8C-83A1-F6EECF244321}">
                <p14:modId xmlns:p14="http://schemas.microsoft.com/office/powerpoint/2010/main" val="3864859030"/>
              </p:ext>
            </p:extLst>
          </p:nvPr>
        </p:nvGraphicFramePr>
        <p:xfrm>
          <a:off x="1271988" y="8172138"/>
          <a:ext cx="5328592" cy="525597"/>
        </p:xfrm>
        <a:graphic>
          <a:graphicData uri="http://schemas.openxmlformats.org/drawingml/2006/table">
            <a:tbl>
              <a:tblPr/>
              <a:tblGrid>
                <a:gridCol w="2642184"/>
                <a:gridCol w="2686408"/>
              </a:tblGrid>
              <a:tr h="45218">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285">
                <a:tc>
                  <a:txBody>
                    <a:bodyPr/>
                    <a:lstStyle/>
                    <a:p>
                      <a:pPr marL="0" marR="0" indent="0" algn="ctr" defTabSz="914276" rtl="0" eaLnBrk="1" fontAlgn="auto" latinLnBrk="0" hangingPunct="1">
                        <a:lnSpc>
                          <a:spcPct val="115000"/>
                        </a:lnSpc>
                        <a:spcBef>
                          <a:spcPts val="0"/>
                        </a:spcBef>
                        <a:spcAft>
                          <a:spcPts val="0"/>
                        </a:spcAft>
                        <a:buClrTx/>
                        <a:buSzTx/>
                        <a:buFontTx/>
                        <a:buNone/>
                        <a:tabLst/>
                        <a:defRPr/>
                      </a:pPr>
                      <a:r>
                        <a:rPr lang="es-ES" sz="1200" kern="1200" dirty="0" smtClean="0">
                          <a:solidFill>
                            <a:schemeClr val="tx1"/>
                          </a:solidFill>
                          <a:latin typeface="Arial"/>
                          <a:ea typeface="Calibri"/>
                          <a:cs typeface="Times New Roman"/>
                        </a:rPr>
                        <a:t>Gerardo Ponce Bustamante</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kern="1200" dirty="0" smtClean="0">
                          <a:solidFill>
                            <a:schemeClr val="tx1"/>
                          </a:solidFill>
                          <a:latin typeface="Arial"/>
                          <a:ea typeface="Calibri"/>
                          <a:cs typeface="Times New Roman"/>
                        </a:rPr>
                        <a:t>Raúl Olivares Morales</a:t>
                      </a:r>
                      <a:endParaRPr lang="es-MX" sz="1200" kern="1200" dirty="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350877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198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198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403648"/>
            <a:ext cx="5400675" cy="5891344"/>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NÓMINA</a:t>
            </a:r>
            <a:endParaRPr lang="es-MX" sz="1200" dirty="0">
              <a:solidFill>
                <a:prstClr val="black"/>
              </a:solidFill>
            </a:endParaRPr>
          </a:p>
          <a:p>
            <a:pPr algn="ctr">
              <a:defRPr/>
            </a:pPr>
            <a:r>
              <a:rPr lang="es-ES_tradnl" sz="1200" b="1" i="1" dirty="0" smtClean="0">
                <a:solidFill>
                  <a:prstClr val="black"/>
                </a:solidFill>
              </a:rPr>
              <a:t>(Continúa)</a:t>
            </a:r>
            <a:endParaRPr lang="es-MX" sz="1200" dirty="0" smtClean="0">
              <a:solidFill>
                <a:prstClr val="black"/>
              </a:solidFill>
            </a:endParaRPr>
          </a:p>
          <a:p>
            <a:pPr algn="ctr">
              <a:defRPr/>
            </a:pPr>
            <a:endParaRPr lang="es-MX" sz="1200" b="1" i="1" dirty="0">
              <a:solidFill>
                <a:prstClr val="black"/>
              </a:solidFill>
            </a:endParaRPr>
          </a:p>
          <a:p>
            <a:pPr>
              <a:defRPr/>
            </a:pPr>
            <a:endParaRPr lang="es-MX" sz="1200" b="1" i="1"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Emitir mensual y bimestralmente la liquidación para el pago que 	corresponde al Instituto Mexicano del Seguro Social e </a:t>
            </a:r>
            <a:r>
              <a:rPr lang="es-MX" sz="1200" dirty="0"/>
              <a:t>Instituto del </a:t>
            </a:r>
            <a:r>
              <a:rPr lang="es-MX" sz="1200" dirty="0" smtClean="0"/>
              <a:t>	Fondo </a:t>
            </a:r>
            <a:r>
              <a:rPr lang="es-MX" sz="1200" dirty="0"/>
              <a:t>Nacional de la Vivienda para los Trabajadores</a:t>
            </a:r>
            <a:r>
              <a:rPr lang="es-MX" sz="1200" dirty="0" smtClean="0">
                <a:solidFill>
                  <a:prstClr val="black"/>
                </a:solidFill>
              </a:rPr>
              <a:t> del personal de la 	nómina federal.</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Calcular mensualmente el Impuesto </a:t>
            </a:r>
            <a:r>
              <a:rPr lang="es-MX" sz="1200" dirty="0">
                <a:solidFill>
                  <a:prstClr val="black"/>
                </a:solidFill>
              </a:rPr>
              <a:t>S</a:t>
            </a:r>
            <a:r>
              <a:rPr lang="es-MX" sz="1200" dirty="0" smtClean="0">
                <a:solidFill>
                  <a:prstClr val="black"/>
                </a:solidFill>
              </a:rPr>
              <a:t>obre Nómina del personal 	administrativo de la nómina federal para su pago.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Integrar mensualmente las bitácoras de timbrado y los CFDI en formato 	XML de los recibos electrónicos para su envío a la Secretaría de 	Finanzas.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Integrar la información en los formularios requeridos por la Comisión 	Estatal de Garantía de Acceso a la Información Pública de San Luis 	Potosí que corresponda al Área Administrativa.</a:t>
            </a:r>
          </a:p>
          <a:p>
            <a:pPr marL="176213" indent="187325" algn="just">
              <a:lnSpc>
                <a:spcPct val="120000"/>
              </a:lnSpc>
              <a:spcAft>
                <a:spcPts val="700"/>
              </a:spcAft>
              <a:buFont typeface="Wingdings" pitchFamily="2" charset="2"/>
              <a:buChar char="§"/>
              <a:tabLst>
                <a:tab pos="363538" algn="l"/>
              </a:tabLst>
              <a:defRPr/>
            </a:pPr>
            <a:r>
              <a:rPr lang="es-MX" sz="1200" dirty="0"/>
              <a:t>Apoyar en la elaboración y/o actualización de los Manuales de 	Organización y Marco Integrado de Control Interno del Instituto, así 	como el Manual de Procedimientos del área.</a:t>
            </a:r>
          </a:p>
          <a:p>
            <a:pPr marL="176213" indent="187325" algn="just">
              <a:lnSpc>
                <a:spcPct val="120000"/>
              </a:lnSpc>
              <a:spcAft>
                <a:spcPts val="700"/>
              </a:spcAft>
              <a:buFont typeface="Wingdings" pitchFamily="2" charset="2"/>
              <a:buChar char="§"/>
              <a:tabLst>
                <a:tab pos="363538" algn="l"/>
              </a:tabLst>
              <a:defRPr/>
            </a:pPr>
            <a:r>
              <a:rPr lang="es-MX" sz="1200" dirty="0" smtClean="0"/>
              <a:t>Colaborar </a:t>
            </a:r>
            <a:r>
              <a:rPr lang="es-MX" sz="1200" dirty="0"/>
              <a:t>como enlace del Área, en las diversas actividades del 	proceso del Marco Integrado Control Interno.</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Estas funciones son enunciativas mas no limitativas</a:t>
            </a:r>
            <a:endParaRPr lang="es-MX" sz="1200" dirty="0">
              <a:solidFill>
                <a:prstClr val="black"/>
              </a:solidFill>
            </a:endParaRPr>
          </a:p>
          <a:p>
            <a:pPr marL="176213" indent="187325" algn="just">
              <a:lnSpc>
                <a:spcPct val="120000"/>
              </a:lnSpc>
              <a:spcAft>
                <a:spcPts val="700"/>
              </a:spcAft>
              <a:tabLst>
                <a:tab pos="363538" algn="l"/>
              </a:tabLst>
              <a:defRPr/>
            </a:pPr>
            <a:endParaRPr lang="es-MX" sz="1200" dirty="0">
              <a:solidFill>
                <a:prstClr val="black"/>
              </a:solidFill>
            </a:endParaRPr>
          </a:p>
        </p:txBody>
      </p:sp>
      <p:graphicFrame>
        <p:nvGraphicFramePr>
          <p:cNvPr id="9" name="8 Tabla"/>
          <p:cNvGraphicFramePr>
            <a:graphicFrameLocks noGrp="1"/>
          </p:cNvGraphicFramePr>
          <p:nvPr>
            <p:extLst>
              <p:ext uri="{D42A27DB-BD31-4B8C-83A1-F6EECF244321}">
                <p14:modId xmlns:p14="http://schemas.microsoft.com/office/powerpoint/2010/main" val="2578829972"/>
              </p:ext>
            </p:extLst>
          </p:nvPr>
        </p:nvGraphicFramePr>
        <p:xfrm>
          <a:off x="1271988" y="8172138"/>
          <a:ext cx="5328592" cy="525597"/>
        </p:xfrm>
        <a:graphic>
          <a:graphicData uri="http://schemas.openxmlformats.org/drawingml/2006/table">
            <a:tbl>
              <a:tblPr/>
              <a:tblGrid>
                <a:gridCol w="2642184"/>
                <a:gridCol w="2686408"/>
              </a:tblGrid>
              <a:tr h="45218">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285">
                <a:tc>
                  <a:txBody>
                    <a:bodyPr/>
                    <a:lstStyle/>
                    <a:p>
                      <a:pPr marL="0" marR="0" indent="0" algn="ctr" defTabSz="914276" rtl="0" eaLnBrk="1" fontAlgn="auto" latinLnBrk="0" hangingPunct="1">
                        <a:lnSpc>
                          <a:spcPct val="115000"/>
                        </a:lnSpc>
                        <a:spcBef>
                          <a:spcPts val="0"/>
                        </a:spcBef>
                        <a:spcAft>
                          <a:spcPts val="0"/>
                        </a:spcAft>
                        <a:buClrTx/>
                        <a:buSzTx/>
                        <a:buFontTx/>
                        <a:buNone/>
                        <a:tabLst/>
                        <a:defRPr/>
                      </a:pPr>
                      <a:r>
                        <a:rPr lang="es-ES" sz="1200" kern="1200" dirty="0" smtClean="0">
                          <a:solidFill>
                            <a:schemeClr val="tx1"/>
                          </a:solidFill>
                          <a:latin typeface="Arial"/>
                          <a:ea typeface="Calibri"/>
                          <a:cs typeface="Times New Roman"/>
                        </a:rPr>
                        <a:t>Gerardo Ponce Bustamante</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kern="1200" dirty="0" smtClean="0">
                          <a:solidFill>
                            <a:schemeClr val="tx1"/>
                          </a:solidFill>
                          <a:latin typeface="Arial"/>
                          <a:ea typeface="Calibri"/>
                          <a:cs typeface="Times New Roman"/>
                        </a:rPr>
                        <a:t>Raúl Olivares Morales</a:t>
                      </a:r>
                      <a:endParaRPr lang="es-MX" sz="1200" kern="1200" dirty="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633051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198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198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403648"/>
            <a:ext cx="5400675" cy="6761839"/>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NÓMINA INSTRUCTORES</a:t>
            </a:r>
            <a:endParaRPr lang="es-MX" sz="1200" dirty="0">
              <a:solidFill>
                <a:prstClr val="black"/>
              </a:solidFill>
            </a:endParaRPr>
          </a:p>
          <a:p>
            <a:pPr>
              <a:defRPr/>
            </a:pPr>
            <a:endParaRPr lang="es-MX" sz="1200" b="1" i="1" dirty="0" smtClean="0">
              <a:solidFill>
                <a:prstClr val="black"/>
              </a:solidFill>
            </a:endParaRPr>
          </a:p>
          <a:p>
            <a:pPr>
              <a:defRPr/>
            </a:pPr>
            <a:endParaRPr lang="es-MX" sz="1200" b="1" i="1" dirty="0">
              <a:solidFill>
                <a:prstClr val="black"/>
              </a:solidFill>
            </a:endParaRPr>
          </a:p>
          <a:p>
            <a:pPr algn="just">
              <a:defRPr/>
            </a:pPr>
            <a:r>
              <a:rPr lang="es-MX" sz="1200" b="1" i="1" dirty="0" smtClean="0">
                <a:solidFill>
                  <a:prstClr val="black"/>
                </a:solidFill>
              </a:rPr>
              <a:t>OBJETIVO.</a:t>
            </a:r>
          </a:p>
          <a:p>
            <a:pPr algn="just">
              <a:defRPr/>
            </a:pPr>
            <a:endParaRPr lang="es-MX" sz="1200" dirty="0" smtClean="0">
              <a:solidFill>
                <a:prstClr val="black"/>
              </a:solidFill>
            </a:endParaRPr>
          </a:p>
          <a:p>
            <a:pPr marL="354013" algn="just">
              <a:lnSpc>
                <a:spcPct val="120000"/>
              </a:lnSpc>
              <a:defRPr/>
            </a:pPr>
            <a:r>
              <a:rPr lang="es-MX" sz="1200" dirty="0" smtClean="0">
                <a:solidFill>
                  <a:prstClr val="black"/>
                </a:solidFill>
              </a:rPr>
              <a:t>Apoyar en la actividad inherente de registro y control de la nómina de los instructores y personal de honorarios asimilables del Instituto.</a:t>
            </a:r>
            <a:endParaRPr lang="es-MX" sz="1200" dirty="0">
              <a:solidFill>
                <a:prstClr val="black"/>
              </a:solidFill>
            </a:endParaRPr>
          </a:p>
          <a:p>
            <a:pPr>
              <a:defRPr/>
            </a:pPr>
            <a:endParaRPr lang="es-MX" sz="1200" dirty="0">
              <a:solidFill>
                <a:prstClr val="black"/>
              </a:solidFill>
            </a:endParaRPr>
          </a:p>
          <a:p>
            <a:pPr>
              <a:defRPr/>
            </a:pPr>
            <a:r>
              <a:rPr lang="es-ES_tradnl" sz="1200" b="1" i="1" dirty="0">
                <a:solidFill>
                  <a:prstClr val="black"/>
                </a:solidFill>
              </a:rPr>
              <a:t>FUNCIONES.</a:t>
            </a:r>
          </a:p>
          <a:p>
            <a:pPr>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Recibir reportes de pre nóminas por parte del Área Técnico Académico 	de cada  una de las Unidades para captura de  fechas y nombre de 	cursos que imparten en el período.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Recibir los reportes de horas de cada unidad para su revisión, 	elaboración y cálculo del pago correspondiente a cada instructor en el 	sistema NOMIPAQ.</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en la transferencia electrónica de nomina de Instructores de   	cada una de las Unidades, así como con el trámite de tarjetas 	bancarias para los Instructores de nuevo ingreso.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Entregar los recibos de pago de Instructores de cada una de las 	Unidades al Área Técnico Académica para recolección de firmas,  	archivo y resguardo de los mismos.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Entregar  a Dirección General desglose de percepción , deducción y 	neto a pagar de cada instructor.</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Enviar informe trimestral del gasto ejercido de Instructores al Área de 	Planeación y Evaluación.</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Auxiliar en la elaboración del concentrado de percepciones para el 	cálculo del impuesto anual y la declaración informativa anual que 	corresponde a instructores.</a:t>
            </a:r>
            <a:endParaRPr lang="es-MX" sz="1200" dirty="0">
              <a:solidFill>
                <a:prstClr val="black"/>
              </a:solidFill>
            </a:endParaRPr>
          </a:p>
        </p:txBody>
      </p:sp>
      <p:graphicFrame>
        <p:nvGraphicFramePr>
          <p:cNvPr id="9" name="8 Tabla"/>
          <p:cNvGraphicFramePr>
            <a:graphicFrameLocks noGrp="1"/>
          </p:cNvGraphicFramePr>
          <p:nvPr>
            <p:extLst>
              <p:ext uri="{D42A27DB-BD31-4B8C-83A1-F6EECF244321}">
                <p14:modId xmlns:p14="http://schemas.microsoft.com/office/powerpoint/2010/main" val="879506530"/>
              </p:ext>
            </p:extLst>
          </p:nvPr>
        </p:nvGraphicFramePr>
        <p:xfrm>
          <a:off x="1271988" y="8172138"/>
          <a:ext cx="5328592" cy="513591"/>
        </p:xfrm>
        <a:graphic>
          <a:graphicData uri="http://schemas.openxmlformats.org/drawingml/2006/table">
            <a:tbl>
              <a:tblPr/>
              <a:tblGrid>
                <a:gridCol w="2642184"/>
                <a:gridCol w="2686408"/>
              </a:tblGrid>
              <a:tr h="45218">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3279">
                <a:tc>
                  <a:txBody>
                    <a:bodyPr/>
                    <a:lstStyle/>
                    <a:p>
                      <a:pPr algn="ctr">
                        <a:lnSpc>
                          <a:spcPct val="115000"/>
                        </a:lnSpc>
                        <a:spcAft>
                          <a:spcPts val="0"/>
                        </a:spcAft>
                      </a:pPr>
                      <a:r>
                        <a:rPr lang="es-ES" sz="1200" kern="1200" dirty="0" err="1" smtClean="0">
                          <a:solidFill>
                            <a:schemeClr val="tx1"/>
                          </a:solidFill>
                          <a:latin typeface="Arial"/>
                          <a:ea typeface="Calibri"/>
                          <a:cs typeface="Times New Roman"/>
                        </a:rPr>
                        <a:t>Johana</a:t>
                      </a:r>
                      <a:r>
                        <a:rPr lang="es-ES" sz="1200" kern="1200" dirty="0" smtClean="0">
                          <a:solidFill>
                            <a:schemeClr val="tx1"/>
                          </a:solidFill>
                          <a:latin typeface="Arial"/>
                          <a:ea typeface="Calibri"/>
                          <a:cs typeface="Times New Roman"/>
                        </a:rPr>
                        <a:t> Ximena Moncada González</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kern="1200" dirty="0" smtClean="0">
                          <a:solidFill>
                            <a:schemeClr val="tx1"/>
                          </a:solidFill>
                          <a:latin typeface="Arial"/>
                          <a:ea typeface="Calibri"/>
                          <a:cs typeface="Times New Roman"/>
                        </a:rPr>
                        <a:t>Raúl Olivares Morales</a:t>
                      </a:r>
                      <a:endParaRPr lang="es-MX" sz="1200" kern="1200" dirty="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322962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198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198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403648"/>
            <a:ext cx="5400675" cy="4471981"/>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NÓMINA INSTRUCTORES</a:t>
            </a:r>
            <a:endParaRPr lang="es-MX" sz="1200" dirty="0">
              <a:solidFill>
                <a:prstClr val="black"/>
              </a:solidFill>
            </a:endParaRPr>
          </a:p>
          <a:p>
            <a:pPr algn="ctr">
              <a:defRPr/>
            </a:pPr>
            <a:r>
              <a:rPr lang="es-ES_tradnl" sz="1200" b="1" i="1" dirty="0" smtClean="0">
                <a:solidFill>
                  <a:prstClr val="black"/>
                </a:solidFill>
              </a:rPr>
              <a:t>(Continúa)</a:t>
            </a:r>
            <a:endParaRPr lang="es-MX" sz="1200" dirty="0" smtClean="0">
              <a:solidFill>
                <a:prstClr val="black"/>
              </a:solidFill>
            </a:endParaRPr>
          </a:p>
          <a:p>
            <a:pPr algn="ctr">
              <a:defRPr/>
            </a:pPr>
            <a:endParaRPr lang="es-MX" sz="1200" b="1" i="1" dirty="0">
              <a:solidFill>
                <a:prstClr val="black"/>
              </a:solidFill>
            </a:endParaRPr>
          </a:p>
          <a:p>
            <a:pPr>
              <a:defRPr/>
            </a:pPr>
            <a:endParaRPr lang="es-MX" sz="1200" b="1" i="1"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Registrar mensualmente los pagos efectuados a los instructores en el  	sistema OPERGOB:</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Timbrar los recibos de pago de los Instructores en el portal del Servicio 	de Administración Tributaria SAT para su envío a la Secretaría de 	Finanzas.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Analizar mensualmente los movimientos contables de Instructores para 	el seguimiento en el cierre anual.</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Análisis, seguimiento y actualización del presupuesto anual para el 	control del recurso ejercido.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mensualmente el reporte estatal de Instructores contratados 	bajo el régimen de Servicios Profesionales por Honorarios solicitado por 	la CEGAIP.</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Estas funciones son enunciativas mas no limitativas</a:t>
            </a:r>
            <a:endParaRPr lang="es-MX" sz="1200" dirty="0">
              <a:solidFill>
                <a:prstClr val="black"/>
              </a:solidFill>
            </a:endParaRPr>
          </a:p>
          <a:p>
            <a:pPr marL="176213" indent="187325" algn="just">
              <a:lnSpc>
                <a:spcPct val="120000"/>
              </a:lnSpc>
              <a:spcAft>
                <a:spcPts val="700"/>
              </a:spcAft>
              <a:tabLst>
                <a:tab pos="363538" algn="l"/>
              </a:tabLst>
              <a:defRPr/>
            </a:pPr>
            <a:endParaRPr lang="es-MX" sz="1200" dirty="0">
              <a:solidFill>
                <a:prstClr val="black"/>
              </a:solidFill>
            </a:endParaRPr>
          </a:p>
        </p:txBody>
      </p:sp>
      <p:graphicFrame>
        <p:nvGraphicFramePr>
          <p:cNvPr id="9" name="8 Tabla"/>
          <p:cNvGraphicFramePr>
            <a:graphicFrameLocks noGrp="1"/>
          </p:cNvGraphicFramePr>
          <p:nvPr>
            <p:extLst>
              <p:ext uri="{D42A27DB-BD31-4B8C-83A1-F6EECF244321}">
                <p14:modId xmlns:p14="http://schemas.microsoft.com/office/powerpoint/2010/main" val="3311608431"/>
              </p:ext>
            </p:extLst>
          </p:nvPr>
        </p:nvGraphicFramePr>
        <p:xfrm>
          <a:off x="1271988" y="8172138"/>
          <a:ext cx="5328592" cy="513591"/>
        </p:xfrm>
        <a:graphic>
          <a:graphicData uri="http://schemas.openxmlformats.org/drawingml/2006/table">
            <a:tbl>
              <a:tblPr/>
              <a:tblGrid>
                <a:gridCol w="2642184"/>
                <a:gridCol w="2686408"/>
              </a:tblGrid>
              <a:tr h="45218">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3279">
                <a:tc>
                  <a:txBody>
                    <a:bodyPr/>
                    <a:lstStyle/>
                    <a:p>
                      <a:pPr algn="ctr">
                        <a:lnSpc>
                          <a:spcPct val="115000"/>
                        </a:lnSpc>
                        <a:spcAft>
                          <a:spcPts val="0"/>
                        </a:spcAft>
                      </a:pPr>
                      <a:r>
                        <a:rPr lang="es-ES" sz="1200" kern="1200" dirty="0" err="1" smtClean="0">
                          <a:solidFill>
                            <a:schemeClr val="tx1"/>
                          </a:solidFill>
                          <a:latin typeface="Arial"/>
                          <a:ea typeface="Calibri"/>
                          <a:cs typeface="Times New Roman"/>
                        </a:rPr>
                        <a:t>Johana</a:t>
                      </a:r>
                      <a:r>
                        <a:rPr lang="es-ES" sz="1200" kern="1200" dirty="0" smtClean="0">
                          <a:solidFill>
                            <a:schemeClr val="tx1"/>
                          </a:solidFill>
                          <a:latin typeface="Arial"/>
                          <a:ea typeface="Calibri"/>
                          <a:cs typeface="Times New Roman"/>
                        </a:rPr>
                        <a:t> Ximena Moncada González</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kern="1200" dirty="0" smtClean="0">
                          <a:solidFill>
                            <a:schemeClr val="tx1"/>
                          </a:solidFill>
                          <a:latin typeface="Arial"/>
                          <a:ea typeface="Calibri"/>
                          <a:cs typeface="Times New Roman"/>
                        </a:rPr>
                        <a:t>Raúl Olivares Morales</a:t>
                      </a:r>
                      <a:endParaRPr lang="es-MX" sz="1200" kern="1200" dirty="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552492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198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198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449114"/>
            <a:ext cx="5400675" cy="6355574"/>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AUXILIAR DE RECURSOS HUMANOS</a:t>
            </a:r>
            <a:endParaRPr lang="es-MX" sz="1200" dirty="0">
              <a:solidFill>
                <a:prstClr val="black"/>
              </a:solidFill>
            </a:endParaRPr>
          </a:p>
          <a:p>
            <a:pPr>
              <a:defRPr/>
            </a:pPr>
            <a:endParaRPr lang="es-MX" sz="1200" b="1" i="1" dirty="0">
              <a:solidFill>
                <a:prstClr val="black"/>
              </a:solidFill>
            </a:endParaRPr>
          </a:p>
          <a:p>
            <a:pPr algn="just">
              <a:defRPr/>
            </a:pPr>
            <a:r>
              <a:rPr lang="es-MX" sz="1200" b="1" i="1" dirty="0" smtClean="0">
                <a:solidFill>
                  <a:prstClr val="black"/>
                </a:solidFill>
              </a:rPr>
              <a:t>OBJETIVO.</a:t>
            </a:r>
          </a:p>
          <a:p>
            <a:pPr algn="just">
              <a:defRPr/>
            </a:pPr>
            <a:endParaRPr lang="es-MX" sz="1200" dirty="0" smtClean="0">
              <a:solidFill>
                <a:prstClr val="black"/>
              </a:solidFill>
            </a:endParaRPr>
          </a:p>
          <a:p>
            <a:pPr marL="354013" algn="just">
              <a:lnSpc>
                <a:spcPct val="120000"/>
              </a:lnSpc>
              <a:defRPr/>
            </a:pPr>
            <a:r>
              <a:rPr lang="es-MX" sz="1200" dirty="0" smtClean="0">
                <a:solidFill>
                  <a:prstClr val="black"/>
                </a:solidFill>
              </a:rPr>
              <a:t>Mantener actualizada la información del área Administrativa, así como información para la Unidad de Acceso a la Información Pública y Coordinación de Archivos del Instituto.</a:t>
            </a:r>
          </a:p>
          <a:p>
            <a:pPr>
              <a:defRPr/>
            </a:pPr>
            <a:endParaRPr lang="es-MX" sz="1200" dirty="0">
              <a:solidFill>
                <a:prstClr val="black"/>
              </a:solidFill>
            </a:endParaRPr>
          </a:p>
          <a:p>
            <a:pPr>
              <a:defRPr/>
            </a:pPr>
            <a:r>
              <a:rPr lang="es-ES_tradnl" sz="1200" b="1" i="1" dirty="0">
                <a:solidFill>
                  <a:prstClr val="black"/>
                </a:solidFill>
              </a:rPr>
              <a:t>FUNCIONES.</a:t>
            </a: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reportes contables para las reuniones de la H. Junta Directiva.</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Revisar que las pólizas, formatos y documentos anexos estén 	debidamente firmados por los Directores de Área y de Unidad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un registro de los gastos por conceptos de viáticos y gastos de 	representación solicitados por la Comisión Estatal de Garantía de 	Acceso a la Información Pública (CEGAIP) y reportarlo a la Unidad de 	Acceso a la Información Pública y Coordinación 	de Archivos de forma 	mensual y trimestral.</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Subir  y cargar a la página de la CEGAIP, los formatos que se 	emplearan para la Plataforma Estatal y Nacional de 	Transparencia de manera mensual y trimestral.</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con la elaboración de los reportes de desglose de 	presupuesto federal, estatal e ingresos propios.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y reportar los Indicadores de Gestión a la Unidad de Acceso a 	la Información Pública y Coordinación de Archivos.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Estas </a:t>
            </a:r>
            <a:r>
              <a:rPr lang="es-MX" sz="1200" dirty="0">
                <a:solidFill>
                  <a:prstClr val="black"/>
                </a:solidFill>
              </a:rPr>
              <a:t>funciones son enunciativas y no limitativas</a:t>
            </a:r>
            <a:r>
              <a:rPr lang="es-MX" sz="1200" dirty="0" smtClean="0">
                <a:solidFill>
                  <a:prstClr val="black"/>
                </a:solidFill>
              </a:rPr>
              <a:t>.</a:t>
            </a:r>
          </a:p>
        </p:txBody>
      </p:sp>
      <p:graphicFrame>
        <p:nvGraphicFramePr>
          <p:cNvPr id="7" name="6 Tabla"/>
          <p:cNvGraphicFramePr>
            <a:graphicFrameLocks noGrp="1"/>
          </p:cNvGraphicFramePr>
          <p:nvPr>
            <p:extLst>
              <p:ext uri="{D42A27DB-BD31-4B8C-83A1-F6EECF244321}">
                <p14:modId xmlns:p14="http://schemas.microsoft.com/office/powerpoint/2010/main" val="3076993257"/>
              </p:ext>
            </p:extLst>
          </p:nvPr>
        </p:nvGraphicFramePr>
        <p:xfrm>
          <a:off x="1268413" y="8176541"/>
          <a:ext cx="5328592" cy="650736"/>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err="1" smtClean="0">
                          <a:solidFill>
                            <a:schemeClr val="tx1"/>
                          </a:solidFill>
                          <a:latin typeface="Arial"/>
                          <a:ea typeface="Calibri"/>
                          <a:cs typeface="Times New Roman"/>
                        </a:rPr>
                        <a:t>Zandy</a:t>
                      </a:r>
                      <a:r>
                        <a:rPr lang="es-ES" sz="1200" kern="1200" dirty="0" smtClean="0">
                          <a:solidFill>
                            <a:schemeClr val="tx1"/>
                          </a:solidFill>
                          <a:latin typeface="Arial"/>
                          <a:ea typeface="Calibri"/>
                          <a:cs typeface="Times New Roman"/>
                        </a:rPr>
                        <a:t> Yanira Guadalupe Flores Córdova</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389179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Calibri" pitchFamily="34" charset="0"/>
            </a:endParaRPr>
          </a:p>
        </p:txBody>
      </p:sp>
      <p:cxnSp>
        <p:nvCxnSpPr>
          <p:cNvPr id="6144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61444"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t>DESCRIPCION DE FUNCIONES</a:t>
            </a:r>
            <a:endParaRPr lang="es-MX">
              <a:latin typeface="Calibri" pitchFamily="34" charset="0"/>
            </a:endParaRPr>
          </a:p>
        </p:txBody>
      </p:sp>
      <p:sp>
        <p:nvSpPr>
          <p:cNvPr id="6" name="11 CuadroTexto"/>
          <p:cNvSpPr txBox="1">
            <a:spLocks noChangeArrowheads="1"/>
          </p:cNvSpPr>
          <p:nvPr/>
        </p:nvSpPr>
        <p:spPr bwMode="auto">
          <a:xfrm>
            <a:off x="1196975" y="1187450"/>
            <a:ext cx="5400675" cy="5780545"/>
          </a:xfrm>
          <a:prstGeom prst="rect">
            <a:avLst/>
          </a:prstGeom>
          <a:noFill/>
          <a:ln w="9525">
            <a:noFill/>
            <a:miter lim="800000"/>
            <a:headEnd/>
            <a:tailEnd/>
          </a:ln>
        </p:spPr>
        <p:txBody>
          <a:bodyPr lIns="91427" tIns="45714" rIns="91427" bIns="45714">
            <a:spAutoFit/>
          </a:bodyPr>
          <a:lstStyle/>
          <a:p>
            <a:pPr algn="ctr">
              <a:defRPr/>
            </a:pPr>
            <a:r>
              <a:rPr lang="es-MX" sz="1200" b="1" i="1" dirty="0" smtClean="0"/>
              <a:t>ARCHIVO</a:t>
            </a:r>
            <a:endParaRPr lang="es-MX" sz="1200" b="1" i="1" dirty="0"/>
          </a:p>
          <a:p>
            <a:pPr algn="ctr">
              <a:defRPr/>
            </a:pPr>
            <a:endParaRPr lang="es-ES" sz="1200" b="1" i="1" dirty="0"/>
          </a:p>
          <a:p>
            <a:pPr algn="ctr">
              <a:defRPr/>
            </a:pPr>
            <a:endParaRPr lang="es-MX" sz="1200" dirty="0"/>
          </a:p>
          <a:p>
            <a:pPr algn="just">
              <a:defRPr/>
            </a:pPr>
            <a:r>
              <a:rPr lang="es-MX" sz="1200" b="1" i="1" dirty="0"/>
              <a:t>OBJETIVO.</a:t>
            </a:r>
          </a:p>
          <a:p>
            <a:pPr algn="just">
              <a:defRPr/>
            </a:pPr>
            <a:endParaRPr lang="es-MX" sz="1200" dirty="0"/>
          </a:p>
          <a:p>
            <a:pPr marL="354013" algn="just">
              <a:lnSpc>
                <a:spcPct val="120000"/>
              </a:lnSpc>
              <a:defRPr/>
            </a:pPr>
            <a:r>
              <a:rPr lang="es-MX" sz="1200" dirty="0" smtClean="0"/>
              <a:t>Organizar, integrar, clasificar y administrar la documentación correspondiente a la Dirección Administrativa del Instituto.</a:t>
            </a:r>
          </a:p>
          <a:p>
            <a:pPr marL="354013" algn="just">
              <a:lnSpc>
                <a:spcPct val="120000"/>
              </a:lnSpc>
              <a:defRPr/>
            </a:pPr>
            <a:endParaRPr lang="es-MX" sz="1200" dirty="0"/>
          </a:p>
          <a:p>
            <a:pPr algn="just">
              <a:defRPr/>
            </a:pPr>
            <a:r>
              <a:rPr lang="es-ES_tradnl" sz="1200" b="1" i="1" dirty="0"/>
              <a:t>FUNCIONES.</a:t>
            </a:r>
          </a:p>
          <a:p>
            <a:pPr algn="just">
              <a:defRPr/>
            </a:pP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smtClean="0"/>
              <a:t>Organizar, clasificar </a:t>
            </a:r>
            <a:r>
              <a:rPr lang="es-MX" sz="1200" dirty="0"/>
              <a:t>y conservar la documentación inherente a la 	competencia de la Dirección </a:t>
            </a:r>
            <a:r>
              <a:rPr lang="es-MX" sz="1200" dirty="0" smtClean="0"/>
              <a:t>Administrativa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t>Apoyar en el registro y verificación de la información de las Plataformas 	Estatal y Nacional de Transparencia;</a:t>
            </a: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smtClean="0"/>
              <a:t>Realizar </a:t>
            </a:r>
            <a:r>
              <a:rPr lang="es-MX" sz="1200" dirty="0"/>
              <a:t>las acciones pertinentes para enviar  expedientes al archivo 	</a:t>
            </a:r>
            <a:r>
              <a:rPr lang="es-MX" sz="1200" dirty="0" smtClean="0"/>
              <a:t>de concentración e histórico</a:t>
            </a:r>
            <a:r>
              <a:rPr lang="es-MX" sz="1200" dirty="0"/>
              <a:t>, previa autorización del titular de la </a:t>
            </a:r>
            <a:r>
              <a:rPr lang="es-MX" sz="1200" dirty="0" smtClean="0"/>
              <a:t>	Dirección Administrativa;</a:t>
            </a:r>
          </a:p>
          <a:p>
            <a:pPr marL="176213" indent="187325" algn="just">
              <a:lnSpc>
                <a:spcPct val="120000"/>
              </a:lnSpc>
              <a:spcAft>
                <a:spcPts val="700"/>
              </a:spcAft>
              <a:buFont typeface="Wingdings" pitchFamily="2" charset="2"/>
              <a:buChar char="§"/>
              <a:tabLst>
                <a:tab pos="363538" algn="l"/>
              </a:tabLst>
              <a:defRPr/>
            </a:pPr>
            <a:r>
              <a:rPr lang="es-MX" sz="1200" dirty="0" smtClean="0"/>
              <a:t>Asistir a las capacitaciones que se imparten por parte de la CEGAIP;</a:t>
            </a: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smtClean="0"/>
              <a:t>Elaborar la documentación oficial que le sea solicitada por su 	superior;</a:t>
            </a:r>
          </a:p>
          <a:p>
            <a:pPr marL="176213" indent="187325" algn="just">
              <a:lnSpc>
                <a:spcPct val="120000"/>
              </a:lnSpc>
              <a:spcAft>
                <a:spcPts val="700"/>
              </a:spcAft>
              <a:buFont typeface="Wingdings" pitchFamily="2" charset="2"/>
              <a:buChar char="§"/>
              <a:tabLst>
                <a:tab pos="363538" algn="l"/>
              </a:tabLst>
              <a:defRPr/>
            </a:pPr>
            <a:r>
              <a:rPr lang="es-MX" sz="1200" dirty="0"/>
              <a:t>Coadyuvar en la </a:t>
            </a:r>
            <a:r>
              <a:rPr lang="es-MX" sz="1200" dirty="0" smtClean="0"/>
              <a:t>integración de la información requerida en </a:t>
            </a:r>
            <a:r>
              <a:rPr lang="es-MX" sz="1200" dirty="0"/>
              <a:t>las </a:t>
            </a:r>
            <a:r>
              <a:rPr lang="es-MX" sz="1200" dirty="0" smtClean="0"/>
              <a:t>	solicitudes </a:t>
            </a:r>
            <a:r>
              <a:rPr lang="es-MX" sz="1200" dirty="0"/>
              <a:t>de Acceso a la </a:t>
            </a:r>
            <a:r>
              <a:rPr lang="es-MX" sz="1200" dirty="0" smtClean="0"/>
              <a:t>Información Pública;</a:t>
            </a: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a:t>Informar a su superior jerárquico acerca del desarrollo de sus 	funciones;</a:t>
            </a:r>
          </a:p>
          <a:p>
            <a:pPr marL="176213" indent="187325" algn="just">
              <a:lnSpc>
                <a:spcPct val="120000"/>
              </a:lnSpc>
              <a:spcAft>
                <a:spcPts val="700"/>
              </a:spcAft>
              <a:buFont typeface="Wingdings" pitchFamily="2" charset="2"/>
              <a:buChar char="§"/>
              <a:tabLst>
                <a:tab pos="363538" algn="l"/>
              </a:tabLst>
              <a:defRPr/>
            </a:pPr>
            <a:r>
              <a:rPr lang="es-ES_tradnl" sz="1200" dirty="0" smtClean="0"/>
              <a:t>Estas </a:t>
            </a:r>
            <a:r>
              <a:rPr lang="es-ES_tradnl" sz="1200" dirty="0"/>
              <a:t>funciones son enunciativas mas no limitativas</a:t>
            </a:r>
            <a:r>
              <a:rPr lang="es-ES_tradnl" sz="1200" dirty="0" smtClean="0"/>
              <a:t>.</a:t>
            </a:r>
            <a:r>
              <a:rPr lang="es-MX" sz="1200" dirty="0"/>
              <a:t> </a:t>
            </a:r>
            <a:endParaRPr lang="es-MX" sz="1200" dirty="0" smtClean="0"/>
          </a:p>
        </p:txBody>
      </p:sp>
      <p:graphicFrame>
        <p:nvGraphicFramePr>
          <p:cNvPr id="8" name="7 Tabla"/>
          <p:cNvGraphicFramePr>
            <a:graphicFrameLocks noGrp="1"/>
          </p:cNvGraphicFramePr>
          <p:nvPr>
            <p:extLst>
              <p:ext uri="{D42A27DB-BD31-4B8C-83A1-F6EECF244321}">
                <p14:modId xmlns:p14="http://schemas.microsoft.com/office/powerpoint/2010/main" val="1907936848"/>
              </p:ext>
            </p:extLst>
          </p:nvPr>
        </p:nvGraphicFramePr>
        <p:xfrm>
          <a:off x="1362275" y="8201677"/>
          <a:ext cx="5328592" cy="785818"/>
        </p:xfrm>
        <a:graphic>
          <a:graphicData uri="http://schemas.openxmlformats.org/drawingml/2006/table">
            <a:tbl>
              <a:tblPr/>
              <a:tblGrid>
                <a:gridCol w="2965176"/>
                <a:gridCol w="2363416"/>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805">
                <a:tc>
                  <a:txBody>
                    <a:bodyPr/>
                    <a:lstStyle/>
                    <a:p>
                      <a:pPr algn="ctr" defTabSz="914400"/>
                      <a:r>
                        <a:rPr lang="es-MX" sz="1200" kern="1200" baseline="0" dirty="0" smtClean="0">
                          <a:solidFill>
                            <a:schemeClr val="tx1"/>
                          </a:solidFill>
                          <a:latin typeface="Arial"/>
                          <a:ea typeface="Calibri"/>
                          <a:cs typeface="Times New Roman"/>
                        </a:rPr>
                        <a:t>Karina Guadalupe Herrera Sánchez</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9901">
                <a:tc>
                  <a:txBody>
                    <a:bodyPr/>
                    <a:lstStyle/>
                    <a:p>
                      <a:pPr algn="ctr">
                        <a:lnSpc>
                          <a:spcPct val="115000"/>
                        </a:lnSpc>
                        <a:spcAft>
                          <a:spcPts val="0"/>
                        </a:spcAft>
                      </a:pPr>
                      <a:r>
                        <a:rPr lang="es-ES" sz="1200" kern="1200" dirty="0" smtClean="0">
                          <a:solidFill>
                            <a:schemeClr val="tx1"/>
                          </a:solidFill>
                          <a:latin typeface="Arial"/>
                          <a:ea typeface="Calibri"/>
                          <a:cs typeface="Times New Roman"/>
                        </a:rPr>
                        <a:t>Martha Patricia Robledo López</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MX"/>
                    </a:p>
                  </a:txBody>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Calibri" pitchFamily="34" charset="0"/>
            </a:endParaRPr>
          </a:p>
        </p:txBody>
      </p:sp>
      <p:cxnSp>
        <p:nvCxnSpPr>
          <p:cNvPr id="3174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3174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t>DESCRIPCION DE FUNCIONES</a:t>
            </a:r>
            <a:endParaRPr lang="es-MX">
              <a:latin typeface="Calibri" pitchFamily="34" charset="0"/>
            </a:endParaRPr>
          </a:p>
        </p:txBody>
      </p:sp>
      <p:sp>
        <p:nvSpPr>
          <p:cNvPr id="6" name="11 CuadroTexto"/>
          <p:cNvSpPr txBox="1">
            <a:spLocks noChangeArrowheads="1"/>
          </p:cNvSpPr>
          <p:nvPr/>
        </p:nvSpPr>
        <p:spPr bwMode="auto">
          <a:xfrm>
            <a:off x="1196975" y="1355725"/>
            <a:ext cx="5400675" cy="6952147"/>
          </a:xfrm>
          <a:prstGeom prst="rect">
            <a:avLst/>
          </a:prstGeom>
          <a:noFill/>
          <a:ln w="9525">
            <a:noFill/>
            <a:miter lim="800000"/>
            <a:headEnd/>
            <a:tailEnd/>
          </a:ln>
        </p:spPr>
        <p:txBody>
          <a:bodyPr lIns="91427" tIns="45714" rIns="91427" bIns="45714">
            <a:spAutoFit/>
          </a:bodyPr>
          <a:lstStyle/>
          <a:p>
            <a:pPr algn="ctr">
              <a:defRPr/>
            </a:pPr>
            <a:r>
              <a:rPr lang="es-ES_tradnl" sz="1200" b="1" i="1" dirty="0" smtClean="0"/>
              <a:t>RECURSOS</a:t>
            </a:r>
            <a:endParaRPr lang="es-MX" sz="1200" dirty="0"/>
          </a:p>
          <a:p>
            <a:pPr algn="ctr">
              <a:defRPr/>
            </a:pPr>
            <a:r>
              <a:rPr lang="es-ES_tradnl" sz="1200" b="1" i="1" dirty="0"/>
              <a:t>MATERIALES Y DE SERVICIOS</a:t>
            </a:r>
            <a:endParaRPr lang="es-MX" sz="1200" dirty="0"/>
          </a:p>
          <a:p>
            <a:pPr algn="just">
              <a:defRPr/>
            </a:pPr>
            <a:r>
              <a:rPr lang="es-ES_tradnl" sz="1200" b="1" i="1" dirty="0"/>
              <a:t> </a:t>
            </a:r>
          </a:p>
          <a:p>
            <a:pPr algn="just">
              <a:defRPr/>
            </a:pPr>
            <a:endParaRPr lang="es-MX" sz="1200" dirty="0"/>
          </a:p>
          <a:p>
            <a:pPr algn="just">
              <a:defRPr/>
            </a:pPr>
            <a:r>
              <a:rPr lang="es-MX" sz="1200" b="1" i="1" dirty="0"/>
              <a:t>OBJETIVO.</a:t>
            </a:r>
          </a:p>
          <a:p>
            <a:pPr algn="just">
              <a:defRPr/>
            </a:pPr>
            <a:endParaRPr lang="es-MX" sz="1200" dirty="0"/>
          </a:p>
          <a:p>
            <a:pPr marL="354013" algn="just">
              <a:lnSpc>
                <a:spcPct val="120000"/>
              </a:lnSpc>
              <a:defRPr/>
            </a:pPr>
            <a:r>
              <a:rPr lang="es-MX" sz="1200" dirty="0" smtClean="0"/>
              <a:t>Administrar </a:t>
            </a:r>
            <a:r>
              <a:rPr lang="es-MX" sz="1200" dirty="0"/>
              <a:t>eficientemente los Recursos </a:t>
            </a:r>
            <a:r>
              <a:rPr lang="es-MX" sz="1200" dirty="0" smtClean="0"/>
              <a:t>Materiales </a:t>
            </a:r>
            <a:r>
              <a:rPr lang="es-MX" sz="1200" dirty="0"/>
              <a:t>y de Servicios, de tal manera que garantice el cumplimiento de los objetivos del </a:t>
            </a:r>
            <a:r>
              <a:rPr lang="es-MX" sz="1200" dirty="0" smtClean="0"/>
              <a:t>Instituto.</a:t>
            </a:r>
            <a:endParaRPr lang="es-MX" sz="1200" dirty="0"/>
          </a:p>
          <a:p>
            <a:pPr algn="just">
              <a:defRPr/>
            </a:pPr>
            <a:endParaRPr lang="es-MX" sz="1200" dirty="0"/>
          </a:p>
          <a:p>
            <a:pPr algn="just">
              <a:defRPr/>
            </a:pPr>
            <a:r>
              <a:rPr lang="es-ES_tradnl" sz="1200" b="1" i="1" dirty="0"/>
              <a:t>FUNCIONES.</a:t>
            </a:r>
          </a:p>
          <a:p>
            <a:pPr algn="just">
              <a:defRPr/>
            </a:pP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smtClean="0"/>
              <a:t>Suministrar en tiempo y forma los recursos materiales a las Unidades 	del Instituto que así lo requieran</a:t>
            </a:r>
            <a:r>
              <a:rPr lang="es-MX" sz="1200" dirty="0"/>
              <a:t>;</a:t>
            </a:r>
            <a:endParaRPr lang="es-MX" sz="1200" dirty="0" smtClean="0"/>
          </a:p>
          <a:p>
            <a:pPr marL="176213" indent="187325" algn="just">
              <a:lnSpc>
                <a:spcPct val="120000"/>
              </a:lnSpc>
              <a:spcAft>
                <a:spcPts val="700"/>
              </a:spcAft>
              <a:buFont typeface="Wingdings" pitchFamily="2" charset="2"/>
              <a:buChar char="§"/>
              <a:tabLst>
                <a:tab pos="363538" algn="l"/>
              </a:tabLst>
              <a:defRPr/>
            </a:pPr>
            <a:r>
              <a:rPr lang="es-MX" sz="1200" dirty="0" smtClean="0"/>
              <a:t>Revisar los cálculos de viáticos del personal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t>Recibir y registrar los comprobantes de viáticos;</a:t>
            </a: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smtClean="0"/>
              <a:t>Verificar la correcta aplicación de los recursos del fondo </a:t>
            </a:r>
            <a:r>
              <a:rPr lang="es-MX" sz="1200" dirty="0" err="1" smtClean="0"/>
              <a:t>revolvente</a:t>
            </a:r>
            <a:r>
              <a:rPr lang="es-MX" sz="1200" dirty="0" smtClean="0"/>
              <a:t> 	asignado a las Unidades;</a:t>
            </a: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smtClean="0"/>
              <a:t>Registrar y reportar las incidencias del personal de la Dirección 	General y Unidades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t>Elaborar los cálculos correspondientes para el pago de impuestos ante 	el Servicio de Administración Tributaria</a:t>
            </a:r>
            <a:r>
              <a:rPr lang="es-MX" sz="1200" dirty="0"/>
              <a:t>;</a:t>
            </a:r>
            <a:endParaRPr lang="es-MX" sz="1200" dirty="0" smtClean="0"/>
          </a:p>
          <a:p>
            <a:pPr marL="176213" indent="187325" algn="just">
              <a:lnSpc>
                <a:spcPct val="120000"/>
              </a:lnSpc>
              <a:spcAft>
                <a:spcPts val="700"/>
              </a:spcAft>
              <a:buFont typeface="Wingdings" pitchFamily="2" charset="2"/>
              <a:buChar char="§"/>
              <a:tabLst>
                <a:tab pos="363538" algn="l"/>
              </a:tabLst>
              <a:defRPr/>
            </a:pPr>
            <a:r>
              <a:rPr lang="es-MX" sz="1200" dirty="0" smtClean="0"/>
              <a:t>Realizar los cálculos para el Bono de Puntualidad y Vales de Despensa;</a:t>
            </a:r>
          </a:p>
          <a:p>
            <a:pPr marL="176213" indent="187325" algn="just">
              <a:lnSpc>
                <a:spcPct val="120000"/>
              </a:lnSpc>
              <a:spcAft>
                <a:spcPts val="700"/>
              </a:spcAft>
              <a:buFont typeface="Wingdings" pitchFamily="2" charset="2"/>
              <a:buChar char="§"/>
              <a:tabLst>
                <a:tab pos="363538" algn="l"/>
              </a:tabLst>
              <a:defRPr/>
            </a:pPr>
            <a:r>
              <a:rPr lang="es-MX" sz="1200" dirty="0" smtClean="0"/>
              <a:t>Revisar y controlar los Pases de Salida y Permisos Económicos;</a:t>
            </a:r>
          </a:p>
          <a:p>
            <a:pPr marL="176213" indent="187325" algn="just">
              <a:lnSpc>
                <a:spcPct val="120000"/>
              </a:lnSpc>
              <a:spcAft>
                <a:spcPts val="700"/>
              </a:spcAft>
              <a:buFont typeface="Wingdings" pitchFamily="2" charset="2"/>
              <a:buChar char="§"/>
              <a:tabLst>
                <a:tab pos="363538" algn="l"/>
              </a:tabLst>
              <a:defRPr/>
            </a:pPr>
            <a:r>
              <a:rPr lang="es-MX" sz="1200" dirty="0" smtClean="0"/>
              <a:t>Programar y capturar los periodos vacacionales del personal del 	Instituto;</a:t>
            </a:r>
          </a:p>
          <a:p>
            <a:pPr marL="176213" indent="187325" algn="just">
              <a:lnSpc>
                <a:spcPct val="120000"/>
              </a:lnSpc>
              <a:spcAft>
                <a:spcPts val="700"/>
              </a:spcAft>
              <a:buFont typeface="Wingdings" pitchFamily="2" charset="2"/>
              <a:buChar char="§"/>
              <a:tabLst>
                <a:tab pos="363538" algn="l"/>
              </a:tabLst>
              <a:defRPr/>
            </a:pPr>
            <a:r>
              <a:rPr lang="es-MX" sz="1200" dirty="0"/>
              <a:t>Apoyar en </a:t>
            </a:r>
            <a:r>
              <a:rPr lang="es-MX" sz="1200" dirty="0" smtClean="0"/>
              <a:t>la captura </a:t>
            </a:r>
            <a:r>
              <a:rPr lang="es-MX" sz="1200" dirty="0"/>
              <a:t>del </a:t>
            </a:r>
            <a:r>
              <a:rPr lang="es-MX" sz="1200" dirty="0" smtClean="0"/>
              <a:t>sistema OPERGOB</a:t>
            </a:r>
            <a:r>
              <a:rPr lang="es-MX" sz="1200" dirty="0"/>
              <a:t>;</a:t>
            </a:r>
          </a:p>
          <a:p>
            <a:pPr marL="176213" indent="187325" algn="just">
              <a:lnSpc>
                <a:spcPct val="120000"/>
              </a:lnSpc>
              <a:spcAft>
                <a:spcPts val="700"/>
              </a:spcAft>
              <a:buFont typeface="Wingdings" pitchFamily="2" charset="2"/>
              <a:buChar char="§"/>
              <a:tabLst>
                <a:tab pos="363538" algn="l"/>
              </a:tabLst>
              <a:defRPr/>
            </a:pPr>
            <a:r>
              <a:rPr lang="es-ES_tradnl" sz="1200" dirty="0" smtClean="0"/>
              <a:t>Estas funciones son enunciativas mas no limitativas.</a:t>
            </a:r>
            <a:endParaRPr lang="es-MX" sz="1200" dirty="0" smtClean="0"/>
          </a:p>
          <a:p>
            <a:pPr marL="176213" indent="187325" algn="just">
              <a:lnSpc>
                <a:spcPct val="120000"/>
              </a:lnSpc>
              <a:spcAft>
                <a:spcPts val="700"/>
              </a:spcAft>
              <a:tabLst>
                <a:tab pos="363538" algn="l"/>
              </a:tabLst>
              <a:defRPr/>
            </a:pPr>
            <a:endParaRPr lang="es-MX" sz="1200" dirty="0"/>
          </a:p>
        </p:txBody>
      </p:sp>
      <p:graphicFrame>
        <p:nvGraphicFramePr>
          <p:cNvPr id="8" name="7 Tabla"/>
          <p:cNvGraphicFramePr>
            <a:graphicFrameLocks noGrp="1"/>
          </p:cNvGraphicFramePr>
          <p:nvPr>
            <p:extLst>
              <p:ext uri="{D42A27DB-BD31-4B8C-83A1-F6EECF244321}">
                <p14:modId xmlns:p14="http://schemas.microsoft.com/office/powerpoint/2010/main" val="1870633647"/>
              </p:ext>
            </p:extLst>
          </p:nvPr>
        </p:nvGraphicFramePr>
        <p:xfrm>
          <a:off x="1362275" y="8201677"/>
          <a:ext cx="5328592" cy="785818"/>
        </p:xfrm>
        <a:graphic>
          <a:graphicData uri="http://schemas.openxmlformats.org/drawingml/2006/table">
            <a:tbl>
              <a:tblPr/>
              <a:tblGrid>
                <a:gridCol w="2965176"/>
                <a:gridCol w="2363416"/>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805">
                <a:tc>
                  <a:txBody>
                    <a:bodyPr/>
                    <a:lstStyle/>
                    <a:p>
                      <a:pPr algn="ctr" defTabSz="914400"/>
                      <a:r>
                        <a:rPr lang="es-MX" sz="1200" kern="1200" baseline="0" dirty="0" smtClean="0">
                          <a:solidFill>
                            <a:schemeClr val="tx1"/>
                          </a:solidFill>
                          <a:latin typeface="Arial"/>
                          <a:ea typeface="Calibri"/>
                          <a:cs typeface="Times New Roman"/>
                        </a:rPr>
                        <a:t>Rosa Laura Guerrero Ortiz</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9901">
                <a:tc>
                  <a:txBody>
                    <a:bodyPr/>
                    <a:lstStyle/>
                    <a:p>
                      <a:pPr algn="ctr">
                        <a:lnSpc>
                          <a:spcPct val="115000"/>
                        </a:lnSpc>
                        <a:spcAft>
                          <a:spcPts val="0"/>
                        </a:spcAft>
                      </a:pPr>
                      <a:r>
                        <a:rPr lang="es-ES" sz="1200" kern="1200" dirty="0" smtClean="0">
                          <a:solidFill>
                            <a:schemeClr val="tx1"/>
                          </a:solidFill>
                          <a:latin typeface="Arial"/>
                          <a:ea typeface="Calibri"/>
                          <a:cs typeface="Times New Roman"/>
                        </a:rPr>
                        <a:t>María Cristina Franco</a:t>
                      </a:r>
                      <a:r>
                        <a:rPr lang="es-ES" sz="1200" kern="1200" baseline="0" dirty="0" smtClean="0">
                          <a:solidFill>
                            <a:schemeClr val="tx1"/>
                          </a:solidFill>
                          <a:latin typeface="Arial"/>
                          <a:ea typeface="Calibri"/>
                          <a:cs typeface="Times New Roman"/>
                        </a:rPr>
                        <a:t> Olivares</a:t>
                      </a:r>
                      <a:endParaRPr lang="es-ES"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MX"/>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198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198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495425"/>
            <a:ext cx="5400675" cy="6466373"/>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COMPRAS</a:t>
            </a:r>
            <a:endParaRPr lang="es-MX" sz="1200" dirty="0">
              <a:solidFill>
                <a:prstClr val="black"/>
              </a:solidFill>
            </a:endParaRPr>
          </a:p>
          <a:p>
            <a:pPr>
              <a:defRPr/>
            </a:pPr>
            <a:endParaRPr lang="es-MX" sz="1200" b="1" i="1" dirty="0">
              <a:solidFill>
                <a:prstClr val="black"/>
              </a:solidFill>
            </a:endParaRPr>
          </a:p>
          <a:p>
            <a:pPr>
              <a:defRPr/>
            </a:pPr>
            <a:endParaRPr lang="es-MX" sz="1200" b="1" i="1" dirty="0">
              <a:solidFill>
                <a:prstClr val="black"/>
              </a:solidFill>
            </a:endParaRPr>
          </a:p>
          <a:p>
            <a:pPr>
              <a:defRPr/>
            </a:pPr>
            <a:r>
              <a:rPr lang="es-MX" sz="1200" b="1" i="1" dirty="0">
                <a:solidFill>
                  <a:prstClr val="black"/>
                </a:solidFill>
              </a:rPr>
              <a:t>OBJETIVO.</a:t>
            </a:r>
          </a:p>
          <a:p>
            <a:pPr>
              <a:defRPr/>
            </a:pPr>
            <a:endParaRPr lang="es-MX" sz="1200" dirty="0">
              <a:solidFill>
                <a:prstClr val="black"/>
              </a:solidFill>
            </a:endParaRPr>
          </a:p>
          <a:p>
            <a:pPr marL="354013" algn="just">
              <a:lnSpc>
                <a:spcPct val="140000"/>
              </a:lnSpc>
              <a:defRPr/>
            </a:pPr>
            <a:r>
              <a:rPr lang="es-MX" sz="1200" dirty="0" smtClean="0">
                <a:solidFill>
                  <a:prstClr val="black"/>
                </a:solidFill>
              </a:rPr>
              <a:t>Apoyar en las adquisiciones necesarias para el cumplimiento de los programas institucionales, con la cantidad y calidad requerida y a un precio competitivo, así como verificar las garantías ofrecidas, el plan de mantenimiento y uso correcto de los bienes y servicios adquiridos.</a:t>
            </a:r>
            <a:endParaRPr lang="es-MX" sz="1200" dirty="0">
              <a:solidFill>
                <a:prstClr val="black"/>
              </a:solidFill>
            </a:endParaRPr>
          </a:p>
          <a:p>
            <a:pPr>
              <a:defRPr/>
            </a:pPr>
            <a:endParaRPr lang="es-MX" sz="1200" dirty="0">
              <a:solidFill>
                <a:prstClr val="black"/>
              </a:solidFill>
            </a:endParaRPr>
          </a:p>
          <a:p>
            <a:pPr>
              <a:defRPr/>
            </a:pPr>
            <a:r>
              <a:rPr lang="es-ES_tradnl" sz="1200" b="1" i="1" dirty="0">
                <a:solidFill>
                  <a:prstClr val="black"/>
                </a:solidFill>
              </a:rPr>
              <a:t>FUNCIONES.</a:t>
            </a:r>
          </a:p>
          <a:p>
            <a:pPr>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en la gestión de los Subsidios Estatal y Federal con la 	Secretaría de Finanzas de Gobierno del Estado.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en la entrega y recepción de documentación oficial del Área 	Administrativa (Estados Financieros, Estados de Cuenta Bancarios, 	Facturas de Servicios de Telefonía, Oficios, etc.)</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Atender las requisiciones del personal de Dirección General y de las 	Unidades del Instituto.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Comprar la papelería, materiales y cafetería para las reuniones 	ordinarias y extraordinarias de la H. Junta Directiva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las cotizaciones pertinentes para comprar los bienes y 	servicios de mejor calidad al mejor precio.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Acudir  a los establecimientos seleccionados para hacer la adquisición 	de los bienes y servicios.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en el envío de los bienes y servicios al lugar donde fueron 	requeridos.</a:t>
            </a:r>
          </a:p>
        </p:txBody>
      </p:sp>
      <p:graphicFrame>
        <p:nvGraphicFramePr>
          <p:cNvPr id="7" name="6 Tabla"/>
          <p:cNvGraphicFramePr>
            <a:graphicFrameLocks noGrp="1"/>
          </p:cNvGraphicFramePr>
          <p:nvPr>
            <p:extLst>
              <p:ext uri="{D42A27DB-BD31-4B8C-83A1-F6EECF244321}">
                <p14:modId xmlns:p14="http://schemas.microsoft.com/office/powerpoint/2010/main" val="3720162602"/>
              </p:ext>
            </p:extLst>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Edgar</a:t>
                      </a:r>
                      <a:r>
                        <a:rPr lang="es-ES" sz="1200" kern="1200" baseline="0" dirty="0" smtClean="0">
                          <a:solidFill>
                            <a:schemeClr val="tx1"/>
                          </a:solidFill>
                          <a:latin typeface="Arial"/>
                          <a:ea typeface="Calibri"/>
                          <a:cs typeface="Times New Roman"/>
                        </a:rPr>
                        <a:t>  Antonio de </a:t>
                      </a:r>
                      <a:r>
                        <a:rPr lang="es-ES" sz="1200" kern="1200" baseline="0" dirty="0" err="1" smtClean="0">
                          <a:solidFill>
                            <a:schemeClr val="tx1"/>
                          </a:solidFill>
                          <a:latin typeface="Arial"/>
                          <a:ea typeface="Calibri"/>
                          <a:cs typeface="Times New Roman"/>
                        </a:rPr>
                        <a:t>Haro</a:t>
                      </a:r>
                      <a:r>
                        <a:rPr lang="es-ES" sz="1200" kern="1200" baseline="0" dirty="0" smtClean="0">
                          <a:solidFill>
                            <a:schemeClr val="tx1"/>
                          </a:solidFill>
                          <a:latin typeface="Arial"/>
                          <a:ea typeface="Calibri"/>
                          <a:cs typeface="Times New Roman"/>
                        </a:rPr>
                        <a:t> Reynoso </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506768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198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198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495425"/>
            <a:ext cx="5400675" cy="2340116"/>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COMPRAS</a:t>
            </a:r>
            <a:endParaRPr lang="es-MX" sz="1200" dirty="0">
              <a:solidFill>
                <a:prstClr val="black"/>
              </a:solidFill>
            </a:endParaRPr>
          </a:p>
          <a:p>
            <a:pPr algn="ctr">
              <a:defRPr/>
            </a:pPr>
            <a:r>
              <a:rPr lang="es-ES_tradnl" sz="1200" b="1" i="1" dirty="0" smtClean="0">
                <a:solidFill>
                  <a:prstClr val="black"/>
                </a:solidFill>
              </a:rPr>
              <a:t>(Continúa)</a:t>
            </a:r>
            <a:endParaRPr lang="es-MX" sz="1200" dirty="0" smtClean="0">
              <a:solidFill>
                <a:prstClr val="black"/>
              </a:solidFill>
            </a:endParaRPr>
          </a:p>
          <a:p>
            <a:pPr>
              <a:defRPr/>
            </a:pPr>
            <a:endParaRPr lang="es-MX" sz="1200" b="1" i="1" dirty="0">
              <a:solidFill>
                <a:prstClr val="black"/>
              </a:solidFill>
            </a:endParaRPr>
          </a:p>
          <a:p>
            <a:pPr>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a:solidFill>
                  <a:prstClr val="black"/>
                </a:solidFill>
              </a:rPr>
              <a:t>Gestionar el mantenimiento y la contratación de seguros para los 	vehículos del Instituto.</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Informar a la Dirección Administrativa sobre los plazos para cumplir con 	las disposiciones oficiales en materia de verificación  vehicular, pago de 	tenencia y cambio de placas.</a:t>
            </a:r>
            <a:r>
              <a:rPr lang="es-MX" sz="1200" dirty="0" smtClean="0">
                <a:solidFill>
                  <a:prstClr val="black"/>
                </a:solidFill>
              </a:rPr>
              <a:t> </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Estas funciones son enunciativas mas no limitativas.</a:t>
            </a:r>
            <a:endParaRPr lang="es-MX" sz="1200" dirty="0">
              <a:solidFill>
                <a:prstClr val="black"/>
              </a:solidFill>
            </a:endParaRPr>
          </a:p>
        </p:txBody>
      </p:sp>
      <p:graphicFrame>
        <p:nvGraphicFramePr>
          <p:cNvPr id="7" name="6 Tabla"/>
          <p:cNvGraphicFramePr>
            <a:graphicFrameLocks noGrp="1"/>
          </p:cNvGraphicFramePr>
          <p:nvPr>
            <p:extLst>
              <p:ext uri="{D42A27DB-BD31-4B8C-83A1-F6EECF244321}">
                <p14:modId xmlns:p14="http://schemas.microsoft.com/office/powerpoint/2010/main" val="3311623690"/>
              </p:ext>
            </p:extLst>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Edgar</a:t>
                      </a:r>
                      <a:r>
                        <a:rPr lang="es-ES" sz="1200" kern="1200" baseline="0" dirty="0" smtClean="0">
                          <a:solidFill>
                            <a:schemeClr val="tx1"/>
                          </a:solidFill>
                          <a:latin typeface="Arial"/>
                          <a:ea typeface="Calibri"/>
                          <a:cs typeface="Times New Roman"/>
                        </a:rPr>
                        <a:t>  Antonio de </a:t>
                      </a:r>
                      <a:r>
                        <a:rPr lang="es-ES" sz="1200" kern="1200" baseline="0" dirty="0" err="1" smtClean="0">
                          <a:solidFill>
                            <a:schemeClr val="tx1"/>
                          </a:solidFill>
                          <a:latin typeface="Arial"/>
                          <a:ea typeface="Calibri"/>
                          <a:cs typeface="Times New Roman"/>
                        </a:rPr>
                        <a:t>Haro</a:t>
                      </a:r>
                      <a:r>
                        <a:rPr lang="es-ES" sz="1200" kern="1200" baseline="0" dirty="0" smtClean="0">
                          <a:solidFill>
                            <a:schemeClr val="tx1"/>
                          </a:solidFill>
                          <a:latin typeface="Arial"/>
                          <a:ea typeface="Calibri"/>
                          <a:cs typeface="Times New Roman"/>
                        </a:rPr>
                        <a:t> Reynoso </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368421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608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6084"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187624"/>
            <a:ext cx="5400675" cy="6266319"/>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CONTROL PATRIMONIAL</a:t>
            </a:r>
            <a:endParaRPr lang="es-MX" sz="1200" dirty="0">
              <a:solidFill>
                <a:prstClr val="black"/>
              </a:solidFill>
            </a:endParaRPr>
          </a:p>
          <a:p>
            <a:pPr>
              <a:defRPr/>
            </a:pPr>
            <a:r>
              <a:rPr lang="es-MX" sz="1200" dirty="0">
                <a:solidFill>
                  <a:prstClr val="black"/>
                </a:solidFill>
              </a:rPr>
              <a:t> </a:t>
            </a:r>
          </a:p>
          <a:p>
            <a:pPr algn="just">
              <a:defRPr/>
            </a:pPr>
            <a:endParaRPr lang="es-MX" sz="500" b="1" dirty="0">
              <a:solidFill>
                <a:prstClr val="black"/>
              </a:solidFill>
            </a:endParaRPr>
          </a:p>
          <a:p>
            <a:pPr algn="just">
              <a:defRPr/>
            </a:pPr>
            <a:r>
              <a:rPr lang="es-MX" sz="1200" b="1" dirty="0">
                <a:solidFill>
                  <a:prstClr val="black"/>
                </a:solidFill>
              </a:rPr>
              <a:t>OBJETIVO.</a:t>
            </a:r>
          </a:p>
          <a:p>
            <a:pPr algn="just">
              <a:defRPr/>
            </a:pPr>
            <a:endParaRPr lang="es-MX" sz="1200" dirty="0">
              <a:solidFill>
                <a:prstClr val="black"/>
              </a:solidFill>
            </a:endParaRPr>
          </a:p>
          <a:p>
            <a:pPr marL="354013" algn="just">
              <a:lnSpc>
                <a:spcPct val="130000"/>
              </a:lnSpc>
              <a:defRPr/>
            </a:pPr>
            <a:r>
              <a:rPr lang="es-MX" sz="1200" dirty="0" smtClean="0">
                <a:solidFill>
                  <a:prstClr val="black"/>
                </a:solidFill>
              </a:rPr>
              <a:t>Mantener actualizado el registro de adquisiciones de bienes muebles, ya sea por compra o donación, debidamente aprobadas por la Dirección Administrativa; así como su control interno en el Instituto.</a:t>
            </a:r>
            <a:endParaRPr lang="es-MX" sz="1200" dirty="0">
              <a:solidFill>
                <a:prstClr val="black"/>
              </a:solidFill>
            </a:endParaRPr>
          </a:p>
          <a:p>
            <a:pPr algn="just">
              <a:defRPr/>
            </a:pPr>
            <a:endParaRPr lang="es-MX" sz="1200" dirty="0">
              <a:solidFill>
                <a:prstClr val="black"/>
              </a:solidFill>
            </a:endParaRPr>
          </a:p>
          <a:p>
            <a:pPr algn="just">
              <a:defRPr/>
            </a:pPr>
            <a:r>
              <a:rPr lang="es-ES_tradnl" sz="1200" b="1" i="1" dirty="0">
                <a:solidFill>
                  <a:prstClr val="black"/>
                </a:solidFill>
              </a:rPr>
              <a:t>FUNCIONES.</a:t>
            </a: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los resguardos de mobiliario y equipo de Dirección General y 	de las Unidades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Asignar número de inventario a cada bien que sea propiedad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Verificar las instalaciones, así como el inventario de los bienes 	muebles asignados al personal del Instituto y reportar su condición 	a la Dirección Administrativa para generar la solicitud de 	reparación y/o baja.</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en la elaboración y ejecución de medidas sugeridas en el 	proceso de Control Interno.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Mantener estrecha comunicación con las demás áreas de la Dirección 	General del Instituto para un mejor desempeño de las funciones 	encomendadas.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Llevar el control de las donaciones hechas por instituciones diversas 	para el Instituto.</a:t>
            </a:r>
          </a:p>
          <a:p>
            <a:pPr marL="176213" indent="187325" algn="just">
              <a:lnSpc>
                <a:spcPct val="120000"/>
              </a:lnSpc>
              <a:spcAft>
                <a:spcPts val="700"/>
              </a:spcAft>
              <a:buFont typeface="Wingdings" pitchFamily="2" charset="2"/>
              <a:buChar char="§"/>
              <a:tabLst>
                <a:tab pos="363538" algn="l"/>
              </a:tabLst>
              <a:defRPr/>
            </a:pPr>
            <a:endParaRPr lang="es-MX" sz="1200" dirty="0" smtClean="0">
              <a:solidFill>
                <a:prstClr val="black"/>
              </a:solidFill>
            </a:endParaRPr>
          </a:p>
        </p:txBody>
      </p:sp>
      <p:graphicFrame>
        <p:nvGraphicFramePr>
          <p:cNvPr id="8" name="7 Tabla"/>
          <p:cNvGraphicFramePr>
            <a:graphicFrameLocks noGrp="1"/>
          </p:cNvGraphicFramePr>
          <p:nvPr>
            <p:extLst>
              <p:ext uri="{D42A27DB-BD31-4B8C-83A1-F6EECF244321}">
                <p14:modId xmlns:p14="http://schemas.microsoft.com/office/powerpoint/2010/main" val="2431568937"/>
              </p:ext>
            </p:extLst>
          </p:nvPr>
        </p:nvGraphicFramePr>
        <p:xfrm>
          <a:off x="1362275" y="8201677"/>
          <a:ext cx="5328592" cy="785818"/>
        </p:xfrm>
        <a:graphic>
          <a:graphicData uri="http://schemas.openxmlformats.org/drawingml/2006/table">
            <a:tbl>
              <a:tblPr/>
              <a:tblGrid>
                <a:gridCol w="2965176"/>
                <a:gridCol w="2363416"/>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805">
                <a:tc>
                  <a:txBody>
                    <a:bodyPr/>
                    <a:lstStyle/>
                    <a:p>
                      <a:pPr algn="ctr" defTabSz="914400"/>
                      <a:r>
                        <a:rPr lang="es-MX" sz="1200" kern="1200" baseline="0" dirty="0" smtClean="0">
                          <a:solidFill>
                            <a:schemeClr val="tx1"/>
                          </a:solidFill>
                          <a:latin typeface="Arial"/>
                          <a:ea typeface="Calibri"/>
                          <a:cs typeface="Times New Roman"/>
                        </a:rPr>
                        <a:t>Pedro Buenaventura Buenrostro Castillo</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9901">
                <a:tc>
                  <a:txBody>
                    <a:bodyPr/>
                    <a:lstStyle/>
                    <a:p>
                      <a:pPr algn="ctr">
                        <a:lnSpc>
                          <a:spcPct val="115000"/>
                        </a:lnSpc>
                        <a:spcAft>
                          <a:spcPts val="0"/>
                        </a:spcAft>
                      </a:pPr>
                      <a:r>
                        <a:rPr lang="es-ES" sz="1200" kern="1200" dirty="0" smtClean="0">
                          <a:solidFill>
                            <a:schemeClr val="tx1"/>
                          </a:solidFill>
                          <a:latin typeface="Arial"/>
                          <a:ea typeface="Calibri"/>
                          <a:cs typeface="Times New Roman"/>
                        </a:rPr>
                        <a:t>Alicia</a:t>
                      </a:r>
                      <a:r>
                        <a:rPr lang="es-ES" sz="1200" kern="1200" baseline="0" dirty="0" smtClean="0">
                          <a:solidFill>
                            <a:schemeClr val="tx1"/>
                          </a:solidFill>
                          <a:latin typeface="Arial"/>
                          <a:ea typeface="Calibri"/>
                          <a:cs typeface="Times New Roman"/>
                        </a:rPr>
                        <a:t> Ruiz Zavala</a:t>
                      </a:r>
                      <a:endParaRPr lang="es-ES"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MX"/>
                    </a:p>
                  </a:txBody>
                  <a:tcPr/>
                </a:tc>
              </a:tr>
            </a:tbl>
          </a:graphicData>
        </a:graphic>
      </p:graphicFrame>
    </p:spTree>
    <p:extLst>
      <p:ext uri="{BB962C8B-B14F-4D97-AF65-F5344CB8AC3E}">
        <p14:creationId xmlns:p14="http://schemas.microsoft.com/office/powerpoint/2010/main" val="13570768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710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710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187624"/>
            <a:ext cx="5400675" cy="2561715"/>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CONTROL PATRIMONIAL</a:t>
            </a:r>
            <a:endParaRPr lang="es-MX" sz="1200" dirty="0" smtClean="0">
              <a:solidFill>
                <a:prstClr val="black"/>
              </a:solidFill>
            </a:endParaRPr>
          </a:p>
          <a:p>
            <a:pPr algn="ctr">
              <a:defRPr/>
            </a:pPr>
            <a:r>
              <a:rPr lang="es-ES_tradnl" sz="1200" b="1" i="1" dirty="0" smtClean="0">
                <a:solidFill>
                  <a:prstClr val="black"/>
                </a:solidFill>
              </a:rPr>
              <a:t>(Continúa)</a:t>
            </a:r>
          </a:p>
          <a:p>
            <a:pPr algn="ctr">
              <a:defRPr/>
            </a:pPr>
            <a:endParaRPr lang="es-MX" sz="1200" dirty="0">
              <a:solidFill>
                <a:prstClr val="black"/>
              </a:solidFill>
            </a:endParaRPr>
          </a:p>
          <a:p>
            <a:pPr algn="just">
              <a:defRPr/>
            </a:pPr>
            <a:r>
              <a:rPr lang="es-MX" sz="1200" b="1" dirty="0">
                <a:solidFill>
                  <a:prstClr val="black"/>
                </a:solidFill>
              </a:rPr>
              <a:t>  </a:t>
            </a:r>
            <a:endParaRPr lang="es-MX" sz="1200" dirty="0" smtClean="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Registrar de manera analítica el inventario de bienes propiedad del 	instituto, de forma que permita proporcionar información sobre el 	valor del inventario físico, para contribuir en el cruce de información con 	la balanza contable. </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Asesorar a las Unidades en la aplicación de los 	procedimientos para la 	administración de los recursos materiales y de inmuebles.</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Estas funciones son enunciativas mas no limitativas.</a:t>
            </a:r>
            <a:endParaRPr lang="es-MX" sz="1200" dirty="0" smtClean="0">
              <a:solidFill>
                <a:prstClr val="black"/>
              </a:solidFill>
            </a:endParaRPr>
          </a:p>
        </p:txBody>
      </p:sp>
      <p:graphicFrame>
        <p:nvGraphicFramePr>
          <p:cNvPr id="7" name="6 Tabla"/>
          <p:cNvGraphicFramePr>
            <a:graphicFrameLocks noGrp="1"/>
          </p:cNvGraphicFramePr>
          <p:nvPr>
            <p:extLst>
              <p:ext uri="{D42A27DB-BD31-4B8C-83A1-F6EECF244321}">
                <p14:modId xmlns:p14="http://schemas.microsoft.com/office/powerpoint/2010/main" val="581137660"/>
              </p:ext>
            </p:extLst>
          </p:nvPr>
        </p:nvGraphicFramePr>
        <p:xfrm>
          <a:off x="1362275" y="8170145"/>
          <a:ext cx="5328592" cy="785818"/>
        </p:xfrm>
        <a:graphic>
          <a:graphicData uri="http://schemas.openxmlformats.org/drawingml/2006/table">
            <a:tbl>
              <a:tblPr/>
              <a:tblGrid>
                <a:gridCol w="2965176"/>
                <a:gridCol w="2363416"/>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805">
                <a:tc>
                  <a:txBody>
                    <a:bodyPr/>
                    <a:lstStyle/>
                    <a:p>
                      <a:pPr algn="ctr" defTabSz="914400"/>
                      <a:r>
                        <a:rPr lang="es-MX" sz="1200" kern="1200" baseline="0" dirty="0" smtClean="0">
                          <a:solidFill>
                            <a:schemeClr val="tx1"/>
                          </a:solidFill>
                          <a:latin typeface="Arial"/>
                          <a:ea typeface="Calibri"/>
                          <a:cs typeface="Times New Roman"/>
                        </a:rPr>
                        <a:t>Pedro Buenaventura Buenrostro Castillo</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9901">
                <a:tc>
                  <a:txBody>
                    <a:bodyPr/>
                    <a:lstStyle/>
                    <a:p>
                      <a:pPr algn="ctr">
                        <a:lnSpc>
                          <a:spcPct val="115000"/>
                        </a:lnSpc>
                        <a:spcAft>
                          <a:spcPts val="0"/>
                        </a:spcAft>
                      </a:pPr>
                      <a:r>
                        <a:rPr lang="es-ES" sz="1200" kern="1200" dirty="0" smtClean="0">
                          <a:solidFill>
                            <a:schemeClr val="tx1"/>
                          </a:solidFill>
                          <a:latin typeface="Arial"/>
                          <a:ea typeface="Calibri"/>
                          <a:cs typeface="Times New Roman"/>
                        </a:rPr>
                        <a:t>Alicia</a:t>
                      </a:r>
                      <a:r>
                        <a:rPr lang="es-ES" sz="1200" kern="1200" baseline="0" dirty="0" smtClean="0">
                          <a:solidFill>
                            <a:schemeClr val="tx1"/>
                          </a:solidFill>
                          <a:latin typeface="Arial"/>
                          <a:ea typeface="Calibri"/>
                          <a:cs typeface="Times New Roman"/>
                        </a:rPr>
                        <a:t> Ruiz Zavala</a:t>
                      </a:r>
                      <a:endParaRPr lang="es-ES"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MX"/>
                    </a:p>
                  </a:txBody>
                  <a:tcPr/>
                </a:tc>
              </a:tr>
            </a:tbl>
          </a:graphicData>
        </a:graphic>
      </p:graphicFrame>
    </p:spTree>
    <p:extLst>
      <p:ext uri="{BB962C8B-B14F-4D97-AF65-F5344CB8AC3E}">
        <p14:creationId xmlns:p14="http://schemas.microsoft.com/office/powerpoint/2010/main" val="34052063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12390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12390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7" name="11 CuadroTexto"/>
          <p:cNvSpPr txBox="1">
            <a:spLocks noChangeArrowheads="1"/>
          </p:cNvSpPr>
          <p:nvPr/>
        </p:nvSpPr>
        <p:spPr bwMode="auto">
          <a:xfrm>
            <a:off x="1196975" y="1254125"/>
            <a:ext cx="5400675" cy="6704387"/>
          </a:xfrm>
          <a:prstGeom prst="rect">
            <a:avLst/>
          </a:prstGeom>
          <a:noFill/>
          <a:ln w="9525">
            <a:noFill/>
            <a:miter lim="800000"/>
            <a:headEnd/>
            <a:tailEnd/>
          </a:ln>
        </p:spPr>
        <p:txBody>
          <a:bodyPr lIns="91427" tIns="45714" rIns="91427" bIns="45714">
            <a:spAutoFit/>
          </a:bodyPr>
          <a:lstStyle/>
          <a:p>
            <a:pPr algn="ctr">
              <a:defRPr/>
            </a:pPr>
            <a:r>
              <a:rPr lang="es-MX" sz="1200" b="1" i="1" dirty="0" smtClean="0"/>
              <a:t>ASISTENTE DE SERVICIOS Y MANTENIMIENTO</a:t>
            </a:r>
            <a:endParaRPr lang="es-MX" sz="1200" dirty="0"/>
          </a:p>
          <a:p>
            <a:pPr algn="just">
              <a:defRPr/>
            </a:pPr>
            <a:endParaRPr lang="es-MX" sz="1200" b="1" i="1" dirty="0"/>
          </a:p>
          <a:p>
            <a:pPr algn="just">
              <a:defRPr/>
            </a:pPr>
            <a:r>
              <a:rPr lang="es-MX" sz="1200" b="1" i="1" dirty="0"/>
              <a:t>OBJETIVO.</a:t>
            </a:r>
            <a:endParaRPr lang="es-MX" sz="1200" dirty="0"/>
          </a:p>
          <a:p>
            <a:pPr algn="just">
              <a:defRPr/>
            </a:pPr>
            <a:endParaRPr lang="es-MX" sz="1200" dirty="0"/>
          </a:p>
          <a:p>
            <a:pPr marL="354013" algn="just">
              <a:lnSpc>
                <a:spcPct val="130000"/>
              </a:lnSpc>
              <a:spcAft>
                <a:spcPts val="600"/>
              </a:spcAft>
              <a:defRPr/>
            </a:pPr>
            <a:r>
              <a:rPr lang="es-MX" sz="1200" dirty="0" smtClean="0"/>
              <a:t>Apoyar en los </a:t>
            </a:r>
            <a:r>
              <a:rPr lang="es-MX" sz="1200" dirty="0"/>
              <a:t>servicios de conservación y mantenimiento </a:t>
            </a:r>
            <a:r>
              <a:rPr lang="es-MX" sz="1200" dirty="0" smtClean="0">
                <a:solidFill>
                  <a:prstClr val="black"/>
                </a:solidFill>
              </a:rPr>
              <a:t>a las instalaciones y equipo de la Dirección General, a fin de que se encuentre en condiciones óptimas de funcionamiento para la operación del mismo</a:t>
            </a:r>
            <a:r>
              <a:rPr lang="es-MX" sz="1200" dirty="0" smtClean="0"/>
              <a:t>.</a:t>
            </a:r>
            <a:endParaRPr lang="es-MX" sz="1200" dirty="0"/>
          </a:p>
          <a:p>
            <a:pPr algn="just">
              <a:defRPr/>
            </a:pPr>
            <a:endParaRPr lang="es-ES_tradnl" sz="1200" b="1" i="1" dirty="0"/>
          </a:p>
          <a:p>
            <a:pPr algn="just">
              <a:defRPr/>
            </a:pPr>
            <a:r>
              <a:rPr lang="es-ES_tradnl" sz="1200" b="1" i="1" dirty="0"/>
              <a:t>FUNCIONES.</a:t>
            </a:r>
          </a:p>
          <a:p>
            <a:pPr algn="just">
              <a:defRPr/>
            </a:pP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smtClean="0"/>
              <a:t>Atender el mantenimiento </a:t>
            </a:r>
            <a:r>
              <a:rPr lang="es-MX" sz="1200" dirty="0"/>
              <a:t>y conservación de las instalaciones de </a:t>
            </a:r>
            <a:r>
              <a:rPr lang="es-MX" sz="1200" dirty="0" smtClean="0"/>
              <a:t>la 	Dirección General de acuerdo con las indicaciones de la Dirección 	Administrativa;</a:t>
            </a: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Asistir en la distribución y entrega de materiales de oficina, enseres 	menores y equipo</a:t>
            </a:r>
            <a:r>
              <a:rPr lang="es-MX" sz="1200" dirty="0"/>
              <a:t>;</a:t>
            </a:r>
          </a:p>
          <a:p>
            <a:pPr marL="176213" indent="187325" algn="just">
              <a:lnSpc>
                <a:spcPct val="120000"/>
              </a:lnSpc>
              <a:spcAft>
                <a:spcPts val="700"/>
              </a:spcAft>
              <a:buFont typeface="Wingdings" pitchFamily="2" charset="2"/>
              <a:buChar char="§"/>
              <a:tabLst>
                <a:tab pos="363538" algn="l"/>
              </a:tabLst>
              <a:defRPr/>
            </a:pPr>
            <a:r>
              <a:rPr lang="es-MX" sz="1200" dirty="0" smtClean="0"/>
              <a:t>Revisar </a:t>
            </a:r>
            <a:r>
              <a:rPr lang="es-MX" sz="1200" dirty="0"/>
              <a:t>que </a:t>
            </a:r>
            <a:r>
              <a:rPr lang="es-MX" sz="1200" dirty="0" smtClean="0"/>
              <a:t>las </a:t>
            </a:r>
            <a:r>
              <a:rPr lang="es-MX" sz="1200" dirty="0"/>
              <a:t>instalaciones se mantengan en buen </a:t>
            </a:r>
            <a:r>
              <a:rPr lang="es-MX" sz="1200" dirty="0" smtClean="0"/>
              <a:t>estado y en 	las condiciones de higiene </a:t>
            </a:r>
            <a:r>
              <a:rPr lang="es-MX" sz="1200" dirty="0"/>
              <a:t>y </a:t>
            </a:r>
            <a:r>
              <a:rPr lang="es-MX" sz="1200" dirty="0" smtClean="0"/>
              <a:t>seguridad adecuadas para </a:t>
            </a:r>
            <a:r>
              <a:rPr lang="es-MX" sz="1200" dirty="0"/>
              <a:t>su </a:t>
            </a:r>
            <a:r>
              <a:rPr lang="es-MX" sz="1200" dirty="0" smtClean="0"/>
              <a:t>uso; </a:t>
            </a:r>
            <a:r>
              <a:rPr lang="es-MX" sz="1200" dirty="0"/>
              <a:t>.</a:t>
            </a:r>
            <a:endParaRPr lang="es-MX" sz="1200" dirty="0" smtClean="0"/>
          </a:p>
          <a:p>
            <a:pPr marL="176213" indent="187325" algn="just">
              <a:lnSpc>
                <a:spcPct val="120000"/>
              </a:lnSpc>
              <a:spcAft>
                <a:spcPts val="700"/>
              </a:spcAft>
              <a:buFont typeface="Wingdings" pitchFamily="2" charset="2"/>
              <a:buChar char="§"/>
              <a:tabLst>
                <a:tab pos="363538" algn="l"/>
              </a:tabLst>
              <a:defRPr/>
            </a:pPr>
            <a:r>
              <a:rPr lang="es-MX" sz="1200" dirty="0" smtClean="0">
                <a:solidFill>
                  <a:srgbClr val="000000"/>
                </a:solidFill>
                <a:latin typeface="Arial"/>
              </a:rPr>
              <a:t>Auxiliar en conservar limpias y en orden de manera permanente las 	áreas de oficina;</a:t>
            </a:r>
          </a:p>
          <a:p>
            <a:pPr marL="176213" indent="187325" algn="just">
              <a:lnSpc>
                <a:spcPct val="120000"/>
              </a:lnSpc>
              <a:spcAft>
                <a:spcPts val="700"/>
              </a:spcAft>
              <a:buFont typeface="Wingdings" pitchFamily="2" charset="2"/>
              <a:buChar char="§"/>
              <a:tabLst>
                <a:tab pos="363538" algn="l"/>
              </a:tabLst>
              <a:defRPr/>
            </a:pPr>
            <a:r>
              <a:rPr lang="es-MX" sz="1200" dirty="0" smtClean="0"/>
              <a:t>Solicitar a la Dirección Administrativa el </a:t>
            </a:r>
            <a:r>
              <a:rPr lang="es-MX" sz="1200" dirty="0"/>
              <a:t>material y equipo </a:t>
            </a:r>
            <a:r>
              <a:rPr lang="es-MX" sz="1200" dirty="0" smtClean="0"/>
              <a:t>	necesarios </a:t>
            </a:r>
            <a:r>
              <a:rPr lang="es-MX" sz="1200" dirty="0"/>
              <a:t>para </a:t>
            </a:r>
            <a:r>
              <a:rPr lang="es-MX" sz="1200" dirty="0" smtClean="0"/>
              <a:t>el desempeño </a:t>
            </a:r>
            <a:r>
              <a:rPr lang="es-MX" sz="1200" dirty="0"/>
              <a:t>de sus </a:t>
            </a:r>
            <a:r>
              <a:rPr lang="es-MX" sz="1200" dirty="0" smtClean="0"/>
              <a:t>labores;</a:t>
            </a:r>
            <a:endParaRPr lang="es-MX" sz="1200" dirty="0"/>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Conducir los vehículos oficiales del Instituto con la debida autorización 	de la Dirección Administrativa;</a:t>
            </a:r>
            <a:endParaRPr lang="es-MX" sz="1200" dirty="0"/>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Auxiliar en la entrega de correspondencia interna y externa del Instituto;</a:t>
            </a:r>
            <a:endParaRPr lang="es-MX" sz="1200" dirty="0"/>
          </a:p>
          <a:p>
            <a:pPr marL="176213" indent="187325" algn="just">
              <a:lnSpc>
                <a:spcPct val="120000"/>
              </a:lnSpc>
              <a:spcAft>
                <a:spcPts val="700"/>
              </a:spcAft>
              <a:buFont typeface="Wingdings" pitchFamily="2" charset="2"/>
              <a:buChar char="§"/>
              <a:tabLst>
                <a:tab pos="363538" algn="l"/>
              </a:tabLst>
              <a:defRPr/>
            </a:pPr>
            <a:r>
              <a:rPr lang="es-ES_tradnl" sz="1200" dirty="0"/>
              <a:t>Estas funciones son enunciativas mas no limitativas.</a:t>
            </a:r>
            <a:endParaRPr lang="es-MX" sz="1200" dirty="0"/>
          </a:p>
          <a:p>
            <a:pPr marL="176213" indent="187325" algn="just">
              <a:lnSpc>
                <a:spcPct val="130000"/>
              </a:lnSpc>
              <a:spcAft>
                <a:spcPts val="600"/>
              </a:spcAft>
              <a:tabLst>
                <a:tab pos="363538" algn="l"/>
              </a:tabLst>
              <a:defRPr/>
            </a:pPr>
            <a:endParaRPr lang="es-MX" sz="1200" dirty="0"/>
          </a:p>
        </p:txBody>
      </p:sp>
      <p:graphicFrame>
        <p:nvGraphicFramePr>
          <p:cNvPr id="8" name="6 Tabla"/>
          <p:cNvGraphicFramePr>
            <a:graphicFrameLocks noGrp="1"/>
          </p:cNvGraphicFramePr>
          <p:nvPr>
            <p:extLst>
              <p:ext uri="{D42A27DB-BD31-4B8C-83A1-F6EECF244321}">
                <p14:modId xmlns:p14="http://schemas.microsoft.com/office/powerpoint/2010/main" val="2682286198"/>
              </p:ext>
            </p:extLst>
          </p:nvPr>
        </p:nvGraphicFramePr>
        <p:xfrm>
          <a:off x="1330376" y="7861788"/>
          <a:ext cx="5328592" cy="1055719"/>
        </p:xfrm>
        <a:graphic>
          <a:graphicData uri="http://schemas.openxmlformats.org/drawingml/2006/table">
            <a:tbl>
              <a:tblPr/>
              <a:tblGrid>
                <a:gridCol w="2965176"/>
                <a:gridCol w="2363416"/>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805">
                <a:tc>
                  <a:txBody>
                    <a:bodyPr/>
                    <a:lstStyle/>
                    <a:p>
                      <a:pPr algn="ctr" defTabSz="914400"/>
                      <a:r>
                        <a:rPr lang="es-MX" sz="1200" kern="1200" baseline="0" dirty="0" smtClean="0">
                          <a:solidFill>
                            <a:schemeClr val="tx1"/>
                          </a:solidFill>
                          <a:latin typeface="Arial"/>
                          <a:ea typeface="Calibri"/>
                          <a:cs typeface="Times New Roman"/>
                        </a:rPr>
                        <a:t>Carlos Armando Alonso </a:t>
                      </a:r>
                      <a:r>
                        <a:rPr lang="es-MX" sz="1200" kern="1200" baseline="0" dirty="0" err="1" smtClean="0">
                          <a:solidFill>
                            <a:schemeClr val="tx1"/>
                          </a:solidFill>
                          <a:latin typeface="Arial"/>
                          <a:ea typeface="Calibri"/>
                          <a:cs typeface="Times New Roman"/>
                        </a:rPr>
                        <a:t>Agundis</a:t>
                      </a:r>
                      <a:endParaRPr lang="es-MX" sz="1200" kern="1200" baseline="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9901">
                <a:tc>
                  <a:txBody>
                    <a:bodyPr/>
                    <a:lstStyle/>
                    <a:p>
                      <a:pPr algn="ctr">
                        <a:lnSpc>
                          <a:spcPct val="115000"/>
                        </a:lnSpc>
                        <a:spcAft>
                          <a:spcPts val="0"/>
                        </a:spcAft>
                      </a:pPr>
                      <a:r>
                        <a:rPr lang="es-ES" sz="1200" kern="1200" dirty="0" smtClean="0">
                          <a:solidFill>
                            <a:schemeClr val="tx1"/>
                          </a:solidFill>
                          <a:latin typeface="Arial"/>
                          <a:ea typeface="Calibri"/>
                          <a:cs typeface="Times New Roman"/>
                        </a:rPr>
                        <a:t>David Gonzalo Dávalos Salas</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MX"/>
                    </a:p>
                  </a:txBody>
                  <a:tcPr/>
                </a:tc>
              </a:tr>
              <a:tr h="269901">
                <a:tc>
                  <a:txBody>
                    <a:bodyPr/>
                    <a:lstStyle/>
                    <a:p>
                      <a:pPr algn="ctr">
                        <a:lnSpc>
                          <a:spcPct val="115000"/>
                        </a:lnSpc>
                        <a:spcAft>
                          <a:spcPts val="0"/>
                        </a:spcAft>
                      </a:pPr>
                      <a:r>
                        <a:rPr lang="es-ES" sz="1200" kern="1200" dirty="0" smtClean="0">
                          <a:solidFill>
                            <a:schemeClr val="tx1"/>
                          </a:solidFill>
                          <a:latin typeface="Arial"/>
                          <a:ea typeface="Calibri"/>
                          <a:cs typeface="Times New Roman"/>
                        </a:rPr>
                        <a:t>Dagoberto Valencia Morales</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870757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12390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12390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116013"/>
            <a:ext cx="5400675" cy="5355813"/>
          </a:xfrm>
          <a:prstGeom prst="rect">
            <a:avLst/>
          </a:prstGeom>
          <a:noFill/>
          <a:ln w="9525">
            <a:noFill/>
            <a:miter lim="800000"/>
            <a:headEnd/>
            <a:tailEnd/>
          </a:ln>
        </p:spPr>
        <p:txBody>
          <a:bodyPr lIns="91427" tIns="45714" rIns="91427" bIns="45714">
            <a:spAutoFit/>
          </a:bodyPr>
          <a:lstStyle/>
          <a:p>
            <a:pPr algn="ctr">
              <a:defRPr/>
            </a:pPr>
            <a:r>
              <a:rPr lang="es-ES_tradnl" sz="1200" b="1" i="1" dirty="0">
                <a:solidFill>
                  <a:prstClr val="black"/>
                </a:solidFill>
              </a:rPr>
              <a:t>AUXILIAR DE SERVICIOS</a:t>
            </a:r>
            <a:endParaRPr lang="es-MX" sz="1200" dirty="0">
              <a:solidFill>
                <a:prstClr val="black"/>
              </a:solidFill>
            </a:endParaRPr>
          </a:p>
          <a:p>
            <a:pPr>
              <a:defRPr/>
            </a:pPr>
            <a:r>
              <a:rPr lang="es-MX" sz="1200" dirty="0">
                <a:solidFill>
                  <a:prstClr val="black"/>
                </a:solidFill>
              </a:rPr>
              <a:t> </a:t>
            </a:r>
          </a:p>
          <a:p>
            <a:pPr>
              <a:defRPr/>
            </a:pPr>
            <a:endParaRPr lang="es-MX" sz="1200" dirty="0">
              <a:solidFill>
                <a:prstClr val="black"/>
              </a:solidFill>
            </a:endParaRPr>
          </a:p>
          <a:p>
            <a:pPr algn="just">
              <a:defRPr/>
            </a:pPr>
            <a:r>
              <a:rPr lang="es-ES_tradnl" sz="1200" b="1" i="1" dirty="0">
                <a:solidFill>
                  <a:prstClr val="black"/>
                </a:solidFill>
              </a:rPr>
              <a:t>OBJETIVO.</a:t>
            </a:r>
          </a:p>
          <a:p>
            <a:pPr algn="just">
              <a:defRPr/>
            </a:pPr>
            <a:endParaRPr lang="es-MX" sz="1200" dirty="0">
              <a:solidFill>
                <a:prstClr val="black"/>
              </a:solidFill>
            </a:endParaRPr>
          </a:p>
          <a:p>
            <a:pPr marL="354013" algn="just">
              <a:lnSpc>
                <a:spcPct val="130000"/>
              </a:lnSpc>
              <a:defRPr/>
            </a:pPr>
            <a:r>
              <a:rPr lang="es-MX" sz="1200" dirty="0" smtClean="0">
                <a:solidFill>
                  <a:prstClr val="black"/>
                </a:solidFill>
              </a:rPr>
              <a:t>Mantener </a:t>
            </a:r>
            <a:r>
              <a:rPr lang="es-MX" sz="1200" dirty="0">
                <a:solidFill>
                  <a:prstClr val="black"/>
                </a:solidFill>
              </a:rPr>
              <a:t>el orden y limpieza en las áreas administrativas del Instituto, a manera de favorecer un ambiente óptimo de trabajo, así como eliminar riesgos potenciales de accidentes del personal.</a:t>
            </a:r>
          </a:p>
          <a:p>
            <a:pPr algn="just">
              <a:defRPr/>
            </a:pPr>
            <a:endParaRPr lang="es-MX" sz="1200" dirty="0">
              <a:solidFill>
                <a:prstClr val="black"/>
              </a:solidFill>
            </a:endParaRPr>
          </a:p>
          <a:p>
            <a:pPr algn="just">
              <a:defRPr/>
            </a:pPr>
            <a:r>
              <a:rPr lang="es-ES_tradnl" sz="1200" b="1" i="1" dirty="0">
                <a:solidFill>
                  <a:prstClr val="black"/>
                </a:solidFill>
              </a:rPr>
              <a:t>FUNCIONES.</a:t>
            </a: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a:solidFill>
                  <a:prstClr val="black"/>
                </a:solidFill>
              </a:rPr>
              <a:t>Conservar limpias y en orden de manera permanente las áreas de 	oficina.</a:t>
            </a:r>
          </a:p>
          <a:p>
            <a:pPr marL="176213" indent="187325" algn="just">
              <a:lnSpc>
                <a:spcPct val="120000"/>
              </a:lnSpc>
              <a:spcAft>
                <a:spcPts val="700"/>
              </a:spcAft>
              <a:buFont typeface="Wingdings" pitchFamily="2" charset="2"/>
              <a:buChar char="§"/>
              <a:tabLst>
                <a:tab pos="363538" algn="l"/>
              </a:tabLst>
              <a:defRPr/>
            </a:pPr>
            <a:r>
              <a:rPr lang="es-ES_tradnl" sz="1200" dirty="0" smtClean="0"/>
              <a:t>Mantener e identificar en lugares apropiados los diversos materiales 	que se requieren para realizar las funciones encomendadas.</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Solicitar al Director Administrativo los materiales </a:t>
            </a:r>
            <a:r>
              <a:rPr lang="es-ES_tradnl" sz="1200" dirty="0">
                <a:solidFill>
                  <a:prstClr val="black"/>
                </a:solidFill>
              </a:rPr>
              <a:t>de limpieza y 	sugerir la compra de otros</a:t>
            </a:r>
            <a:r>
              <a:rPr lang="es-MX" sz="1200" dirty="0">
                <a:solidFill>
                  <a:prstClr val="black"/>
                </a:solidFill>
              </a:rPr>
              <a:t>.</a:t>
            </a: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Apoyar en la distribución de materiales de oficina y enseres menores</a:t>
            </a:r>
            <a:r>
              <a:rPr lang="es-ES_tradnl" sz="1200" dirty="0" smtClean="0">
                <a:solidFill>
                  <a:prstClr val="black"/>
                </a:solidFill>
              </a:rPr>
              <a:t>.</a:t>
            </a:r>
          </a:p>
          <a:p>
            <a:pPr marL="176213" indent="187325" algn="just">
              <a:lnSpc>
                <a:spcPct val="120000"/>
              </a:lnSpc>
              <a:spcAft>
                <a:spcPts val="700"/>
              </a:spcAft>
              <a:buFont typeface="Wingdings" pitchFamily="2" charset="2"/>
              <a:buChar char="§"/>
              <a:tabLst>
                <a:tab pos="363538" algn="l"/>
              </a:tabLst>
              <a:defRPr/>
            </a:pPr>
            <a:r>
              <a:rPr lang="es-ES_tradnl" sz="1200" dirty="0" smtClean="0"/>
              <a:t>Apoyar en el mantenimiento de las instalaciones y equipo de</a:t>
            </a:r>
            <a:r>
              <a:rPr lang="es-ES_tradnl" sz="1200" dirty="0" smtClean="0">
                <a:solidFill>
                  <a:prstClr val="black"/>
                </a:solidFill>
              </a:rPr>
              <a:t>l Instituto.</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Estas funciones son enunciativas mas no limitativas.</a:t>
            </a:r>
            <a:r>
              <a:rPr lang="es-MX" sz="1200" dirty="0" smtClean="0"/>
              <a:t> </a:t>
            </a:r>
          </a:p>
          <a:p>
            <a:pPr marL="176213" indent="187325" algn="just">
              <a:lnSpc>
                <a:spcPct val="120000"/>
              </a:lnSpc>
              <a:spcAft>
                <a:spcPts val="700"/>
              </a:spcAft>
              <a:buFont typeface="Wingdings" pitchFamily="2" charset="2"/>
              <a:buChar char="§"/>
              <a:tabLst>
                <a:tab pos="363538" algn="l"/>
              </a:tabLst>
              <a:defRPr/>
            </a:pPr>
            <a:endParaRPr lang="es-MX" sz="1200" dirty="0" smtClean="0">
              <a:solidFill>
                <a:prstClr val="black"/>
              </a:solidFill>
            </a:endParaRPr>
          </a:p>
          <a:p>
            <a:pPr marL="176213" indent="187325" algn="just">
              <a:lnSpc>
                <a:spcPct val="120000"/>
              </a:lnSpc>
              <a:spcAft>
                <a:spcPts val="600"/>
              </a:spcAft>
              <a:buFont typeface="Wingdings" pitchFamily="2" charset="2"/>
              <a:buChar char="§"/>
              <a:tabLst>
                <a:tab pos="363538" algn="l"/>
              </a:tabLst>
              <a:defRPr/>
            </a:pPr>
            <a:endParaRPr lang="es-MX" sz="1200" dirty="0">
              <a:solidFill>
                <a:prstClr val="black"/>
              </a:solidFill>
            </a:endParaRPr>
          </a:p>
        </p:txBody>
      </p:sp>
      <p:graphicFrame>
        <p:nvGraphicFramePr>
          <p:cNvPr id="7" name="6 Tabla"/>
          <p:cNvGraphicFramePr>
            <a:graphicFrameLocks noGrp="1"/>
          </p:cNvGraphicFramePr>
          <p:nvPr>
            <p:extLst>
              <p:ext uri="{D42A27DB-BD31-4B8C-83A1-F6EECF244321}">
                <p14:modId xmlns:p14="http://schemas.microsoft.com/office/powerpoint/2010/main" val="359380128"/>
              </p:ext>
            </p:extLst>
          </p:nvPr>
        </p:nvGraphicFramePr>
        <p:xfrm>
          <a:off x="1362275" y="8170145"/>
          <a:ext cx="5328592" cy="785818"/>
        </p:xfrm>
        <a:graphic>
          <a:graphicData uri="http://schemas.openxmlformats.org/drawingml/2006/table">
            <a:tbl>
              <a:tblPr/>
              <a:tblGrid>
                <a:gridCol w="2965176"/>
                <a:gridCol w="2363416"/>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805">
                <a:tc>
                  <a:txBody>
                    <a:bodyPr/>
                    <a:lstStyle/>
                    <a:p>
                      <a:pPr algn="ctr" defTabSz="914400"/>
                      <a:r>
                        <a:rPr lang="es-MX" sz="1200" kern="1200" baseline="0" dirty="0" smtClean="0">
                          <a:solidFill>
                            <a:schemeClr val="tx1"/>
                          </a:solidFill>
                          <a:latin typeface="Arial"/>
                          <a:ea typeface="Calibri"/>
                          <a:cs typeface="Times New Roman"/>
                        </a:rPr>
                        <a:t>Ma. Isabel Zavala Cruz</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9901">
                <a:tc>
                  <a:txBody>
                    <a:bodyPr/>
                    <a:lstStyle/>
                    <a:p>
                      <a:pPr algn="ctr">
                        <a:lnSpc>
                          <a:spcPct val="115000"/>
                        </a:lnSpc>
                        <a:spcAft>
                          <a:spcPts val="0"/>
                        </a:spcAft>
                      </a:pPr>
                      <a:r>
                        <a:rPr lang="es-ES" sz="1200" kern="1200" dirty="0" err="1" smtClean="0">
                          <a:solidFill>
                            <a:schemeClr val="tx1"/>
                          </a:solidFill>
                          <a:latin typeface="Arial"/>
                          <a:ea typeface="Calibri"/>
                          <a:cs typeface="Times New Roman"/>
                        </a:rPr>
                        <a:t>Raymunda</a:t>
                      </a:r>
                      <a:r>
                        <a:rPr lang="es-ES" sz="1200" kern="1200" baseline="0" dirty="0" smtClean="0">
                          <a:solidFill>
                            <a:schemeClr val="tx1"/>
                          </a:solidFill>
                          <a:latin typeface="Arial"/>
                          <a:ea typeface="Calibri"/>
                          <a:cs typeface="Times New Roman"/>
                        </a:rPr>
                        <a:t> Loredo Bahena</a:t>
                      </a:r>
                      <a:endParaRPr lang="es-ES"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MX"/>
                    </a:p>
                  </a:txBody>
                  <a:tcPr/>
                </a:tc>
              </a:tr>
            </a:tbl>
          </a:graphicData>
        </a:graphic>
      </p:graphicFrame>
    </p:spTree>
    <p:extLst>
      <p:ext uri="{BB962C8B-B14F-4D97-AF65-F5344CB8AC3E}">
        <p14:creationId xmlns:p14="http://schemas.microsoft.com/office/powerpoint/2010/main" val="22870757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37891"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37892"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031733"/>
            <a:ext cx="5400675" cy="6830576"/>
          </a:xfrm>
          <a:prstGeom prst="rect">
            <a:avLst/>
          </a:prstGeom>
          <a:noFill/>
          <a:ln w="9525">
            <a:noFill/>
            <a:miter lim="800000"/>
            <a:headEnd/>
            <a:tailEnd/>
          </a:ln>
        </p:spPr>
        <p:txBody>
          <a:bodyPr lIns="91427" tIns="45714" rIns="91427" bIns="45714">
            <a:spAutoFit/>
          </a:bodyPr>
          <a:lstStyle/>
          <a:p>
            <a:pPr algn="ctr">
              <a:defRPr/>
            </a:pPr>
            <a:r>
              <a:rPr lang="es-ES_tradnl" sz="1200" b="1" i="1" dirty="0">
                <a:solidFill>
                  <a:prstClr val="black"/>
                </a:solidFill>
              </a:rPr>
              <a:t>RECURSOS FINANCIEROS</a:t>
            </a:r>
            <a:endParaRPr lang="es-MX" sz="1200" dirty="0">
              <a:solidFill>
                <a:prstClr val="black"/>
              </a:solidFill>
            </a:endParaRPr>
          </a:p>
          <a:p>
            <a:pPr>
              <a:defRPr/>
            </a:pPr>
            <a:r>
              <a:rPr lang="es-MX" sz="1200" dirty="0">
                <a:solidFill>
                  <a:prstClr val="black"/>
                </a:solidFill>
              </a:rPr>
              <a:t> </a:t>
            </a:r>
          </a:p>
          <a:p>
            <a:pPr>
              <a:defRPr/>
            </a:pPr>
            <a:endParaRPr lang="es-MX" sz="1200" dirty="0">
              <a:solidFill>
                <a:prstClr val="black"/>
              </a:solidFill>
            </a:endParaRPr>
          </a:p>
          <a:p>
            <a:pPr>
              <a:defRPr/>
            </a:pPr>
            <a:r>
              <a:rPr lang="es-MX" sz="1200" b="1" i="1" dirty="0">
                <a:solidFill>
                  <a:prstClr val="black"/>
                </a:solidFill>
              </a:rPr>
              <a:t>OBJETIVO.</a:t>
            </a:r>
          </a:p>
          <a:p>
            <a:pPr>
              <a:defRPr/>
            </a:pPr>
            <a:endParaRPr lang="es-MX" sz="1200" dirty="0">
              <a:solidFill>
                <a:prstClr val="black"/>
              </a:solidFill>
            </a:endParaRPr>
          </a:p>
          <a:p>
            <a:pPr marL="354013" algn="just">
              <a:defRPr/>
            </a:pPr>
            <a:r>
              <a:rPr lang="es-MX" sz="1200" dirty="0" smtClean="0">
                <a:solidFill>
                  <a:prstClr val="black"/>
                </a:solidFill>
              </a:rPr>
              <a:t>Registrar contablemente los movimientos de ingresos y egresos para la elaboración de los Estados Financieros del Instituto, así como los documentos requeridos por las instancias Federal y Estatal.</a:t>
            </a:r>
            <a:endParaRPr lang="es-MX" sz="1200" dirty="0">
              <a:solidFill>
                <a:prstClr val="black"/>
              </a:solidFill>
            </a:endParaRPr>
          </a:p>
          <a:p>
            <a:pPr>
              <a:defRPr/>
            </a:pPr>
            <a:endParaRPr lang="es-MX" sz="1200" dirty="0">
              <a:solidFill>
                <a:prstClr val="black"/>
              </a:solidFill>
            </a:endParaRPr>
          </a:p>
          <a:p>
            <a:pPr>
              <a:defRPr/>
            </a:pPr>
            <a:r>
              <a:rPr lang="es-ES_tradnl" sz="1200" b="1" i="1" dirty="0">
                <a:solidFill>
                  <a:prstClr val="black"/>
                </a:solidFill>
              </a:rPr>
              <a:t>FUNCIONES</a:t>
            </a:r>
            <a:r>
              <a:rPr lang="es-ES_tradnl" sz="1200" b="1" i="1" dirty="0" smtClean="0">
                <a:solidFill>
                  <a:prstClr val="black"/>
                </a:solidFill>
              </a:rPr>
              <a:t>.</a:t>
            </a:r>
          </a:p>
          <a:p>
            <a:pPr>
              <a:defRPr/>
            </a:pPr>
            <a:endParaRPr lang="es-ES_tradnl" sz="1200" b="1" i="1"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a:t>
            </a:r>
            <a:r>
              <a:rPr lang="es-MX" sz="1200" dirty="0">
                <a:solidFill>
                  <a:prstClr val="black"/>
                </a:solidFill>
              </a:rPr>
              <a:t>cheques y realizar su registro en auxiliares</a:t>
            </a:r>
            <a:r>
              <a:rPr lang="es-ES_tradnl" sz="1200" dirty="0" smtClean="0">
                <a:solidFill>
                  <a:prstClr val="black"/>
                </a:solidFill>
              </a:rPr>
              <a:t>.</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Elaborar  los registros contables de acuerdo a la normatividad 	establecida para su fiscalización.</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Capturar  los Estados Financieros al portal de la Secretaría de 	Finanzas.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comprometido de Recursos al portal de Secretaría de 	Finanzas.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trimestralmente el reporte del Artículo 43 del Presupuesto de 	Egresos de la Federación.</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a:solidFill>
                  <a:prstClr val="black"/>
                </a:solidFill>
              </a:rPr>
              <a:t>Realizar conciliaciones bancarias.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a:t>
            </a:r>
            <a:r>
              <a:rPr lang="es-MX" sz="1200" dirty="0">
                <a:solidFill>
                  <a:prstClr val="black"/>
                </a:solidFill>
              </a:rPr>
              <a:t>y enviar a la Dirección General de Centros de Formación para 	el Trabajo de la Subsecretaría de Educación Media Superior de la SEP 	y a la Secretaría de Finanzas de Gobierno del </a:t>
            </a:r>
            <a:r>
              <a:rPr lang="es-MX" sz="1200" dirty="0" smtClean="0">
                <a:solidFill>
                  <a:prstClr val="black"/>
                </a:solidFill>
              </a:rPr>
              <a:t>Estado, las  </a:t>
            </a:r>
            <a:r>
              <a:rPr lang="es-MX" sz="1200" dirty="0">
                <a:solidFill>
                  <a:prstClr val="black"/>
                </a:solidFill>
              </a:rPr>
              <a:t>	ministraciones de los recursos federales y estatales.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en la programación del presupuesto federal, estatal e ingresos 	propios por entidad, proyecto y partida.</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Registrar Pólizas de Diario, Egresos e Ingresos dentro del sistema 	OPERGOB.</a:t>
            </a:r>
          </a:p>
        </p:txBody>
      </p:sp>
      <p:graphicFrame>
        <p:nvGraphicFramePr>
          <p:cNvPr id="7" name="6 Tabla"/>
          <p:cNvGraphicFramePr>
            <a:graphicFrameLocks noGrp="1"/>
          </p:cNvGraphicFramePr>
          <p:nvPr>
            <p:extLst>
              <p:ext uri="{D42A27DB-BD31-4B8C-83A1-F6EECF244321}">
                <p14:modId xmlns:p14="http://schemas.microsoft.com/office/powerpoint/2010/main" val="503928617"/>
              </p:ext>
            </p:extLst>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Luz María </a:t>
                      </a:r>
                      <a:r>
                        <a:rPr lang="es-ES" sz="1200" kern="1200" dirty="0" err="1" smtClean="0">
                          <a:solidFill>
                            <a:schemeClr val="tx1"/>
                          </a:solidFill>
                          <a:latin typeface="Arial"/>
                          <a:ea typeface="Calibri"/>
                          <a:cs typeface="Times New Roman"/>
                        </a:rPr>
                        <a:t>Galarza</a:t>
                      </a:r>
                      <a:r>
                        <a:rPr lang="es-ES" sz="1200" kern="1200" dirty="0" smtClean="0">
                          <a:solidFill>
                            <a:schemeClr val="tx1"/>
                          </a:solidFill>
                          <a:latin typeface="Arial"/>
                          <a:ea typeface="Calibri"/>
                          <a:cs typeface="Times New Roman"/>
                        </a:rPr>
                        <a:t> </a:t>
                      </a:r>
                      <a:r>
                        <a:rPr lang="es-ES" sz="1200" kern="1200" dirty="0" err="1" smtClean="0">
                          <a:solidFill>
                            <a:schemeClr val="tx1"/>
                          </a:solidFill>
                          <a:latin typeface="Arial"/>
                          <a:ea typeface="Calibri"/>
                          <a:cs typeface="Times New Roman"/>
                        </a:rPr>
                        <a:t>Miramontes</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a:t>
                      </a:r>
                      <a:r>
                        <a:rPr lang="es-ES" sz="1200" baseline="0" dirty="0" smtClean="0">
                          <a:latin typeface="Arial"/>
                          <a:ea typeface="Calibri"/>
                          <a:cs typeface="Times New Roman"/>
                        </a:rPr>
                        <a:t>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898178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37891"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37892"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043608"/>
            <a:ext cx="5400675" cy="2741251"/>
          </a:xfrm>
          <a:prstGeom prst="rect">
            <a:avLst/>
          </a:prstGeom>
          <a:noFill/>
          <a:ln w="9525">
            <a:noFill/>
            <a:miter lim="800000"/>
            <a:headEnd/>
            <a:tailEnd/>
          </a:ln>
        </p:spPr>
        <p:txBody>
          <a:bodyPr lIns="91427" tIns="45714" rIns="91427" bIns="45714">
            <a:spAutoFit/>
          </a:bodyPr>
          <a:lstStyle/>
          <a:p>
            <a:pPr algn="ctr">
              <a:defRPr/>
            </a:pPr>
            <a:r>
              <a:rPr lang="es-ES_tradnl" sz="1200" b="1" i="1" dirty="0">
                <a:solidFill>
                  <a:prstClr val="black"/>
                </a:solidFill>
              </a:rPr>
              <a:t>RECURSOS FINANCIEROS</a:t>
            </a:r>
            <a:endParaRPr lang="es-MX" sz="1200" dirty="0">
              <a:solidFill>
                <a:prstClr val="black"/>
              </a:solidFill>
            </a:endParaRPr>
          </a:p>
          <a:p>
            <a:pPr algn="ctr">
              <a:defRPr/>
            </a:pPr>
            <a:r>
              <a:rPr lang="es-MX" sz="1200" dirty="0">
                <a:solidFill>
                  <a:prstClr val="black"/>
                </a:solidFill>
              </a:rPr>
              <a:t> </a:t>
            </a:r>
            <a:r>
              <a:rPr lang="es-MX" sz="1200" b="1" dirty="0" smtClean="0">
                <a:solidFill>
                  <a:prstClr val="black"/>
                </a:solidFill>
              </a:rPr>
              <a:t>(Continúa)</a:t>
            </a:r>
            <a:endParaRPr lang="es-MX" sz="1200" dirty="0">
              <a:solidFill>
                <a:prstClr val="black"/>
              </a:solidFill>
            </a:endParaRPr>
          </a:p>
          <a:p>
            <a:pPr>
              <a:defRPr/>
            </a:pPr>
            <a:endParaRPr lang="es-MX" sz="1200" dirty="0">
              <a:solidFill>
                <a:prstClr val="black"/>
              </a:solidFill>
            </a:endParaRPr>
          </a:p>
          <a:p>
            <a:pPr>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los Estados Financieros.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trámite de pago en el portal de Mabe.</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trámite de pago de los Recursos del Instituto a la Secretaría 	de Finanzas.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Verificar y revisar las facturas, formatos y documentos de 	comprobación en el Fondo Fijo de la Dirección Administrativa.</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Estas funciones son enunciativas mas no limitativas.</a:t>
            </a:r>
          </a:p>
        </p:txBody>
      </p:sp>
      <p:graphicFrame>
        <p:nvGraphicFramePr>
          <p:cNvPr id="7" name="6 Tabla"/>
          <p:cNvGraphicFramePr>
            <a:graphicFrameLocks noGrp="1"/>
          </p:cNvGraphicFramePr>
          <p:nvPr>
            <p:extLst>
              <p:ext uri="{D42A27DB-BD31-4B8C-83A1-F6EECF244321}">
                <p14:modId xmlns:p14="http://schemas.microsoft.com/office/powerpoint/2010/main" val="3371153301"/>
              </p:ext>
            </p:extLst>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Luz María </a:t>
                      </a:r>
                      <a:r>
                        <a:rPr lang="es-ES" sz="1200" kern="1200" dirty="0" err="1" smtClean="0">
                          <a:solidFill>
                            <a:schemeClr val="tx1"/>
                          </a:solidFill>
                          <a:latin typeface="Arial"/>
                          <a:ea typeface="Calibri"/>
                          <a:cs typeface="Times New Roman"/>
                        </a:rPr>
                        <a:t>Galarza</a:t>
                      </a:r>
                      <a:r>
                        <a:rPr lang="es-ES" sz="1200" kern="1200" dirty="0" smtClean="0">
                          <a:solidFill>
                            <a:schemeClr val="tx1"/>
                          </a:solidFill>
                          <a:latin typeface="Arial"/>
                          <a:ea typeface="Calibri"/>
                          <a:cs typeface="Times New Roman"/>
                        </a:rPr>
                        <a:t> </a:t>
                      </a:r>
                      <a:r>
                        <a:rPr lang="es-ES" sz="1200" kern="1200" dirty="0" err="1" smtClean="0">
                          <a:solidFill>
                            <a:schemeClr val="tx1"/>
                          </a:solidFill>
                          <a:latin typeface="Arial"/>
                          <a:ea typeface="Calibri"/>
                          <a:cs typeface="Times New Roman"/>
                        </a:rPr>
                        <a:t>Miramontes</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409878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37891"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37892"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071538"/>
            <a:ext cx="5400675" cy="7168617"/>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INGRESOS PROPIOS</a:t>
            </a:r>
            <a:endParaRPr lang="es-MX" sz="1200" dirty="0">
              <a:solidFill>
                <a:prstClr val="black"/>
              </a:solidFill>
            </a:endParaRPr>
          </a:p>
          <a:p>
            <a:pPr>
              <a:defRPr/>
            </a:pPr>
            <a:r>
              <a:rPr lang="es-MX" sz="1200" dirty="0">
                <a:solidFill>
                  <a:prstClr val="black"/>
                </a:solidFill>
              </a:rPr>
              <a:t> </a:t>
            </a:r>
          </a:p>
          <a:p>
            <a:pPr>
              <a:defRPr/>
            </a:pPr>
            <a:r>
              <a:rPr lang="es-MX" sz="1200" b="1" i="1" dirty="0">
                <a:solidFill>
                  <a:prstClr val="black"/>
                </a:solidFill>
              </a:rPr>
              <a:t>OBJETIVO.</a:t>
            </a:r>
          </a:p>
          <a:p>
            <a:pPr>
              <a:defRPr/>
            </a:pPr>
            <a:endParaRPr lang="es-MX" sz="1200" dirty="0">
              <a:solidFill>
                <a:prstClr val="black"/>
              </a:solidFill>
            </a:endParaRPr>
          </a:p>
          <a:p>
            <a:pPr marL="354013">
              <a:defRPr/>
            </a:pPr>
            <a:r>
              <a:rPr lang="es-MX" sz="1200" dirty="0" smtClean="0">
                <a:solidFill>
                  <a:prstClr val="black"/>
                </a:solidFill>
              </a:rPr>
              <a:t>Registrar </a:t>
            </a:r>
            <a:r>
              <a:rPr lang="es-MX" sz="1200" dirty="0">
                <a:solidFill>
                  <a:prstClr val="black"/>
                </a:solidFill>
              </a:rPr>
              <a:t>y controlar los </a:t>
            </a:r>
            <a:r>
              <a:rPr lang="es-MX" sz="1200" dirty="0" smtClean="0">
                <a:solidFill>
                  <a:prstClr val="black"/>
                </a:solidFill>
              </a:rPr>
              <a:t>ingresos propios </a:t>
            </a:r>
            <a:r>
              <a:rPr lang="es-MX" sz="1200" dirty="0">
                <a:solidFill>
                  <a:prstClr val="black"/>
                </a:solidFill>
              </a:rPr>
              <a:t>del Instituto.</a:t>
            </a:r>
          </a:p>
          <a:p>
            <a:pPr>
              <a:defRPr/>
            </a:pPr>
            <a:endParaRPr lang="es-MX" sz="1200" dirty="0">
              <a:solidFill>
                <a:prstClr val="black"/>
              </a:solidFill>
            </a:endParaRPr>
          </a:p>
          <a:p>
            <a:pPr>
              <a:defRPr/>
            </a:pPr>
            <a:r>
              <a:rPr lang="es-ES_tradnl" sz="1200" b="1" i="1" dirty="0">
                <a:solidFill>
                  <a:prstClr val="black"/>
                </a:solidFill>
              </a:rPr>
              <a:t>FUNCIONES.</a:t>
            </a:r>
          </a:p>
          <a:p>
            <a:pPr>
              <a:defRPr/>
            </a:pPr>
            <a:endParaRPr lang="es-MX" sz="1200" dirty="0" smtClean="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conciliaciones bancarias de ingresos propios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reportes de captación de ingresos propios.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en la revisión de reportes financieros.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Revisar que el deposito de las cuotas de recuperación por parte de los 	instructores y Unidades del Instituto sean realizadas.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Revisar la cuenta bancaria de ingresos propios del Instituto con el fin de 	controlar los ingresos por concepto de cuotas  de recuperación.</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en la elaboración de pólizas de ingresos propios.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Revisar y controlar los Ingresos propios de las Unidades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el reporte para la Secretaría de Finanzas del Estado de 	ingresos propios mensuales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cuentas por cobrar de los cursos de capacitación que se 	imparten con diversas instituciones, empresas u organismos. </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Emitir el Comprobante Fiscal Digital </a:t>
            </a:r>
            <a:r>
              <a:rPr lang="es-MX" sz="1200" dirty="0" err="1" smtClean="0">
                <a:solidFill>
                  <a:prstClr val="black"/>
                </a:solidFill>
              </a:rPr>
              <a:t>CFDi</a:t>
            </a:r>
            <a:r>
              <a:rPr lang="es-MX" sz="1200" dirty="0" smtClean="0">
                <a:solidFill>
                  <a:prstClr val="black"/>
                </a:solidFill>
              </a:rPr>
              <a:t>  (Folio Fiscal) con el importe 	depositado por cada curso .</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Archivar los expedientes referentes a la cuenta de ingresos  propios.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uFill>
                  <a:solidFill>
                    <a:srgbClr val="FFFF00"/>
                  </a:solidFill>
                </a:uFill>
              </a:rPr>
              <a:t>Solicitar recursos al Director Administrativo para la compra y control de 	la gasolina para los vehículos oficiales del instituto</a:t>
            </a:r>
            <a:r>
              <a:rPr lang="es-MX" sz="1200" u="heavy" dirty="0" smtClean="0">
                <a:solidFill>
                  <a:prstClr val="black"/>
                </a:solidFill>
                <a:uFill>
                  <a:solidFill>
                    <a:srgbClr val="FFFF00"/>
                  </a:solidFill>
                </a:uFill>
              </a:rPr>
              <a:t>.</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Estas funciones son enunciativas mas no limitativas</a:t>
            </a:r>
            <a:r>
              <a:rPr lang="es-MX" sz="1200" dirty="0" smtClean="0">
                <a:solidFill>
                  <a:prstClr val="black"/>
                </a:solidFill>
              </a:rPr>
              <a:t>.</a:t>
            </a:r>
          </a:p>
          <a:p>
            <a:pPr marL="176213" indent="187325" algn="just">
              <a:lnSpc>
                <a:spcPct val="120000"/>
              </a:lnSpc>
              <a:spcAft>
                <a:spcPts val="700"/>
              </a:spcAft>
              <a:tabLst>
                <a:tab pos="363538" algn="l"/>
              </a:tabLst>
              <a:defRPr/>
            </a:pPr>
            <a:endParaRPr lang="es-MX" sz="1200" dirty="0" smtClean="0">
              <a:solidFill>
                <a:prstClr val="black"/>
              </a:solidFill>
            </a:endParaRPr>
          </a:p>
        </p:txBody>
      </p:sp>
      <p:graphicFrame>
        <p:nvGraphicFramePr>
          <p:cNvPr id="7" name="6 Tabla"/>
          <p:cNvGraphicFramePr>
            <a:graphicFrameLocks noGrp="1"/>
          </p:cNvGraphicFramePr>
          <p:nvPr>
            <p:extLst>
              <p:ext uri="{D42A27DB-BD31-4B8C-83A1-F6EECF244321}">
                <p14:modId xmlns:p14="http://schemas.microsoft.com/office/powerpoint/2010/main" val="3932557651"/>
              </p:ext>
            </p:extLst>
          </p:nvPr>
        </p:nvGraphicFramePr>
        <p:xfrm>
          <a:off x="1311792" y="8025013"/>
          <a:ext cx="5328592" cy="891838"/>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err="1" smtClean="0">
                          <a:solidFill>
                            <a:schemeClr val="tx1"/>
                          </a:solidFill>
                          <a:latin typeface="Arial"/>
                          <a:ea typeface="Calibri"/>
                          <a:cs typeface="Times New Roman"/>
                        </a:rPr>
                        <a:t>Elisama</a:t>
                      </a:r>
                      <a:r>
                        <a:rPr lang="es-ES" sz="1200" kern="1200" dirty="0" smtClean="0">
                          <a:solidFill>
                            <a:schemeClr val="tx1"/>
                          </a:solidFill>
                          <a:latin typeface="Arial"/>
                          <a:ea typeface="Calibri"/>
                          <a:cs typeface="Times New Roman"/>
                        </a:rPr>
                        <a:t> Berenice Tovar Cedillo</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MX" sz="1200" kern="1200" dirty="0" smtClean="0">
                          <a:solidFill>
                            <a:schemeClr val="tx1"/>
                          </a:solidFill>
                          <a:latin typeface="Arial"/>
                          <a:ea typeface="Calibri"/>
                          <a:cs typeface="Times New Roman"/>
                        </a:rPr>
                        <a:t>Antonio Rivera </a:t>
                      </a:r>
                      <a:r>
                        <a:rPr lang="es-MX" sz="1200" kern="1200" dirty="0" err="1" smtClean="0">
                          <a:solidFill>
                            <a:schemeClr val="tx1"/>
                          </a:solidFill>
                          <a:latin typeface="Arial"/>
                          <a:ea typeface="Calibri"/>
                          <a:cs typeface="Times New Roman"/>
                        </a:rPr>
                        <a:t>Ocejo</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710659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37891"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37892"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8" name="11 CuadroTexto"/>
          <p:cNvSpPr txBox="1">
            <a:spLocks noChangeArrowheads="1"/>
          </p:cNvSpPr>
          <p:nvPr/>
        </p:nvSpPr>
        <p:spPr bwMode="auto">
          <a:xfrm>
            <a:off x="1196975" y="1071538"/>
            <a:ext cx="5400675" cy="5891344"/>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latin typeface="Arial" pitchFamily="34" charset="0"/>
                <a:cs typeface="Arial" pitchFamily="34" charset="0"/>
              </a:rPr>
              <a:t>AUXILIAR DE INGRESOS PROPIOS</a:t>
            </a:r>
          </a:p>
          <a:p>
            <a:pPr algn="ctr">
              <a:defRPr/>
            </a:pPr>
            <a:endParaRPr lang="es-MX" sz="1200" dirty="0">
              <a:solidFill>
                <a:prstClr val="black"/>
              </a:solidFill>
              <a:latin typeface="Arial" pitchFamily="34" charset="0"/>
              <a:cs typeface="Arial" pitchFamily="34" charset="0"/>
            </a:endParaRPr>
          </a:p>
          <a:p>
            <a:pPr>
              <a:defRPr/>
            </a:pPr>
            <a:r>
              <a:rPr lang="es-MX" sz="1200" dirty="0">
                <a:solidFill>
                  <a:prstClr val="black"/>
                </a:solidFill>
                <a:latin typeface="Arial" pitchFamily="34" charset="0"/>
                <a:cs typeface="Arial" pitchFamily="34" charset="0"/>
              </a:rPr>
              <a:t> </a:t>
            </a:r>
          </a:p>
          <a:p>
            <a:pPr>
              <a:defRPr/>
            </a:pPr>
            <a:r>
              <a:rPr lang="es-ES_tradnl" sz="1200" b="1" i="1" dirty="0" smtClean="0">
                <a:solidFill>
                  <a:prstClr val="black"/>
                </a:solidFill>
                <a:latin typeface="Arial" pitchFamily="34" charset="0"/>
                <a:cs typeface="Arial" pitchFamily="34" charset="0"/>
              </a:rPr>
              <a:t>OBJETIVO.</a:t>
            </a:r>
          </a:p>
          <a:p>
            <a:pPr algn="just" defTabSz="355600">
              <a:defRPr/>
            </a:pPr>
            <a:r>
              <a:rPr lang="es-ES_tradnl" sz="1200" dirty="0" smtClean="0">
                <a:solidFill>
                  <a:prstClr val="black"/>
                </a:solidFill>
                <a:latin typeface="Arial" pitchFamily="34" charset="0"/>
                <a:cs typeface="Arial" pitchFamily="34" charset="0"/>
              </a:rPr>
              <a:t>	</a:t>
            </a:r>
          </a:p>
          <a:p>
            <a:pPr algn="just" defTabSz="355600">
              <a:defRPr/>
            </a:pPr>
            <a:r>
              <a:rPr lang="es-ES_tradnl" sz="1200" dirty="0">
                <a:solidFill>
                  <a:prstClr val="black"/>
                </a:solidFill>
                <a:latin typeface="Arial" pitchFamily="34" charset="0"/>
                <a:cs typeface="Arial" pitchFamily="34" charset="0"/>
              </a:rPr>
              <a:t>	</a:t>
            </a:r>
            <a:r>
              <a:rPr lang="es-ES_tradnl" sz="1200" dirty="0" smtClean="0">
                <a:solidFill>
                  <a:prstClr val="black"/>
                </a:solidFill>
                <a:latin typeface="Arial" pitchFamily="34" charset="0"/>
                <a:cs typeface="Arial" pitchFamily="34" charset="0"/>
              </a:rPr>
              <a:t>Apoyar en la revisión y control de los Ingresos Propios de las Unidades 	de Capacitación del Instituto.</a:t>
            </a:r>
            <a:r>
              <a:rPr lang="es-ES_tradnl" sz="1200" b="1" i="1" dirty="0" smtClean="0">
                <a:solidFill>
                  <a:prstClr val="black"/>
                </a:solidFill>
                <a:latin typeface="Arial" pitchFamily="34" charset="0"/>
                <a:cs typeface="Arial" pitchFamily="34" charset="0"/>
              </a:rPr>
              <a:t>	</a:t>
            </a:r>
            <a:endParaRPr lang="es-ES_tradnl" sz="1200" b="1" i="1" dirty="0">
              <a:solidFill>
                <a:prstClr val="black"/>
              </a:solidFill>
              <a:latin typeface="Arial" pitchFamily="34" charset="0"/>
              <a:cs typeface="Arial" pitchFamily="34" charset="0"/>
            </a:endParaRPr>
          </a:p>
          <a:p>
            <a:pPr>
              <a:defRPr/>
            </a:pPr>
            <a:endParaRPr lang="es-ES_tradnl" sz="1200" b="1" i="1" dirty="0" smtClean="0">
              <a:solidFill>
                <a:prstClr val="black"/>
              </a:solidFill>
              <a:latin typeface="Arial" pitchFamily="34" charset="0"/>
              <a:cs typeface="Arial" pitchFamily="34" charset="0"/>
            </a:endParaRPr>
          </a:p>
          <a:p>
            <a:pPr>
              <a:defRPr/>
            </a:pPr>
            <a:r>
              <a:rPr lang="es-ES_tradnl" sz="1200" b="1" i="1" dirty="0" smtClean="0">
                <a:solidFill>
                  <a:prstClr val="black"/>
                </a:solidFill>
                <a:latin typeface="Arial" pitchFamily="34" charset="0"/>
                <a:cs typeface="Arial" pitchFamily="34" charset="0"/>
              </a:rPr>
              <a:t>FUNCIONES</a:t>
            </a:r>
            <a:r>
              <a:rPr lang="es-ES_tradnl" sz="1200" b="1" i="1" dirty="0">
                <a:solidFill>
                  <a:prstClr val="black"/>
                </a:solidFill>
                <a:latin typeface="Arial" pitchFamily="34" charset="0"/>
                <a:cs typeface="Arial" pitchFamily="34" charset="0"/>
              </a:rPr>
              <a:t>.</a:t>
            </a:r>
          </a:p>
          <a:p>
            <a:pPr>
              <a:defRPr/>
            </a:pPr>
            <a:endParaRPr lang="es-MX" sz="1200" dirty="0" smtClean="0">
              <a:solidFill>
                <a:prstClr val="black"/>
              </a:solidFill>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latin typeface="Arial" pitchFamily="34" charset="0"/>
                <a:cs typeface="Arial" pitchFamily="34" charset="0"/>
              </a:rPr>
              <a:t>Revisar los reportes financieros de la Cuenta de Ingresos Propios por 	Cuotas de Recuperación de cada Unidad de Capacitación.</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latin typeface="Arial" pitchFamily="34" charset="0"/>
                <a:cs typeface="Arial" pitchFamily="34" charset="0"/>
              </a:rPr>
              <a:t>Apoyar en la revisión para que los depósitos de Cuotas de 	Recuperación sean realizadas por los Instructores y Unidades de 	capacitación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latin typeface="Arial" pitchFamily="34" charset="0"/>
                <a:cs typeface="Arial" pitchFamily="34" charset="0"/>
              </a:rPr>
              <a:t>Asistir en el archivado de los expedientes referentes a la Cuenta de 	Ingresos Propios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latin typeface="Arial" pitchFamily="34" charset="0"/>
                <a:cs typeface="Arial" pitchFamily="34" charset="0"/>
              </a:rPr>
              <a:t>Auxiliar en las actividades que realice el área para el correcto control 	que por concepto de ingresos propios obtenga el Instituto.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latin typeface="Arial" pitchFamily="34" charset="0"/>
                <a:cs typeface="Arial" pitchFamily="34" charset="0"/>
              </a:rPr>
              <a:t>Coadyuvar en la entrega de los comprobantes fiscales </a:t>
            </a:r>
            <a:r>
              <a:rPr lang="es-MX" sz="1200" dirty="0" err="1" smtClean="0">
                <a:solidFill>
                  <a:prstClr val="black"/>
                </a:solidFill>
                <a:latin typeface="Arial" pitchFamily="34" charset="0"/>
                <a:cs typeface="Arial" pitchFamily="34" charset="0"/>
              </a:rPr>
              <a:t>CFDi</a:t>
            </a:r>
            <a:r>
              <a:rPr lang="es-MX" sz="1200" dirty="0" smtClean="0">
                <a:solidFill>
                  <a:prstClr val="black"/>
                </a:solidFill>
                <a:latin typeface="Arial" pitchFamily="34" charset="0"/>
                <a:cs typeface="Arial" pitchFamily="34" charset="0"/>
              </a:rPr>
              <a:t> por cada 	curso de Capacitación.</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latin typeface="Arial" pitchFamily="34" charset="0"/>
                <a:cs typeface="Arial" pitchFamily="34" charset="0"/>
              </a:rPr>
              <a:t>Atender los asuntos relacionados con el área que el titular de la 	Dirección Administrativa o superior jerárquico le encomiende.</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latin typeface="Arial" pitchFamily="34" charset="0"/>
                <a:cs typeface="Arial" pitchFamily="34" charset="0"/>
              </a:rPr>
              <a:t>Estas </a:t>
            </a:r>
            <a:r>
              <a:rPr lang="es-ES_tradnl" sz="1200" dirty="0">
                <a:solidFill>
                  <a:prstClr val="black"/>
                </a:solidFill>
                <a:latin typeface="Arial" pitchFamily="34" charset="0"/>
                <a:cs typeface="Arial" pitchFamily="34" charset="0"/>
              </a:rPr>
              <a:t>funciones son enunciativas mas no limitativas</a:t>
            </a:r>
            <a:r>
              <a:rPr lang="es-MX" sz="1200" dirty="0">
                <a:solidFill>
                  <a:prstClr val="black"/>
                </a:solidFill>
                <a:latin typeface="Arial" pitchFamily="34" charset="0"/>
                <a:cs typeface="Arial" pitchFamily="34" charset="0"/>
              </a:rPr>
              <a:t>.</a:t>
            </a:r>
          </a:p>
          <a:p>
            <a:pPr marL="176213" indent="187325" algn="just">
              <a:lnSpc>
                <a:spcPct val="120000"/>
              </a:lnSpc>
              <a:spcAft>
                <a:spcPts val="700"/>
              </a:spcAft>
              <a:tabLst>
                <a:tab pos="363538" algn="l"/>
              </a:tabLst>
              <a:defRPr/>
            </a:pPr>
            <a:endParaRPr lang="es-MX" sz="1200" dirty="0" smtClean="0">
              <a:solidFill>
                <a:prstClr val="black"/>
              </a:solidFill>
              <a:latin typeface="Arial" pitchFamily="34" charset="0"/>
              <a:cs typeface="Arial" pitchFamily="34" charset="0"/>
            </a:endParaRPr>
          </a:p>
        </p:txBody>
      </p:sp>
      <p:graphicFrame>
        <p:nvGraphicFramePr>
          <p:cNvPr id="9" name="8 Tabla"/>
          <p:cNvGraphicFramePr>
            <a:graphicFrameLocks noGrp="1"/>
          </p:cNvGraphicFramePr>
          <p:nvPr>
            <p:extLst>
              <p:ext uri="{D42A27DB-BD31-4B8C-83A1-F6EECF244321}">
                <p14:modId xmlns:p14="http://schemas.microsoft.com/office/powerpoint/2010/main" val="166401012"/>
              </p:ext>
            </p:extLst>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Antonio Rivera </a:t>
                      </a:r>
                      <a:r>
                        <a:rPr lang="es-ES" sz="1200" kern="1200" dirty="0" err="1" smtClean="0">
                          <a:solidFill>
                            <a:schemeClr val="tx1"/>
                          </a:solidFill>
                          <a:latin typeface="Arial"/>
                          <a:ea typeface="Calibri"/>
                          <a:cs typeface="Times New Roman"/>
                        </a:rPr>
                        <a:t>Ocejo</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249203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23555"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23556"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115616"/>
            <a:ext cx="5400675" cy="6701823"/>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INFORMÁTICA</a:t>
            </a:r>
            <a:endParaRPr lang="es-MX" sz="1200" dirty="0">
              <a:solidFill>
                <a:prstClr val="black"/>
              </a:solidFill>
            </a:endParaRPr>
          </a:p>
          <a:p>
            <a:pPr algn="ctr">
              <a:defRPr/>
            </a:pPr>
            <a:endParaRPr lang="es-MX" sz="1200" dirty="0">
              <a:solidFill>
                <a:prstClr val="black"/>
              </a:solidFill>
            </a:endParaRPr>
          </a:p>
          <a:p>
            <a:pPr algn="just">
              <a:defRPr/>
            </a:pPr>
            <a:r>
              <a:rPr lang="es-ES_tradnl" sz="1200" b="1" i="1" dirty="0">
                <a:solidFill>
                  <a:prstClr val="black"/>
                </a:solidFill>
              </a:rPr>
              <a:t>OBJETIVO.</a:t>
            </a:r>
          </a:p>
          <a:p>
            <a:pPr algn="just">
              <a:defRPr/>
            </a:pPr>
            <a:endParaRPr lang="es-MX" sz="1200" dirty="0">
              <a:solidFill>
                <a:prstClr val="black"/>
              </a:solidFill>
            </a:endParaRPr>
          </a:p>
          <a:p>
            <a:pPr marL="361950" algn="just">
              <a:lnSpc>
                <a:spcPct val="120000"/>
              </a:lnSpc>
              <a:spcAft>
                <a:spcPts val="600"/>
              </a:spcAft>
              <a:defRPr/>
            </a:pPr>
            <a:r>
              <a:rPr lang="es-ES_tradnl" sz="1200" dirty="0" smtClean="0">
                <a:solidFill>
                  <a:prstClr val="black">
                    <a:lumMod val="95000"/>
                    <a:lumOff val="5000"/>
                  </a:prstClr>
                </a:solidFill>
              </a:rPr>
              <a:t>Diseñar e implementar los servicios informáticos inherentes al Instituto, con el fin de administrar de manera eficiente los sistemas de información.</a:t>
            </a:r>
            <a:endParaRPr lang="es-ES_tradnl" sz="1200" dirty="0">
              <a:solidFill>
                <a:prstClr val="black">
                  <a:lumMod val="95000"/>
                  <a:lumOff val="5000"/>
                </a:prstClr>
              </a:solidFill>
            </a:endParaRPr>
          </a:p>
          <a:p>
            <a:pPr algn="just">
              <a:defRPr/>
            </a:pPr>
            <a:endParaRPr lang="es-MX" sz="1200" b="1" i="1" dirty="0">
              <a:solidFill>
                <a:prstClr val="black"/>
              </a:solidFill>
            </a:endParaRPr>
          </a:p>
          <a:p>
            <a:pPr algn="just">
              <a:defRPr/>
            </a:pPr>
            <a:r>
              <a:rPr lang="es-ES_tradnl" sz="1200" b="1" i="1" dirty="0">
                <a:solidFill>
                  <a:prstClr val="black"/>
                </a:solidFill>
              </a:rPr>
              <a:t>FUNCIONES.</a:t>
            </a:r>
          </a:p>
          <a:p>
            <a:pPr algn="just">
              <a:defRPr/>
            </a:pPr>
            <a:endParaRPr lang="es-MX" sz="1200" b="1" i="1"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Optimización de métodos y medios de comunicación entre el equipo          	de computo y el usuario.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Dar mantenimiento a la infraestructura informática del Instituto.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Implementar y administrar los sistemas de información del instituto, 	para aumentar la productividad  de los usuarios.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Diseñar e implementar mecanismos de almacenamiento, visualización 	y manipulación de la información emitida por los sistemas 	informáticos. </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Asesorar a las Direcciones de Área y Unidades del Instituto en lo 	concerniente a la adquisición de equipo de informática. </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periódicamente respaldos de  información.</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un plan de contingencia que permita solucionar problemas 	informáticos de manera eficaz. </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Monitorear la actividad y el tráfico de internet del Instituto. </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Configurar un antivirus en los equipos de computo.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Estas funciones son enunciativas mas no limitativas</a:t>
            </a:r>
            <a:r>
              <a:rPr lang="es-MX" sz="1200" dirty="0">
                <a:solidFill>
                  <a:prstClr val="black"/>
                </a:solidFill>
              </a:rPr>
              <a:t> .</a:t>
            </a:r>
          </a:p>
        </p:txBody>
      </p:sp>
      <p:graphicFrame>
        <p:nvGraphicFramePr>
          <p:cNvPr id="7" name="6 Tabla"/>
          <p:cNvGraphicFramePr>
            <a:graphicFrameLocks noGrp="1"/>
          </p:cNvGraphicFramePr>
          <p:nvPr>
            <p:extLst>
              <p:ext uri="{D42A27DB-BD31-4B8C-83A1-F6EECF244321}">
                <p14:modId xmlns:p14="http://schemas.microsoft.com/office/powerpoint/2010/main" val="2589233201"/>
              </p:ext>
            </p:extLst>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Diana</a:t>
                      </a:r>
                      <a:r>
                        <a:rPr lang="es-ES" sz="1200" kern="1200" baseline="0" dirty="0" smtClean="0">
                          <a:solidFill>
                            <a:schemeClr val="tx1"/>
                          </a:solidFill>
                          <a:latin typeface="Arial"/>
                          <a:ea typeface="Calibri"/>
                          <a:cs typeface="Times New Roman"/>
                        </a:rPr>
                        <a:t> Edith García Martínez</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253403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23555"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23556"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115616"/>
            <a:ext cx="5400675" cy="6300687"/>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AUXILIAR DE INFORMÁTICA</a:t>
            </a:r>
            <a:endParaRPr lang="es-MX" sz="1200" dirty="0">
              <a:solidFill>
                <a:prstClr val="black"/>
              </a:solidFill>
            </a:endParaRPr>
          </a:p>
          <a:p>
            <a:pPr algn="ctr">
              <a:defRPr/>
            </a:pPr>
            <a:endParaRPr lang="es-MX" sz="1200" dirty="0">
              <a:solidFill>
                <a:prstClr val="black"/>
              </a:solidFill>
            </a:endParaRPr>
          </a:p>
          <a:p>
            <a:pPr algn="just">
              <a:defRPr/>
            </a:pPr>
            <a:r>
              <a:rPr lang="es-ES_tradnl" sz="1200" b="1" i="1" dirty="0">
                <a:solidFill>
                  <a:prstClr val="black"/>
                </a:solidFill>
              </a:rPr>
              <a:t>OBJETIVO.</a:t>
            </a:r>
          </a:p>
          <a:p>
            <a:pPr algn="just">
              <a:defRPr/>
            </a:pPr>
            <a:endParaRPr lang="es-MX" sz="1200" dirty="0">
              <a:solidFill>
                <a:prstClr val="black"/>
              </a:solidFill>
            </a:endParaRPr>
          </a:p>
          <a:p>
            <a:pPr marL="361950" algn="just">
              <a:lnSpc>
                <a:spcPct val="120000"/>
              </a:lnSpc>
              <a:spcAft>
                <a:spcPts val="600"/>
              </a:spcAft>
              <a:defRPr/>
            </a:pPr>
            <a:r>
              <a:rPr lang="es-ES_tradnl" sz="1200" dirty="0" smtClean="0">
                <a:solidFill>
                  <a:prstClr val="black">
                    <a:lumMod val="95000"/>
                    <a:lumOff val="5000"/>
                  </a:prstClr>
                </a:solidFill>
              </a:rPr>
              <a:t>Apoyar en los servicios informáticos inherentes al Instituto en la Dirección General, las Unidades y Acciones Extramuros.</a:t>
            </a:r>
            <a:endParaRPr lang="es-ES_tradnl" sz="1200" dirty="0">
              <a:solidFill>
                <a:prstClr val="black">
                  <a:lumMod val="95000"/>
                  <a:lumOff val="5000"/>
                </a:prstClr>
              </a:solidFill>
            </a:endParaRPr>
          </a:p>
          <a:p>
            <a:pPr algn="just">
              <a:defRPr/>
            </a:pPr>
            <a:endParaRPr lang="es-MX" sz="1200" b="1" i="1" dirty="0">
              <a:solidFill>
                <a:prstClr val="black"/>
              </a:solidFill>
            </a:endParaRPr>
          </a:p>
          <a:p>
            <a:pPr algn="just">
              <a:defRPr/>
            </a:pPr>
            <a:r>
              <a:rPr lang="es-ES_tradnl" sz="1200" b="1" i="1" dirty="0">
                <a:solidFill>
                  <a:prstClr val="black"/>
                </a:solidFill>
              </a:rPr>
              <a:t>FUNCIONES.</a:t>
            </a:r>
          </a:p>
          <a:p>
            <a:pPr algn="just">
              <a:defRPr/>
            </a:pPr>
            <a:endParaRPr lang="es-MX" sz="1200" b="1" i="1"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Revisar periódicamente los medios de comunicación entre el equipo          	de computo y el usuario.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Asistir en el mantenimiento de la infraestructura informática del 	Instituto.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Auxiliar en el Diseño e implementación mecanismos de 	almacenamiento, visualización y manipulación de la información emitida 	por los sistemas informáticos. </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a las Direcciones de Área y Unidades del Instituto en lo 	concerniente a la adquisición de equipo de informática. </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de manera conjunta con el encargado del Informática los 	respaldos de  información.</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Revisar periódicamente la actividad y el tráfico de internet en el 	Instituto. </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Reconfigurar los equipos de computo </a:t>
            </a:r>
            <a:r>
              <a:rPr lang="es-ES_tradnl" sz="1200" dirty="0" smtClean="0">
                <a:solidFill>
                  <a:prstClr val="black">
                    <a:lumMod val="95000"/>
                    <a:lumOff val="5000"/>
                  </a:prstClr>
                </a:solidFill>
              </a:rPr>
              <a:t>en la Dirección General, las 	Unidades y Acciones Extramuros.</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Estas funciones son enunciativas mas no limitativas</a:t>
            </a:r>
            <a:r>
              <a:rPr lang="es-MX" sz="1200" dirty="0">
                <a:solidFill>
                  <a:prstClr val="black"/>
                </a:solidFill>
              </a:rPr>
              <a:t> .</a:t>
            </a:r>
          </a:p>
        </p:txBody>
      </p:sp>
      <p:graphicFrame>
        <p:nvGraphicFramePr>
          <p:cNvPr id="7" name="6 Tabla"/>
          <p:cNvGraphicFramePr>
            <a:graphicFrameLocks noGrp="1"/>
          </p:cNvGraphicFramePr>
          <p:nvPr>
            <p:extLst>
              <p:ext uri="{D42A27DB-BD31-4B8C-83A1-F6EECF244321}">
                <p14:modId xmlns:p14="http://schemas.microsoft.com/office/powerpoint/2010/main" val="2636887355"/>
              </p:ext>
            </p:extLst>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Roberto Carlos Araujo Torres</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200" dirty="0" smtClean="0">
                          <a:latin typeface="Arial" pitchFamily="34" charset="0"/>
                          <a:ea typeface="Calibri"/>
                          <a:cs typeface="Arial" pitchFamily="34" charset="0"/>
                        </a:rPr>
                        <a:t>Raúl Olivares Morales</a:t>
                      </a:r>
                      <a:endParaRPr lang="es-MX" sz="1200" dirty="0">
                        <a:latin typeface="Arial" pitchFamily="34" charset="0"/>
                        <a:ea typeface="Calibri"/>
                        <a:cs typeface="Arial" pitchFamily="34" charset="0"/>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1347868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18775</TotalTime>
  <Words>1310</Words>
  <Application>Microsoft Office PowerPoint</Application>
  <PresentationFormat>Carta (216 x 279 mm)</PresentationFormat>
  <Paragraphs>604</Paragraphs>
  <Slides>28</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28</vt:i4>
      </vt:variant>
    </vt:vector>
  </HeadingPairs>
  <TitlesOfParts>
    <vt:vector size="33" baseType="lpstr">
      <vt:lpstr>Arial</vt:lpstr>
      <vt:lpstr>Calibri</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Personal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Mi PC</dc:creator>
  <cp:lastModifiedBy>Planeacion</cp:lastModifiedBy>
  <cp:revision>1490</cp:revision>
  <cp:lastPrinted>2019-05-31T14:47:24Z</cp:lastPrinted>
  <dcterms:created xsi:type="dcterms:W3CDTF">2010-09-03T17:54:09Z</dcterms:created>
  <dcterms:modified xsi:type="dcterms:W3CDTF">2020-01-07T16:38:09Z</dcterms:modified>
</cp:coreProperties>
</file>