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7"/>
  </p:notesMasterIdLst>
  <p:sldIdLst>
    <p:sldId id="262" r:id="rId2"/>
    <p:sldId id="263" r:id="rId3"/>
    <p:sldId id="264" r:id="rId4"/>
    <p:sldId id="265" r:id="rId5"/>
    <p:sldId id="267" r:id="rId6"/>
    <p:sldId id="275" r:id="rId7"/>
    <p:sldId id="268" r:id="rId8"/>
    <p:sldId id="269" r:id="rId9"/>
    <p:sldId id="270" r:id="rId10"/>
    <p:sldId id="271" r:id="rId11"/>
    <p:sldId id="334" r:id="rId12"/>
    <p:sldId id="335" r:id="rId13"/>
    <p:sldId id="336" r:id="rId14"/>
    <p:sldId id="337" r:id="rId15"/>
    <p:sldId id="338" r:id="rId16"/>
    <p:sldId id="277" r:id="rId17"/>
    <p:sldId id="278" r:id="rId18"/>
    <p:sldId id="328" r:id="rId19"/>
    <p:sldId id="279" r:id="rId20"/>
    <p:sldId id="280" r:id="rId21"/>
    <p:sldId id="339" r:id="rId22"/>
    <p:sldId id="340" r:id="rId23"/>
    <p:sldId id="292" r:id="rId24"/>
    <p:sldId id="293" r:id="rId25"/>
    <p:sldId id="324" r:id="rId26"/>
    <p:sldId id="294" r:id="rId27"/>
    <p:sldId id="295" r:id="rId28"/>
    <p:sldId id="296" r:id="rId29"/>
    <p:sldId id="297" r:id="rId30"/>
    <p:sldId id="333" r:id="rId31"/>
    <p:sldId id="302" r:id="rId32"/>
    <p:sldId id="303" r:id="rId33"/>
    <p:sldId id="298" r:id="rId34"/>
    <p:sldId id="299" r:id="rId35"/>
    <p:sldId id="325" r:id="rId36"/>
    <p:sldId id="326" r:id="rId37"/>
    <p:sldId id="300" r:id="rId38"/>
    <p:sldId id="301" r:id="rId39"/>
    <p:sldId id="304" r:id="rId40"/>
    <p:sldId id="305" r:id="rId41"/>
    <p:sldId id="314" r:id="rId42"/>
    <p:sldId id="315" r:id="rId43"/>
    <p:sldId id="316" r:id="rId44"/>
    <p:sldId id="330" r:id="rId45"/>
    <p:sldId id="331" r:id="rId46"/>
    <p:sldId id="317" r:id="rId47"/>
    <p:sldId id="318" r:id="rId48"/>
    <p:sldId id="327" r:id="rId49"/>
    <p:sldId id="319" r:id="rId50"/>
    <p:sldId id="320" r:id="rId51"/>
    <p:sldId id="281" r:id="rId52"/>
    <p:sldId id="282" r:id="rId53"/>
    <p:sldId id="308" r:id="rId54"/>
    <p:sldId id="306" r:id="rId55"/>
    <p:sldId id="332" r:id="rId56"/>
    <p:sldId id="307" r:id="rId57"/>
    <p:sldId id="309" r:id="rId58"/>
    <p:sldId id="310" r:id="rId59"/>
    <p:sldId id="311" r:id="rId60"/>
    <p:sldId id="312" r:id="rId61"/>
    <p:sldId id="313" r:id="rId62"/>
    <p:sldId id="321" r:id="rId63"/>
    <p:sldId id="322" r:id="rId64"/>
    <p:sldId id="323" r:id="rId65"/>
    <p:sldId id="341" r:id="rId66"/>
  </p:sldIdLst>
  <p:sldSz cx="6858000" cy="9144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973" userDrawn="1">
          <p15:clr>
            <a:srgbClr val="A4A3A4"/>
          </p15:clr>
        </p15:guide>
        <p15:guide id="2" pos="2160">
          <p15:clr>
            <a:srgbClr val="A4A3A4"/>
          </p15:clr>
        </p15:guide>
        <p15:guide id="3" orient="horz" pos="2744">
          <p15:clr>
            <a:srgbClr val="A4A3A4"/>
          </p15:clr>
        </p15:guide>
        <p15:guide id="4" pos="1684">
          <p15:clr>
            <a:srgbClr val="A4A3A4"/>
          </p15:clr>
        </p15:guide>
        <p15:guide id="5" orient="horz" pos="5692">
          <p15:clr>
            <a:srgbClr val="A4A3A4"/>
          </p15:clr>
        </p15:guide>
        <p15:guide id="6" orient="horz" pos="703">
          <p15:clr>
            <a:srgbClr val="A4A3A4"/>
          </p15:clr>
        </p15:guide>
        <p15:guide id="7" pos="4247">
          <p15:clr>
            <a:srgbClr val="A4A3A4"/>
          </p15:clr>
        </p15:guide>
        <p15:guide id="8" pos="261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00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638" autoAdjust="0"/>
    <p:restoredTop sz="86433" autoAdjust="0"/>
  </p:normalViewPr>
  <p:slideViewPr>
    <p:cSldViewPr showGuides="1">
      <p:cViewPr varScale="1">
        <p:scale>
          <a:sx n="68" d="100"/>
          <a:sy n="68" d="100"/>
        </p:scale>
        <p:origin x="2712" y="78"/>
      </p:cViewPr>
      <p:guideLst>
        <p:guide orient="horz" pos="1973"/>
        <p:guide pos="2160"/>
        <p:guide orient="horz" pos="2744"/>
        <p:guide pos="1684"/>
        <p:guide orient="horz" pos="5692"/>
        <p:guide orient="horz" pos="703"/>
        <p:guide pos="4247"/>
        <p:guide pos="2614"/>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25" tIns="45713" rIns="91425" bIns="45713" rtlCol="0"/>
          <a:lstStyle>
            <a:lvl1pPr algn="l">
              <a:defRPr sz="1200"/>
            </a:lvl1pPr>
          </a:lstStyle>
          <a:p>
            <a:endParaRPr lang="es-MX"/>
          </a:p>
        </p:txBody>
      </p:sp>
      <p:sp>
        <p:nvSpPr>
          <p:cNvPr id="3" name="Marcador de fecha 2"/>
          <p:cNvSpPr>
            <a:spLocks noGrp="1"/>
          </p:cNvSpPr>
          <p:nvPr>
            <p:ph type="dt" idx="1"/>
          </p:nvPr>
        </p:nvSpPr>
        <p:spPr>
          <a:xfrm>
            <a:off x="3884614" y="0"/>
            <a:ext cx="2971800" cy="458788"/>
          </a:xfrm>
          <a:prstGeom prst="rect">
            <a:avLst/>
          </a:prstGeom>
        </p:spPr>
        <p:txBody>
          <a:bodyPr vert="horz" lIns="91425" tIns="45713" rIns="91425" bIns="45713" rtlCol="0"/>
          <a:lstStyle>
            <a:lvl1pPr algn="r">
              <a:defRPr sz="1200"/>
            </a:lvl1pPr>
          </a:lstStyle>
          <a:p>
            <a:fld id="{E6A1255B-3886-4978-A740-7FE988E07905}" type="datetimeFigureOut">
              <a:rPr lang="es-MX" smtClean="0"/>
              <a:pPr/>
              <a:t>10/02/2020</a:t>
            </a:fld>
            <a:endParaRPr lang="es-MX"/>
          </a:p>
        </p:txBody>
      </p:sp>
      <p:sp>
        <p:nvSpPr>
          <p:cNvPr id="4" name="Marcador de imagen de diapositiva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25" tIns="45713" rIns="91425" bIns="45713"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25" tIns="45713" rIns="91425" bIns="45713"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5"/>
            <a:ext cx="2971800" cy="458787"/>
          </a:xfrm>
          <a:prstGeom prst="rect">
            <a:avLst/>
          </a:prstGeom>
        </p:spPr>
        <p:txBody>
          <a:bodyPr vert="horz" lIns="91425" tIns="45713" rIns="91425" bIns="45713"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4" y="8685215"/>
            <a:ext cx="2971800" cy="458787"/>
          </a:xfrm>
          <a:prstGeom prst="rect">
            <a:avLst/>
          </a:prstGeom>
        </p:spPr>
        <p:txBody>
          <a:bodyPr vert="horz" lIns="91425" tIns="45713" rIns="91425" bIns="45713" rtlCol="0" anchor="b"/>
          <a:lstStyle>
            <a:lvl1pPr algn="r">
              <a:defRPr sz="1200"/>
            </a:lvl1pPr>
          </a:lstStyle>
          <a:p>
            <a:fld id="{D76BF9EE-51C9-49B4-B27F-D72B1880C334}" type="slidenum">
              <a:rPr lang="es-MX" smtClean="0"/>
              <a:pPr/>
              <a:t>‹Nº›</a:t>
            </a:fld>
            <a:endParaRPr lang="es-MX"/>
          </a:p>
        </p:txBody>
      </p:sp>
    </p:spTree>
    <p:extLst>
      <p:ext uri="{BB962C8B-B14F-4D97-AF65-F5344CB8AC3E}">
        <p14:creationId xmlns:p14="http://schemas.microsoft.com/office/powerpoint/2010/main" val="38606117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031"/>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9487">
              <a:defRPr sz="2400">
                <a:solidFill>
                  <a:schemeClr val="tx1"/>
                </a:solidFill>
                <a:latin typeface="Times New Roman" panose="02020603050405020304" pitchFamily="18" charset="0"/>
              </a:defRPr>
            </a:lvl1pPr>
            <a:lvl2pPr marL="742826" indent="-285703" defTabSz="909487">
              <a:defRPr sz="2400">
                <a:solidFill>
                  <a:schemeClr val="tx1"/>
                </a:solidFill>
                <a:latin typeface="Times New Roman" panose="02020603050405020304" pitchFamily="18" charset="0"/>
              </a:defRPr>
            </a:lvl2pPr>
            <a:lvl3pPr marL="1142811" indent="-228562" defTabSz="909487">
              <a:defRPr sz="2400">
                <a:solidFill>
                  <a:schemeClr val="tx1"/>
                </a:solidFill>
                <a:latin typeface="Times New Roman" panose="02020603050405020304" pitchFamily="18" charset="0"/>
              </a:defRPr>
            </a:lvl3pPr>
            <a:lvl4pPr marL="1599936" indent="-228562" defTabSz="909487">
              <a:defRPr sz="2400">
                <a:solidFill>
                  <a:schemeClr val="tx1"/>
                </a:solidFill>
                <a:latin typeface="Times New Roman" panose="02020603050405020304" pitchFamily="18" charset="0"/>
              </a:defRPr>
            </a:lvl4pPr>
            <a:lvl5pPr marL="2057060" indent="-228562" defTabSz="909487">
              <a:defRPr sz="2400">
                <a:solidFill>
                  <a:schemeClr val="tx1"/>
                </a:solidFill>
                <a:latin typeface="Times New Roman" panose="02020603050405020304" pitchFamily="18" charset="0"/>
              </a:defRPr>
            </a:lvl5pPr>
            <a:lvl6pPr marL="2514184" indent="-228562" defTabSz="909487" eaLnBrk="0" fontAlgn="base" hangingPunct="0">
              <a:spcBef>
                <a:spcPct val="0"/>
              </a:spcBef>
              <a:spcAft>
                <a:spcPct val="0"/>
              </a:spcAft>
              <a:defRPr sz="2400">
                <a:solidFill>
                  <a:schemeClr val="tx1"/>
                </a:solidFill>
                <a:latin typeface="Times New Roman" panose="02020603050405020304" pitchFamily="18" charset="0"/>
              </a:defRPr>
            </a:lvl6pPr>
            <a:lvl7pPr marL="2971310" indent="-228562" defTabSz="909487" eaLnBrk="0" fontAlgn="base" hangingPunct="0">
              <a:spcBef>
                <a:spcPct val="0"/>
              </a:spcBef>
              <a:spcAft>
                <a:spcPct val="0"/>
              </a:spcAft>
              <a:defRPr sz="2400">
                <a:solidFill>
                  <a:schemeClr val="tx1"/>
                </a:solidFill>
                <a:latin typeface="Times New Roman" panose="02020603050405020304" pitchFamily="18" charset="0"/>
              </a:defRPr>
            </a:lvl7pPr>
            <a:lvl8pPr marL="3428434" indent="-228562" defTabSz="909487" eaLnBrk="0" fontAlgn="base" hangingPunct="0">
              <a:spcBef>
                <a:spcPct val="0"/>
              </a:spcBef>
              <a:spcAft>
                <a:spcPct val="0"/>
              </a:spcAft>
              <a:defRPr sz="2400">
                <a:solidFill>
                  <a:schemeClr val="tx1"/>
                </a:solidFill>
                <a:latin typeface="Times New Roman" panose="02020603050405020304" pitchFamily="18" charset="0"/>
              </a:defRPr>
            </a:lvl8pPr>
            <a:lvl9pPr marL="3885558" indent="-228562" defTabSz="909487" eaLnBrk="0" fontAlgn="base" hangingPunct="0">
              <a:spcBef>
                <a:spcPct val="0"/>
              </a:spcBef>
              <a:spcAft>
                <a:spcPct val="0"/>
              </a:spcAft>
              <a:defRPr sz="2400">
                <a:solidFill>
                  <a:schemeClr val="tx1"/>
                </a:solidFill>
                <a:latin typeface="Times New Roman" panose="02020603050405020304" pitchFamily="18" charset="0"/>
              </a:defRPr>
            </a:lvl9pPr>
          </a:lstStyle>
          <a:p>
            <a:fld id="{5FBDE1A0-DE1C-4F9D-B403-30C8059DABB5}" type="slidenum">
              <a:rPr lang="es-MX" altLang="es-MX" sz="1200"/>
              <a:pPr/>
              <a:t>1</a:t>
            </a:fld>
            <a:endParaRPr lang="es-MX" altLang="es-MX" sz="1200" dirty="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dirty="0"/>
          </a:p>
        </p:txBody>
      </p:sp>
    </p:spTree>
    <p:extLst>
      <p:ext uri="{BB962C8B-B14F-4D97-AF65-F5344CB8AC3E}">
        <p14:creationId xmlns:p14="http://schemas.microsoft.com/office/powerpoint/2010/main" val="7463590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031"/>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9487">
              <a:defRPr sz="2400">
                <a:solidFill>
                  <a:schemeClr val="tx1"/>
                </a:solidFill>
                <a:latin typeface="Times New Roman" panose="02020603050405020304" pitchFamily="18" charset="0"/>
              </a:defRPr>
            </a:lvl1pPr>
            <a:lvl2pPr marL="742826" indent="-285703" defTabSz="909487">
              <a:defRPr sz="2400">
                <a:solidFill>
                  <a:schemeClr val="tx1"/>
                </a:solidFill>
                <a:latin typeface="Times New Roman" panose="02020603050405020304" pitchFamily="18" charset="0"/>
              </a:defRPr>
            </a:lvl2pPr>
            <a:lvl3pPr marL="1142811" indent="-228562" defTabSz="909487">
              <a:defRPr sz="2400">
                <a:solidFill>
                  <a:schemeClr val="tx1"/>
                </a:solidFill>
                <a:latin typeface="Times New Roman" panose="02020603050405020304" pitchFamily="18" charset="0"/>
              </a:defRPr>
            </a:lvl3pPr>
            <a:lvl4pPr marL="1599936" indent="-228562" defTabSz="909487">
              <a:defRPr sz="2400">
                <a:solidFill>
                  <a:schemeClr val="tx1"/>
                </a:solidFill>
                <a:latin typeface="Times New Roman" panose="02020603050405020304" pitchFamily="18" charset="0"/>
              </a:defRPr>
            </a:lvl4pPr>
            <a:lvl5pPr marL="2057060" indent="-228562" defTabSz="909487">
              <a:defRPr sz="2400">
                <a:solidFill>
                  <a:schemeClr val="tx1"/>
                </a:solidFill>
                <a:latin typeface="Times New Roman" panose="02020603050405020304" pitchFamily="18" charset="0"/>
              </a:defRPr>
            </a:lvl5pPr>
            <a:lvl6pPr marL="2514184" indent="-228562" defTabSz="909487" eaLnBrk="0" fontAlgn="base" hangingPunct="0">
              <a:spcBef>
                <a:spcPct val="0"/>
              </a:spcBef>
              <a:spcAft>
                <a:spcPct val="0"/>
              </a:spcAft>
              <a:defRPr sz="2400">
                <a:solidFill>
                  <a:schemeClr val="tx1"/>
                </a:solidFill>
                <a:latin typeface="Times New Roman" panose="02020603050405020304" pitchFamily="18" charset="0"/>
              </a:defRPr>
            </a:lvl6pPr>
            <a:lvl7pPr marL="2971310" indent="-228562" defTabSz="909487" eaLnBrk="0" fontAlgn="base" hangingPunct="0">
              <a:spcBef>
                <a:spcPct val="0"/>
              </a:spcBef>
              <a:spcAft>
                <a:spcPct val="0"/>
              </a:spcAft>
              <a:defRPr sz="2400">
                <a:solidFill>
                  <a:schemeClr val="tx1"/>
                </a:solidFill>
                <a:latin typeface="Times New Roman" panose="02020603050405020304" pitchFamily="18" charset="0"/>
              </a:defRPr>
            </a:lvl7pPr>
            <a:lvl8pPr marL="3428434" indent="-228562" defTabSz="909487" eaLnBrk="0" fontAlgn="base" hangingPunct="0">
              <a:spcBef>
                <a:spcPct val="0"/>
              </a:spcBef>
              <a:spcAft>
                <a:spcPct val="0"/>
              </a:spcAft>
              <a:defRPr sz="2400">
                <a:solidFill>
                  <a:schemeClr val="tx1"/>
                </a:solidFill>
                <a:latin typeface="Times New Roman" panose="02020603050405020304" pitchFamily="18" charset="0"/>
              </a:defRPr>
            </a:lvl8pPr>
            <a:lvl9pPr marL="3885558" indent="-228562" defTabSz="909487" eaLnBrk="0" fontAlgn="base" hangingPunct="0">
              <a:spcBef>
                <a:spcPct val="0"/>
              </a:spcBef>
              <a:spcAft>
                <a:spcPct val="0"/>
              </a:spcAft>
              <a:defRPr sz="2400">
                <a:solidFill>
                  <a:schemeClr val="tx1"/>
                </a:solidFill>
                <a:latin typeface="Times New Roman" panose="02020603050405020304" pitchFamily="18" charset="0"/>
              </a:defRPr>
            </a:lvl9pPr>
          </a:lstStyle>
          <a:p>
            <a:fld id="{C936CC06-8343-4410-8A95-31D0D23F7FEC}" type="slidenum">
              <a:rPr lang="es-MX" altLang="es-MX" sz="1200"/>
              <a:pPr/>
              <a:t>2</a:t>
            </a:fld>
            <a:endParaRPr lang="es-MX" altLang="es-MX" sz="1200" dirty="0"/>
          </a:p>
        </p:txBody>
      </p:sp>
      <p:sp>
        <p:nvSpPr>
          <p:cNvPr id="7171" name="Rectangle 2050"/>
          <p:cNvSpPr>
            <a:spLocks noGrp="1" noRot="1" noChangeAspect="1" noChangeArrowheads="1" noTextEdit="1"/>
          </p:cNvSpPr>
          <p:nvPr>
            <p:ph type="sldImg"/>
          </p:nvPr>
        </p:nvSpPr>
        <p:spPr>
          <a:ln/>
        </p:spPr>
      </p:sp>
      <p:sp>
        <p:nvSpPr>
          <p:cNvPr id="7172" name="Rectangle 2051"/>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dirty="0"/>
          </a:p>
        </p:txBody>
      </p:sp>
    </p:spTree>
    <p:extLst>
      <p:ext uri="{BB962C8B-B14F-4D97-AF65-F5344CB8AC3E}">
        <p14:creationId xmlns:p14="http://schemas.microsoft.com/office/powerpoint/2010/main" val="1646234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031"/>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9487">
              <a:defRPr sz="2400">
                <a:solidFill>
                  <a:schemeClr val="tx1"/>
                </a:solidFill>
                <a:latin typeface="Times New Roman" panose="02020603050405020304" pitchFamily="18" charset="0"/>
              </a:defRPr>
            </a:lvl1pPr>
            <a:lvl2pPr marL="742826" indent="-285703" defTabSz="909487">
              <a:defRPr sz="2400">
                <a:solidFill>
                  <a:schemeClr val="tx1"/>
                </a:solidFill>
                <a:latin typeface="Times New Roman" panose="02020603050405020304" pitchFamily="18" charset="0"/>
              </a:defRPr>
            </a:lvl2pPr>
            <a:lvl3pPr marL="1142811" indent="-228562" defTabSz="909487">
              <a:defRPr sz="2400">
                <a:solidFill>
                  <a:schemeClr val="tx1"/>
                </a:solidFill>
                <a:latin typeface="Times New Roman" panose="02020603050405020304" pitchFamily="18" charset="0"/>
              </a:defRPr>
            </a:lvl3pPr>
            <a:lvl4pPr marL="1599936" indent="-228562" defTabSz="909487">
              <a:defRPr sz="2400">
                <a:solidFill>
                  <a:schemeClr val="tx1"/>
                </a:solidFill>
                <a:latin typeface="Times New Roman" panose="02020603050405020304" pitchFamily="18" charset="0"/>
              </a:defRPr>
            </a:lvl4pPr>
            <a:lvl5pPr marL="2057060" indent="-228562" defTabSz="909487">
              <a:defRPr sz="2400">
                <a:solidFill>
                  <a:schemeClr val="tx1"/>
                </a:solidFill>
                <a:latin typeface="Times New Roman" panose="02020603050405020304" pitchFamily="18" charset="0"/>
              </a:defRPr>
            </a:lvl5pPr>
            <a:lvl6pPr marL="2514184" indent="-228562" defTabSz="909487" eaLnBrk="0" fontAlgn="base" hangingPunct="0">
              <a:spcBef>
                <a:spcPct val="0"/>
              </a:spcBef>
              <a:spcAft>
                <a:spcPct val="0"/>
              </a:spcAft>
              <a:defRPr sz="2400">
                <a:solidFill>
                  <a:schemeClr val="tx1"/>
                </a:solidFill>
                <a:latin typeface="Times New Roman" panose="02020603050405020304" pitchFamily="18" charset="0"/>
              </a:defRPr>
            </a:lvl6pPr>
            <a:lvl7pPr marL="2971310" indent="-228562" defTabSz="909487" eaLnBrk="0" fontAlgn="base" hangingPunct="0">
              <a:spcBef>
                <a:spcPct val="0"/>
              </a:spcBef>
              <a:spcAft>
                <a:spcPct val="0"/>
              </a:spcAft>
              <a:defRPr sz="2400">
                <a:solidFill>
                  <a:schemeClr val="tx1"/>
                </a:solidFill>
                <a:latin typeface="Times New Roman" panose="02020603050405020304" pitchFamily="18" charset="0"/>
              </a:defRPr>
            </a:lvl7pPr>
            <a:lvl8pPr marL="3428434" indent="-228562" defTabSz="909487" eaLnBrk="0" fontAlgn="base" hangingPunct="0">
              <a:spcBef>
                <a:spcPct val="0"/>
              </a:spcBef>
              <a:spcAft>
                <a:spcPct val="0"/>
              </a:spcAft>
              <a:defRPr sz="2400">
                <a:solidFill>
                  <a:schemeClr val="tx1"/>
                </a:solidFill>
                <a:latin typeface="Times New Roman" panose="02020603050405020304" pitchFamily="18" charset="0"/>
              </a:defRPr>
            </a:lvl8pPr>
            <a:lvl9pPr marL="3885558" indent="-228562" defTabSz="909487" eaLnBrk="0" fontAlgn="base" hangingPunct="0">
              <a:spcBef>
                <a:spcPct val="0"/>
              </a:spcBef>
              <a:spcAft>
                <a:spcPct val="0"/>
              </a:spcAft>
              <a:defRPr sz="2400">
                <a:solidFill>
                  <a:schemeClr val="tx1"/>
                </a:solidFill>
                <a:latin typeface="Times New Roman" panose="02020603050405020304" pitchFamily="18" charset="0"/>
              </a:defRPr>
            </a:lvl9pPr>
          </a:lstStyle>
          <a:p>
            <a:fld id="{C87C6217-F2F2-48D8-9159-4C7C45C41ECF}" type="slidenum">
              <a:rPr lang="es-MX" altLang="es-MX" sz="1200"/>
              <a:pPr/>
              <a:t>3</a:t>
            </a:fld>
            <a:endParaRPr lang="es-MX" altLang="es-MX" sz="1200" dirty="0"/>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dirty="0"/>
          </a:p>
        </p:txBody>
      </p:sp>
    </p:spTree>
    <p:extLst>
      <p:ext uri="{BB962C8B-B14F-4D97-AF65-F5344CB8AC3E}">
        <p14:creationId xmlns:p14="http://schemas.microsoft.com/office/powerpoint/2010/main" val="7931261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031"/>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9487">
              <a:defRPr sz="2400">
                <a:solidFill>
                  <a:schemeClr val="tx1"/>
                </a:solidFill>
                <a:latin typeface="Times New Roman" panose="02020603050405020304" pitchFamily="18" charset="0"/>
              </a:defRPr>
            </a:lvl1pPr>
            <a:lvl2pPr marL="742826" indent="-285703" defTabSz="909487">
              <a:defRPr sz="2400">
                <a:solidFill>
                  <a:schemeClr val="tx1"/>
                </a:solidFill>
                <a:latin typeface="Times New Roman" panose="02020603050405020304" pitchFamily="18" charset="0"/>
              </a:defRPr>
            </a:lvl2pPr>
            <a:lvl3pPr marL="1142811" indent="-228562" defTabSz="909487">
              <a:defRPr sz="2400">
                <a:solidFill>
                  <a:schemeClr val="tx1"/>
                </a:solidFill>
                <a:latin typeface="Times New Roman" panose="02020603050405020304" pitchFamily="18" charset="0"/>
              </a:defRPr>
            </a:lvl3pPr>
            <a:lvl4pPr marL="1599936" indent="-228562" defTabSz="909487">
              <a:defRPr sz="2400">
                <a:solidFill>
                  <a:schemeClr val="tx1"/>
                </a:solidFill>
                <a:latin typeface="Times New Roman" panose="02020603050405020304" pitchFamily="18" charset="0"/>
              </a:defRPr>
            </a:lvl4pPr>
            <a:lvl5pPr marL="2057060" indent="-228562" defTabSz="909487">
              <a:defRPr sz="2400">
                <a:solidFill>
                  <a:schemeClr val="tx1"/>
                </a:solidFill>
                <a:latin typeface="Times New Roman" panose="02020603050405020304" pitchFamily="18" charset="0"/>
              </a:defRPr>
            </a:lvl5pPr>
            <a:lvl6pPr marL="2514184" indent="-228562" defTabSz="909487" eaLnBrk="0" fontAlgn="base" hangingPunct="0">
              <a:spcBef>
                <a:spcPct val="0"/>
              </a:spcBef>
              <a:spcAft>
                <a:spcPct val="0"/>
              </a:spcAft>
              <a:defRPr sz="2400">
                <a:solidFill>
                  <a:schemeClr val="tx1"/>
                </a:solidFill>
                <a:latin typeface="Times New Roman" panose="02020603050405020304" pitchFamily="18" charset="0"/>
              </a:defRPr>
            </a:lvl6pPr>
            <a:lvl7pPr marL="2971310" indent="-228562" defTabSz="909487" eaLnBrk="0" fontAlgn="base" hangingPunct="0">
              <a:spcBef>
                <a:spcPct val="0"/>
              </a:spcBef>
              <a:spcAft>
                <a:spcPct val="0"/>
              </a:spcAft>
              <a:defRPr sz="2400">
                <a:solidFill>
                  <a:schemeClr val="tx1"/>
                </a:solidFill>
                <a:latin typeface="Times New Roman" panose="02020603050405020304" pitchFamily="18" charset="0"/>
              </a:defRPr>
            </a:lvl7pPr>
            <a:lvl8pPr marL="3428434" indent="-228562" defTabSz="909487" eaLnBrk="0" fontAlgn="base" hangingPunct="0">
              <a:spcBef>
                <a:spcPct val="0"/>
              </a:spcBef>
              <a:spcAft>
                <a:spcPct val="0"/>
              </a:spcAft>
              <a:defRPr sz="2400">
                <a:solidFill>
                  <a:schemeClr val="tx1"/>
                </a:solidFill>
                <a:latin typeface="Times New Roman" panose="02020603050405020304" pitchFamily="18" charset="0"/>
              </a:defRPr>
            </a:lvl8pPr>
            <a:lvl9pPr marL="3885558" indent="-228562" defTabSz="909487" eaLnBrk="0" fontAlgn="base" hangingPunct="0">
              <a:spcBef>
                <a:spcPct val="0"/>
              </a:spcBef>
              <a:spcAft>
                <a:spcPct val="0"/>
              </a:spcAft>
              <a:defRPr sz="2400">
                <a:solidFill>
                  <a:schemeClr val="tx1"/>
                </a:solidFill>
                <a:latin typeface="Times New Roman" panose="02020603050405020304" pitchFamily="18" charset="0"/>
              </a:defRPr>
            </a:lvl9pPr>
          </a:lstStyle>
          <a:p>
            <a:fld id="{42010F1F-FBF5-4682-A2A0-44FBAEC23073}" type="slidenum">
              <a:rPr lang="es-MX" altLang="es-MX" sz="1200"/>
              <a:pPr/>
              <a:t>4</a:t>
            </a:fld>
            <a:endParaRPr lang="es-MX" altLang="es-MX" sz="1200" dirty="0"/>
          </a:p>
        </p:txBody>
      </p:sp>
      <p:sp>
        <p:nvSpPr>
          <p:cNvPr id="11267" name="Rectangle 1026"/>
          <p:cNvSpPr>
            <a:spLocks noGrp="1" noRot="1" noChangeAspect="1" noChangeArrowheads="1" noTextEdit="1"/>
          </p:cNvSpPr>
          <p:nvPr>
            <p:ph type="sldImg"/>
          </p:nvPr>
        </p:nvSpPr>
        <p:spPr>
          <a:ln/>
        </p:spPr>
      </p:sp>
      <p:sp>
        <p:nvSpPr>
          <p:cNvPr id="11268"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dirty="0"/>
          </a:p>
        </p:txBody>
      </p:sp>
    </p:spTree>
    <p:extLst>
      <p:ext uri="{BB962C8B-B14F-4D97-AF65-F5344CB8AC3E}">
        <p14:creationId xmlns:p14="http://schemas.microsoft.com/office/powerpoint/2010/main" val="8576669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031"/>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9487">
              <a:defRPr sz="2400">
                <a:solidFill>
                  <a:schemeClr val="tx1"/>
                </a:solidFill>
                <a:latin typeface="Times New Roman" panose="02020603050405020304" pitchFamily="18" charset="0"/>
              </a:defRPr>
            </a:lvl1pPr>
            <a:lvl2pPr marL="742826" indent="-285703" defTabSz="909487">
              <a:defRPr sz="2400">
                <a:solidFill>
                  <a:schemeClr val="tx1"/>
                </a:solidFill>
                <a:latin typeface="Times New Roman" panose="02020603050405020304" pitchFamily="18" charset="0"/>
              </a:defRPr>
            </a:lvl2pPr>
            <a:lvl3pPr marL="1142811" indent="-228562" defTabSz="909487">
              <a:defRPr sz="2400">
                <a:solidFill>
                  <a:schemeClr val="tx1"/>
                </a:solidFill>
                <a:latin typeface="Times New Roman" panose="02020603050405020304" pitchFamily="18" charset="0"/>
              </a:defRPr>
            </a:lvl3pPr>
            <a:lvl4pPr marL="1599936" indent="-228562" defTabSz="909487">
              <a:defRPr sz="2400">
                <a:solidFill>
                  <a:schemeClr val="tx1"/>
                </a:solidFill>
                <a:latin typeface="Times New Roman" panose="02020603050405020304" pitchFamily="18" charset="0"/>
              </a:defRPr>
            </a:lvl4pPr>
            <a:lvl5pPr marL="2057060" indent="-228562" defTabSz="909487">
              <a:defRPr sz="2400">
                <a:solidFill>
                  <a:schemeClr val="tx1"/>
                </a:solidFill>
                <a:latin typeface="Times New Roman" panose="02020603050405020304" pitchFamily="18" charset="0"/>
              </a:defRPr>
            </a:lvl5pPr>
            <a:lvl6pPr marL="2514184" indent="-228562" defTabSz="909487" eaLnBrk="0" fontAlgn="base" hangingPunct="0">
              <a:spcBef>
                <a:spcPct val="0"/>
              </a:spcBef>
              <a:spcAft>
                <a:spcPct val="0"/>
              </a:spcAft>
              <a:defRPr sz="2400">
                <a:solidFill>
                  <a:schemeClr val="tx1"/>
                </a:solidFill>
                <a:latin typeface="Times New Roman" panose="02020603050405020304" pitchFamily="18" charset="0"/>
              </a:defRPr>
            </a:lvl6pPr>
            <a:lvl7pPr marL="2971310" indent="-228562" defTabSz="909487" eaLnBrk="0" fontAlgn="base" hangingPunct="0">
              <a:spcBef>
                <a:spcPct val="0"/>
              </a:spcBef>
              <a:spcAft>
                <a:spcPct val="0"/>
              </a:spcAft>
              <a:defRPr sz="2400">
                <a:solidFill>
                  <a:schemeClr val="tx1"/>
                </a:solidFill>
                <a:latin typeface="Times New Roman" panose="02020603050405020304" pitchFamily="18" charset="0"/>
              </a:defRPr>
            </a:lvl7pPr>
            <a:lvl8pPr marL="3428434" indent="-228562" defTabSz="909487" eaLnBrk="0" fontAlgn="base" hangingPunct="0">
              <a:spcBef>
                <a:spcPct val="0"/>
              </a:spcBef>
              <a:spcAft>
                <a:spcPct val="0"/>
              </a:spcAft>
              <a:defRPr sz="2400">
                <a:solidFill>
                  <a:schemeClr val="tx1"/>
                </a:solidFill>
                <a:latin typeface="Times New Roman" panose="02020603050405020304" pitchFamily="18" charset="0"/>
              </a:defRPr>
            </a:lvl8pPr>
            <a:lvl9pPr marL="3885558" indent="-228562" defTabSz="909487" eaLnBrk="0" fontAlgn="base" hangingPunct="0">
              <a:spcBef>
                <a:spcPct val="0"/>
              </a:spcBef>
              <a:spcAft>
                <a:spcPct val="0"/>
              </a:spcAft>
              <a:defRPr sz="2400">
                <a:solidFill>
                  <a:schemeClr val="tx1"/>
                </a:solidFill>
                <a:latin typeface="Times New Roman" panose="02020603050405020304" pitchFamily="18" charset="0"/>
              </a:defRPr>
            </a:lvl9pPr>
          </a:lstStyle>
          <a:p>
            <a:fld id="{774EB699-39AA-451F-B2FE-1EACFE970481}" type="slidenum">
              <a:rPr lang="es-MX" altLang="es-MX" sz="1200"/>
              <a:pPr/>
              <a:t>5</a:t>
            </a:fld>
            <a:endParaRPr lang="es-MX" altLang="es-MX" sz="1200" dirty="0"/>
          </a:p>
        </p:txBody>
      </p:sp>
      <p:sp>
        <p:nvSpPr>
          <p:cNvPr id="13315" name="Rectangle 2"/>
          <p:cNvSpPr>
            <a:spLocks noGrp="1" noRot="1" noChangeAspect="1" noChangeArrowheads="1" noTextEdit="1"/>
          </p:cNvSpPr>
          <p:nvPr>
            <p:ph type="sldImg"/>
          </p:nvPr>
        </p:nvSpPr>
        <p:spPr>
          <a:ln/>
        </p:spPr>
      </p:sp>
      <p:sp>
        <p:nvSpPr>
          <p:cNvPr id="133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dirty="0"/>
          </a:p>
        </p:txBody>
      </p:sp>
    </p:spTree>
    <p:extLst>
      <p:ext uri="{BB962C8B-B14F-4D97-AF65-F5344CB8AC3E}">
        <p14:creationId xmlns:p14="http://schemas.microsoft.com/office/powerpoint/2010/main" val="42097304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031"/>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9487">
              <a:defRPr sz="2400">
                <a:solidFill>
                  <a:schemeClr val="tx1"/>
                </a:solidFill>
                <a:latin typeface="Times New Roman" panose="02020603050405020304" pitchFamily="18" charset="0"/>
              </a:defRPr>
            </a:lvl1pPr>
            <a:lvl2pPr marL="742826" indent="-285703" defTabSz="909487">
              <a:defRPr sz="2400">
                <a:solidFill>
                  <a:schemeClr val="tx1"/>
                </a:solidFill>
                <a:latin typeface="Times New Roman" panose="02020603050405020304" pitchFamily="18" charset="0"/>
              </a:defRPr>
            </a:lvl2pPr>
            <a:lvl3pPr marL="1142811" indent="-228562" defTabSz="909487">
              <a:defRPr sz="2400">
                <a:solidFill>
                  <a:schemeClr val="tx1"/>
                </a:solidFill>
                <a:latin typeface="Times New Roman" panose="02020603050405020304" pitchFamily="18" charset="0"/>
              </a:defRPr>
            </a:lvl3pPr>
            <a:lvl4pPr marL="1599936" indent="-228562" defTabSz="909487">
              <a:defRPr sz="2400">
                <a:solidFill>
                  <a:schemeClr val="tx1"/>
                </a:solidFill>
                <a:latin typeface="Times New Roman" panose="02020603050405020304" pitchFamily="18" charset="0"/>
              </a:defRPr>
            </a:lvl4pPr>
            <a:lvl5pPr marL="2057060" indent="-228562" defTabSz="909487">
              <a:defRPr sz="2400">
                <a:solidFill>
                  <a:schemeClr val="tx1"/>
                </a:solidFill>
                <a:latin typeface="Times New Roman" panose="02020603050405020304" pitchFamily="18" charset="0"/>
              </a:defRPr>
            </a:lvl5pPr>
            <a:lvl6pPr marL="2514184" indent="-228562" defTabSz="909487" eaLnBrk="0" fontAlgn="base" hangingPunct="0">
              <a:spcBef>
                <a:spcPct val="0"/>
              </a:spcBef>
              <a:spcAft>
                <a:spcPct val="0"/>
              </a:spcAft>
              <a:defRPr sz="2400">
                <a:solidFill>
                  <a:schemeClr val="tx1"/>
                </a:solidFill>
                <a:latin typeface="Times New Roman" panose="02020603050405020304" pitchFamily="18" charset="0"/>
              </a:defRPr>
            </a:lvl6pPr>
            <a:lvl7pPr marL="2971310" indent="-228562" defTabSz="909487" eaLnBrk="0" fontAlgn="base" hangingPunct="0">
              <a:spcBef>
                <a:spcPct val="0"/>
              </a:spcBef>
              <a:spcAft>
                <a:spcPct val="0"/>
              </a:spcAft>
              <a:defRPr sz="2400">
                <a:solidFill>
                  <a:schemeClr val="tx1"/>
                </a:solidFill>
                <a:latin typeface="Times New Roman" panose="02020603050405020304" pitchFamily="18" charset="0"/>
              </a:defRPr>
            </a:lvl7pPr>
            <a:lvl8pPr marL="3428434" indent="-228562" defTabSz="909487" eaLnBrk="0" fontAlgn="base" hangingPunct="0">
              <a:spcBef>
                <a:spcPct val="0"/>
              </a:spcBef>
              <a:spcAft>
                <a:spcPct val="0"/>
              </a:spcAft>
              <a:defRPr sz="2400">
                <a:solidFill>
                  <a:schemeClr val="tx1"/>
                </a:solidFill>
                <a:latin typeface="Times New Roman" panose="02020603050405020304" pitchFamily="18" charset="0"/>
              </a:defRPr>
            </a:lvl8pPr>
            <a:lvl9pPr marL="3885558" indent="-228562" defTabSz="909487" eaLnBrk="0" fontAlgn="base" hangingPunct="0">
              <a:spcBef>
                <a:spcPct val="0"/>
              </a:spcBef>
              <a:spcAft>
                <a:spcPct val="0"/>
              </a:spcAft>
              <a:defRPr sz="2400">
                <a:solidFill>
                  <a:schemeClr val="tx1"/>
                </a:solidFill>
                <a:latin typeface="Times New Roman" panose="02020603050405020304" pitchFamily="18" charset="0"/>
              </a:defRPr>
            </a:lvl9pPr>
          </a:lstStyle>
          <a:p>
            <a:fld id="{774EB699-39AA-451F-B2FE-1EACFE970481}" type="slidenum">
              <a:rPr lang="es-MX" altLang="es-MX" sz="1200"/>
              <a:pPr/>
              <a:t>6</a:t>
            </a:fld>
            <a:endParaRPr lang="es-MX" altLang="es-MX" sz="1200" dirty="0"/>
          </a:p>
        </p:txBody>
      </p:sp>
      <p:sp>
        <p:nvSpPr>
          <p:cNvPr id="13315" name="Rectangle 2"/>
          <p:cNvSpPr>
            <a:spLocks noGrp="1" noRot="1" noChangeAspect="1" noChangeArrowheads="1" noTextEdit="1"/>
          </p:cNvSpPr>
          <p:nvPr>
            <p:ph type="sldImg"/>
          </p:nvPr>
        </p:nvSpPr>
        <p:spPr>
          <a:ln/>
        </p:spPr>
      </p:sp>
      <p:sp>
        <p:nvSpPr>
          <p:cNvPr id="133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dirty="0"/>
          </a:p>
        </p:txBody>
      </p:sp>
    </p:spTree>
    <p:extLst>
      <p:ext uri="{BB962C8B-B14F-4D97-AF65-F5344CB8AC3E}">
        <p14:creationId xmlns:p14="http://schemas.microsoft.com/office/powerpoint/2010/main" val="42097304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31"/>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9487">
              <a:defRPr sz="2400">
                <a:solidFill>
                  <a:schemeClr val="tx1"/>
                </a:solidFill>
                <a:latin typeface="Times New Roman" panose="02020603050405020304" pitchFamily="18" charset="0"/>
              </a:defRPr>
            </a:lvl1pPr>
            <a:lvl2pPr marL="742826" indent="-285703" defTabSz="909487">
              <a:defRPr sz="2400">
                <a:solidFill>
                  <a:schemeClr val="tx1"/>
                </a:solidFill>
                <a:latin typeface="Times New Roman" panose="02020603050405020304" pitchFamily="18" charset="0"/>
              </a:defRPr>
            </a:lvl2pPr>
            <a:lvl3pPr marL="1142811" indent="-228562" defTabSz="909487">
              <a:defRPr sz="2400">
                <a:solidFill>
                  <a:schemeClr val="tx1"/>
                </a:solidFill>
                <a:latin typeface="Times New Roman" panose="02020603050405020304" pitchFamily="18" charset="0"/>
              </a:defRPr>
            </a:lvl3pPr>
            <a:lvl4pPr marL="1599936" indent="-228562" defTabSz="909487">
              <a:defRPr sz="2400">
                <a:solidFill>
                  <a:schemeClr val="tx1"/>
                </a:solidFill>
                <a:latin typeface="Times New Roman" panose="02020603050405020304" pitchFamily="18" charset="0"/>
              </a:defRPr>
            </a:lvl4pPr>
            <a:lvl5pPr marL="2057060" indent="-228562" defTabSz="909487">
              <a:defRPr sz="2400">
                <a:solidFill>
                  <a:schemeClr val="tx1"/>
                </a:solidFill>
                <a:latin typeface="Times New Roman" panose="02020603050405020304" pitchFamily="18" charset="0"/>
              </a:defRPr>
            </a:lvl5pPr>
            <a:lvl6pPr marL="2514184" indent="-228562" defTabSz="909487" eaLnBrk="0" fontAlgn="base" hangingPunct="0">
              <a:spcBef>
                <a:spcPct val="0"/>
              </a:spcBef>
              <a:spcAft>
                <a:spcPct val="0"/>
              </a:spcAft>
              <a:defRPr sz="2400">
                <a:solidFill>
                  <a:schemeClr val="tx1"/>
                </a:solidFill>
                <a:latin typeface="Times New Roman" panose="02020603050405020304" pitchFamily="18" charset="0"/>
              </a:defRPr>
            </a:lvl6pPr>
            <a:lvl7pPr marL="2971310" indent="-228562" defTabSz="909487" eaLnBrk="0" fontAlgn="base" hangingPunct="0">
              <a:spcBef>
                <a:spcPct val="0"/>
              </a:spcBef>
              <a:spcAft>
                <a:spcPct val="0"/>
              </a:spcAft>
              <a:defRPr sz="2400">
                <a:solidFill>
                  <a:schemeClr val="tx1"/>
                </a:solidFill>
                <a:latin typeface="Times New Roman" panose="02020603050405020304" pitchFamily="18" charset="0"/>
              </a:defRPr>
            </a:lvl7pPr>
            <a:lvl8pPr marL="3428434" indent="-228562" defTabSz="909487" eaLnBrk="0" fontAlgn="base" hangingPunct="0">
              <a:spcBef>
                <a:spcPct val="0"/>
              </a:spcBef>
              <a:spcAft>
                <a:spcPct val="0"/>
              </a:spcAft>
              <a:defRPr sz="2400">
                <a:solidFill>
                  <a:schemeClr val="tx1"/>
                </a:solidFill>
                <a:latin typeface="Times New Roman" panose="02020603050405020304" pitchFamily="18" charset="0"/>
              </a:defRPr>
            </a:lvl8pPr>
            <a:lvl9pPr marL="3885558" indent="-228562" defTabSz="909487" eaLnBrk="0" fontAlgn="base" hangingPunct="0">
              <a:spcBef>
                <a:spcPct val="0"/>
              </a:spcBef>
              <a:spcAft>
                <a:spcPct val="0"/>
              </a:spcAft>
              <a:defRPr sz="2400">
                <a:solidFill>
                  <a:schemeClr val="tx1"/>
                </a:solidFill>
                <a:latin typeface="Times New Roman" panose="02020603050405020304" pitchFamily="18" charset="0"/>
              </a:defRPr>
            </a:lvl9pPr>
          </a:lstStyle>
          <a:p>
            <a:fld id="{9BF08A0B-5279-4A43-90C7-18D709EA473F}" type="slidenum">
              <a:rPr lang="es-MX" altLang="es-MX" sz="1200"/>
              <a:pPr/>
              <a:t>7</a:t>
            </a:fld>
            <a:endParaRPr lang="es-MX" altLang="es-MX" sz="1200" dirty="0"/>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dirty="0"/>
          </a:p>
        </p:txBody>
      </p:sp>
    </p:spTree>
    <p:extLst>
      <p:ext uri="{BB962C8B-B14F-4D97-AF65-F5344CB8AC3E}">
        <p14:creationId xmlns:p14="http://schemas.microsoft.com/office/powerpoint/2010/main" val="38253827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031"/>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9487">
              <a:defRPr sz="2400">
                <a:solidFill>
                  <a:schemeClr val="tx1"/>
                </a:solidFill>
                <a:latin typeface="Times New Roman" panose="02020603050405020304" pitchFamily="18" charset="0"/>
              </a:defRPr>
            </a:lvl1pPr>
            <a:lvl2pPr marL="742826" indent="-285703" defTabSz="909487">
              <a:defRPr sz="2400">
                <a:solidFill>
                  <a:schemeClr val="tx1"/>
                </a:solidFill>
                <a:latin typeface="Times New Roman" panose="02020603050405020304" pitchFamily="18" charset="0"/>
              </a:defRPr>
            </a:lvl2pPr>
            <a:lvl3pPr marL="1142811" indent="-228562" defTabSz="909487">
              <a:defRPr sz="2400">
                <a:solidFill>
                  <a:schemeClr val="tx1"/>
                </a:solidFill>
                <a:latin typeface="Times New Roman" panose="02020603050405020304" pitchFamily="18" charset="0"/>
              </a:defRPr>
            </a:lvl3pPr>
            <a:lvl4pPr marL="1599936" indent="-228562" defTabSz="909487">
              <a:defRPr sz="2400">
                <a:solidFill>
                  <a:schemeClr val="tx1"/>
                </a:solidFill>
                <a:latin typeface="Times New Roman" panose="02020603050405020304" pitchFamily="18" charset="0"/>
              </a:defRPr>
            </a:lvl4pPr>
            <a:lvl5pPr marL="2057060" indent="-228562" defTabSz="909487">
              <a:defRPr sz="2400">
                <a:solidFill>
                  <a:schemeClr val="tx1"/>
                </a:solidFill>
                <a:latin typeface="Times New Roman" panose="02020603050405020304" pitchFamily="18" charset="0"/>
              </a:defRPr>
            </a:lvl5pPr>
            <a:lvl6pPr marL="2514184" indent="-228562" defTabSz="909487" eaLnBrk="0" fontAlgn="base" hangingPunct="0">
              <a:spcBef>
                <a:spcPct val="0"/>
              </a:spcBef>
              <a:spcAft>
                <a:spcPct val="0"/>
              </a:spcAft>
              <a:defRPr sz="2400">
                <a:solidFill>
                  <a:schemeClr val="tx1"/>
                </a:solidFill>
                <a:latin typeface="Times New Roman" panose="02020603050405020304" pitchFamily="18" charset="0"/>
              </a:defRPr>
            </a:lvl6pPr>
            <a:lvl7pPr marL="2971310" indent="-228562" defTabSz="909487" eaLnBrk="0" fontAlgn="base" hangingPunct="0">
              <a:spcBef>
                <a:spcPct val="0"/>
              </a:spcBef>
              <a:spcAft>
                <a:spcPct val="0"/>
              </a:spcAft>
              <a:defRPr sz="2400">
                <a:solidFill>
                  <a:schemeClr val="tx1"/>
                </a:solidFill>
                <a:latin typeface="Times New Roman" panose="02020603050405020304" pitchFamily="18" charset="0"/>
              </a:defRPr>
            </a:lvl7pPr>
            <a:lvl8pPr marL="3428434" indent="-228562" defTabSz="909487" eaLnBrk="0" fontAlgn="base" hangingPunct="0">
              <a:spcBef>
                <a:spcPct val="0"/>
              </a:spcBef>
              <a:spcAft>
                <a:spcPct val="0"/>
              </a:spcAft>
              <a:defRPr sz="2400">
                <a:solidFill>
                  <a:schemeClr val="tx1"/>
                </a:solidFill>
                <a:latin typeface="Times New Roman" panose="02020603050405020304" pitchFamily="18" charset="0"/>
              </a:defRPr>
            </a:lvl8pPr>
            <a:lvl9pPr marL="3885558" indent="-228562" defTabSz="909487" eaLnBrk="0" fontAlgn="base" hangingPunct="0">
              <a:spcBef>
                <a:spcPct val="0"/>
              </a:spcBef>
              <a:spcAft>
                <a:spcPct val="0"/>
              </a:spcAft>
              <a:defRPr sz="2400">
                <a:solidFill>
                  <a:schemeClr val="tx1"/>
                </a:solidFill>
                <a:latin typeface="Times New Roman" panose="02020603050405020304" pitchFamily="18" charset="0"/>
              </a:defRPr>
            </a:lvl9pPr>
          </a:lstStyle>
          <a:p>
            <a:fld id="{E58F840B-7F3A-459B-9039-2F5A61E08F6D}" type="slidenum">
              <a:rPr lang="es-MX" altLang="es-MX" sz="1200"/>
              <a:pPr/>
              <a:t>8</a:t>
            </a:fld>
            <a:endParaRPr lang="es-MX" altLang="es-MX" sz="1200" dirty="0"/>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dirty="0"/>
          </a:p>
        </p:txBody>
      </p:sp>
    </p:spTree>
    <p:extLst>
      <p:ext uri="{BB962C8B-B14F-4D97-AF65-F5344CB8AC3E}">
        <p14:creationId xmlns:p14="http://schemas.microsoft.com/office/powerpoint/2010/main" val="24149191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031"/>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9487">
              <a:defRPr sz="2400">
                <a:solidFill>
                  <a:schemeClr val="tx1"/>
                </a:solidFill>
                <a:latin typeface="Times New Roman" panose="02020603050405020304" pitchFamily="18" charset="0"/>
              </a:defRPr>
            </a:lvl1pPr>
            <a:lvl2pPr marL="742826" indent="-285703" defTabSz="909487">
              <a:defRPr sz="2400">
                <a:solidFill>
                  <a:schemeClr val="tx1"/>
                </a:solidFill>
                <a:latin typeface="Times New Roman" panose="02020603050405020304" pitchFamily="18" charset="0"/>
              </a:defRPr>
            </a:lvl2pPr>
            <a:lvl3pPr marL="1142811" indent="-228562" defTabSz="909487">
              <a:defRPr sz="2400">
                <a:solidFill>
                  <a:schemeClr val="tx1"/>
                </a:solidFill>
                <a:latin typeface="Times New Roman" panose="02020603050405020304" pitchFamily="18" charset="0"/>
              </a:defRPr>
            </a:lvl3pPr>
            <a:lvl4pPr marL="1599936" indent="-228562" defTabSz="909487">
              <a:defRPr sz="2400">
                <a:solidFill>
                  <a:schemeClr val="tx1"/>
                </a:solidFill>
                <a:latin typeface="Times New Roman" panose="02020603050405020304" pitchFamily="18" charset="0"/>
              </a:defRPr>
            </a:lvl4pPr>
            <a:lvl5pPr marL="2057060" indent="-228562" defTabSz="909487">
              <a:defRPr sz="2400">
                <a:solidFill>
                  <a:schemeClr val="tx1"/>
                </a:solidFill>
                <a:latin typeface="Times New Roman" panose="02020603050405020304" pitchFamily="18" charset="0"/>
              </a:defRPr>
            </a:lvl5pPr>
            <a:lvl6pPr marL="2514184" indent="-228562" defTabSz="909487" eaLnBrk="0" fontAlgn="base" hangingPunct="0">
              <a:spcBef>
                <a:spcPct val="0"/>
              </a:spcBef>
              <a:spcAft>
                <a:spcPct val="0"/>
              </a:spcAft>
              <a:defRPr sz="2400">
                <a:solidFill>
                  <a:schemeClr val="tx1"/>
                </a:solidFill>
                <a:latin typeface="Times New Roman" panose="02020603050405020304" pitchFamily="18" charset="0"/>
              </a:defRPr>
            </a:lvl6pPr>
            <a:lvl7pPr marL="2971310" indent="-228562" defTabSz="909487" eaLnBrk="0" fontAlgn="base" hangingPunct="0">
              <a:spcBef>
                <a:spcPct val="0"/>
              </a:spcBef>
              <a:spcAft>
                <a:spcPct val="0"/>
              </a:spcAft>
              <a:defRPr sz="2400">
                <a:solidFill>
                  <a:schemeClr val="tx1"/>
                </a:solidFill>
                <a:latin typeface="Times New Roman" panose="02020603050405020304" pitchFamily="18" charset="0"/>
              </a:defRPr>
            </a:lvl7pPr>
            <a:lvl8pPr marL="3428434" indent="-228562" defTabSz="909487" eaLnBrk="0" fontAlgn="base" hangingPunct="0">
              <a:spcBef>
                <a:spcPct val="0"/>
              </a:spcBef>
              <a:spcAft>
                <a:spcPct val="0"/>
              </a:spcAft>
              <a:defRPr sz="2400">
                <a:solidFill>
                  <a:schemeClr val="tx1"/>
                </a:solidFill>
                <a:latin typeface="Times New Roman" panose="02020603050405020304" pitchFamily="18" charset="0"/>
              </a:defRPr>
            </a:lvl8pPr>
            <a:lvl9pPr marL="3885558" indent="-228562" defTabSz="909487" eaLnBrk="0" fontAlgn="base" hangingPunct="0">
              <a:spcBef>
                <a:spcPct val="0"/>
              </a:spcBef>
              <a:spcAft>
                <a:spcPct val="0"/>
              </a:spcAft>
              <a:defRPr sz="2400">
                <a:solidFill>
                  <a:schemeClr val="tx1"/>
                </a:solidFill>
                <a:latin typeface="Times New Roman" panose="02020603050405020304" pitchFamily="18" charset="0"/>
              </a:defRPr>
            </a:lvl9pPr>
          </a:lstStyle>
          <a:p>
            <a:fld id="{37E0D159-1C5B-4384-B4F6-C694EA3716F7}" type="slidenum">
              <a:rPr lang="es-MX" altLang="es-MX" sz="1200"/>
              <a:pPr/>
              <a:t>9</a:t>
            </a:fld>
            <a:endParaRPr lang="es-MX" altLang="es-MX" sz="1200" dirty="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dirty="0"/>
          </a:p>
        </p:txBody>
      </p:sp>
    </p:spTree>
    <p:extLst>
      <p:ext uri="{BB962C8B-B14F-4D97-AF65-F5344CB8AC3E}">
        <p14:creationId xmlns:p14="http://schemas.microsoft.com/office/powerpoint/2010/main" val="24352335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031"/>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9487">
              <a:defRPr sz="2400">
                <a:solidFill>
                  <a:schemeClr val="tx1"/>
                </a:solidFill>
                <a:latin typeface="Times New Roman" panose="02020603050405020304" pitchFamily="18" charset="0"/>
              </a:defRPr>
            </a:lvl1pPr>
            <a:lvl2pPr marL="742826" indent="-285703" defTabSz="909487">
              <a:defRPr sz="2400">
                <a:solidFill>
                  <a:schemeClr val="tx1"/>
                </a:solidFill>
                <a:latin typeface="Times New Roman" panose="02020603050405020304" pitchFamily="18" charset="0"/>
              </a:defRPr>
            </a:lvl2pPr>
            <a:lvl3pPr marL="1142811" indent="-228562" defTabSz="909487">
              <a:defRPr sz="2400">
                <a:solidFill>
                  <a:schemeClr val="tx1"/>
                </a:solidFill>
                <a:latin typeface="Times New Roman" panose="02020603050405020304" pitchFamily="18" charset="0"/>
              </a:defRPr>
            </a:lvl3pPr>
            <a:lvl4pPr marL="1599936" indent="-228562" defTabSz="909487">
              <a:defRPr sz="2400">
                <a:solidFill>
                  <a:schemeClr val="tx1"/>
                </a:solidFill>
                <a:latin typeface="Times New Roman" panose="02020603050405020304" pitchFamily="18" charset="0"/>
              </a:defRPr>
            </a:lvl4pPr>
            <a:lvl5pPr marL="2057060" indent="-228562" defTabSz="909487">
              <a:defRPr sz="2400">
                <a:solidFill>
                  <a:schemeClr val="tx1"/>
                </a:solidFill>
                <a:latin typeface="Times New Roman" panose="02020603050405020304" pitchFamily="18" charset="0"/>
              </a:defRPr>
            </a:lvl5pPr>
            <a:lvl6pPr marL="2514184" indent="-228562" defTabSz="909487" eaLnBrk="0" fontAlgn="base" hangingPunct="0">
              <a:spcBef>
                <a:spcPct val="0"/>
              </a:spcBef>
              <a:spcAft>
                <a:spcPct val="0"/>
              </a:spcAft>
              <a:defRPr sz="2400">
                <a:solidFill>
                  <a:schemeClr val="tx1"/>
                </a:solidFill>
                <a:latin typeface="Times New Roman" panose="02020603050405020304" pitchFamily="18" charset="0"/>
              </a:defRPr>
            </a:lvl6pPr>
            <a:lvl7pPr marL="2971310" indent="-228562" defTabSz="909487" eaLnBrk="0" fontAlgn="base" hangingPunct="0">
              <a:spcBef>
                <a:spcPct val="0"/>
              </a:spcBef>
              <a:spcAft>
                <a:spcPct val="0"/>
              </a:spcAft>
              <a:defRPr sz="2400">
                <a:solidFill>
                  <a:schemeClr val="tx1"/>
                </a:solidFill>
                <a:latin typeface="Times New Roman" panose="02020603050405020304" pitchFamily="18" charset="0"/>
              </a:defRPr>
            </a:lvl7pPr>
            <a:lvl8pPr marL="3428434" indent="-228562" defTabSz="909487" eaLnBrk="0" fontAlgn="base" hangingPunct="0">
              <a:spcBef>
                <a:spcPct val="0"/>
              </a:spcBef>
              <a:spcAft>
                <a:spcPct val="0"/>
              </a:spcAft>
              <a:defRPr sz="2400">
                <a:solidFill>
                  <a:schemeClr val="tx1"/>
                </a:solidFill>
                <a:latin typeface="Times New Roman" panose="02020603050405020304" pitchFamily="18" charset="0"/>
              </a:defRPr>
            </a:lvl8pPr>
            <a:lvl9pPr marL="3885558" indent="-228562" defTabSz="909487" eaLnBrk="0" fontAlgn="base" hangingPunct="0">
              <a:spcBef>
                <a:spcPct val="0"/>
              </a:spcBef>
              <a:spcAft>
                <a:spcPct val="0"/>
              </a:spcAft>
              <a:defRPr sz="2400">
                <a:solidFill>
                  <a:schemeClr val="tx1"/>
                </a:solidFill>
                <a:latin typeface="Times New Roman" panose="02020603050405020304" pitchFamily="18" charset="0"/>
              </a:defRPr>
            </a:lvl9pPr>
          </a:lstStyle>
          <a:p>
            <a:fld id="{5D635CD5-D2C8-41D8-A9F7-DD2AB6DA8AB8}" type="slidenum">
              <a:rPr lang="es-MX" altLang="es-MX" sz="1200"/>
              <a:pPr/>
              <a:t>10</a:t>
            </a:fld>
            <a:endParaRPr lang="es-MX" altLang="es-MX" sz="1200" dirty="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dirty="0"/>
          </a:p>
        </p:txBody>
      </p:sp>
    </p:spTree>
    <p:extLst>
      <p:ext uri="{BB962C8B-B14F-4D97-AF65-F5344CB8AC3E}">
        <p14:creationId xmlns:p14="http://schemas.microsoft.com/office/powerpoint/2010/main" val="20168324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D76BF9EE-51C9-49B4-B27F-D72B1880C334}" type="slidenum">
              <a:rPr lang="es-MX" smtClean="0"/>
              <a:pPr/>
              <a:t>12</a:t>
            </a:fld>
            <a:endParaRPr lang="es-MX" dirty="0"/>
          </a:p>
        </p:txBody>
      </p:sp>
    </p:spTree>
    <p:extLst>
      <p:ext uri="{BB962C8B-B14F-4D97-AF65-F5344CB8AC3E}">
        <p14:creationId xmlns:p14="http://schemas.microsoft.com/office/powerpoint/2010/main" val="1125666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D76BF9EE-51C9-49B4-B27F-D72B1880C334}" type="slidenum">
              <a:rPr lang="es-MX" smtClean="0"/>
              <a:pPr/>
              <a:t>13</a:t>
            </a:fld>
            <a:endParaRPr lang="es-MX" dirty="0"/>
          </a:p>
        </p:txBody>
      </p:sp>
    </p:spTree>
    <p:extLst>
      <p:ext uri="{BB962C8B-B14F-4D97-AF65-F5344CB8AC3E}">
        <p14:creationId xmlns:p14="http://schemas.microsoft.com/office/powerpoint/2010/main" val="11509942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D76BF9EE-51C9-49B4-B27F-D72B1880C334}" type="slidenum">
              <a:rPr lang="es-MX" smtClean="0"/>
              <a:pPr/>
              <a:t>16</a:t>
            </a:fld>
            <a:endParaRPr lang="es-MX" dirty="0"/>
          </a:p>
        </p:txBody>
      </p:sp>
    </p:spTree>
    <p:extLst>
      <p:ext uri="{BB962C8B-B14F-4D97-AF65-F5344CB8AC3E}">
        <p14:creationId xmlns:p14="http://schemas.microsoft.com/office/powerpoint/2010/main" val="10103299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D76BF9EE-51C9-49B4-B27F-D72B1880C334}" type="slidenum">
              <a:rPr lang="es-MX" smtClean="0"/>
              <a:pPr/>
              <a:t>21</a:t>
            </a:fld>
            <a:endParaRPr lang="es-MX"/>
          </a:p>
        </p:txBody>
      </p:sp>
    </p:spTree>
    <p:extLst>
      <p:ext uri="{BB962C8B-B14F-4D97-AF65-F5344CB8AC3E}">
        <p14:creationId xmlns:p14="http://schemas.microsoft.com/office/powerpoint/2010/main" val="19321871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D76BF9EE-51C9-49B4-B27F-D72B1880C334}" type="slidenum">
              <a:rPr lang="es-MX" smtClean="0"/>
              <a:pPr/>
              <a:t>22</a:t>
            </a:fld>
            <a:endParaRPr lang="es-MX"/>
          </a:p>
        </p:txBody>
      </p:sp>
    </p:spTree>
    <p:extLst>
      <p:ext uri="{BB962C8B-B14F-4D97-AF65-F5344CB8AC3E}">
        <p14:creationId xmlns:p14="http://schemas.microsoft.com/office/powerpoint/2010/main" val="19977567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D76BF9EE-51C9-49B4-B27F-D72B1880C334}" type="slidenum">
              <a:rPr lang="es-MX" smtClean="0"/>
              <a:pPr/>
              <a:t>23</a:t>
            </a:fld>
            <a:endParaRPr lang="es-MX"/>
          </a:p>
        </p:txBody>
      </p:sp>
    </p:spTree>
    <p:extLst>
      <p:ext uri="{BB962C8B-B14F-4D97-AF65-F5344CB8AC3E}">
        <p14:creationId xmlns:p14="http://schemas.microsoft.com/office/powerpoint/2010/main" val="13173582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D76BF9EE-51C9-49B4-B27F-D72B1880C334}" type="slidenum">
              <a:rPr lang="es-MX" smtClean="0"/>
              <a:pPr/>
              <a:t>24</a:t>
            </a:fld>
            <a:endParaRPr lang="es-MX"/>
          </a:p>
        </p:txBody>
      </p:sp>
    </p:spTree>
    <p:extLst>
      <p:ext uri="{BB962C8B-B14F-4D97-AF65-F5344CB8AC3E}">
        <p14:creationId xmlns:p14="http://schemas.microsoft.com/office/powerpoint/2010/main" val="11200765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D76BF9EE-51C9-49B4-B27F-D72B1880C334}" type="slidenum">
              <a:rPr lang="es-MX" smtClean="0"/>
              <a:pPr/>
              <a:t>34</a:t>
            </a:fld>
            <a:endParaRPr lang="es-MX"/>
          </a:p>
        </p:txBody>
      </p:sp>
    </p:spTree>
    <p:extLst>
      <p:ext uri="{BB962C8B-B14F-4D97-AF65-F5344CB8AC3E}">
        <p14:creationId xmlns:p14="http://schemas.microsoft.com/office/powerpoint/2010/main" val="4082085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D76BF9EE-51C9-49B4-B27F-D72B1880C334}" type="slidenum">
              <a:rPr lang="es-MX" smtClean="0"/>
              <a:pPr/>
              <a:t>38</a:t>
            </a:fld>
            <a:endParaRPr lang="es-MX"/>
          </a:p>
        </p:txBody>
      </p:sp>
    </p:spTree>
    <p:extLst>
      <p:ext uri="{BB962C8B-B14F-4D97-AF65-F5344CB8AC3E}">
        <p14:creationId xmlns:p14="http://schemas.microsoft.com/office/powerpoint/2010/main" val="17860096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D76BF9EE-51C9-49B4-B27F-D72B1880C334}" type="slidenum">
              <a:rPr lang="es-MX" smtClean="0"/>
              <a:pPr/>
              <a:t>46</a:t>
            </a:fld>
            <a:endParaRPr lang="es-MX"/>
          </a:p>
        </p:txBody>
      </p:sp>
    </p:spTree>
    <p:extLst>
      <p:ext uri="{BB962C8B-B14F-4D97-AF65-F5344CB8AC3E}">
        <p14:creationId xmlns:p14="http://schemas.microsoft.com/office/powerpoint/2010/main" val="21114351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D76BF9EE-51C9-49B4-B27F-D72B1880C334}" type="slidenum">
              <a:rPr lang="es-MX" smtClean="0"/>
              <a:pPr/>
              <a:t>47</a:t>
            </a:fld>
            <a:endParaRPr lang="es-MX"/>
          </a:p>
        </p:txBody>
      </p:sp>
    </p:spTree>
    <p:extLst>
      <p:ext uri="{BB962C8B-B14F-4D97-AF65-F5344CB8AC3E}">
        <p14:creationId xmlns:p14="http://schemas.microsoft.com/office/powerpoint/2010/main" val="5741918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D76BF9EE-51C9-49B4-B27F-D72B1880C334}" type="slidenum">
              <a:rPr lang="es-MX" smtClean="0"/>
              <a:pPr/>
              <a:t>48</a:t>
            </a:fld>
            <a:endParaRPr lang="es-MX"/>
          </a:p>
        </p:txBody>
      </p:sp>
    </p:spTree>
    <p:extLst>
      <p:ext uri="{BB962C8B-B14F-4D97-AF65-F5344CB8AC3E}">
        <p14:creationId xmlns:p14="http://schemas.microsoft.com/office/powerpoint/2010/main" val="14281213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D76BF9EE-51C9-49B4-B27F-D72B1880C334}" type="slidenum">
              <a:rPr lang="es-MX" smtClean="0"/>
              <a:pPr/>
              <a:t>52</a:t>
            </a:fld>
            <a:endParaRPr lang="es-MX"/>
          </a:p>
        </p:txBody>
      </p:sp>
    </p:spTree>
    <p:extLst>
      <p:ext uri="{BB962C8B-B14F-4D97-AF65-F5344CB8AC3E}">
        <p14:creationId xmlns:p14="http://schemas.microsoft.com/office/powerpoint/2010/main" val="218881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D76BF9EE-51C9-49B4-B27F-D72B1880C334}" type="slidenum">
              <a:rPr lang="es-MX" smtClean="0"/>
              <a:pPr/>
              <a:t>53</a:t>
            </a:fld>
            <a:endParaRPr lang="es-MX"/>
          </a:p>
        </p:txBody>
      </p:sp>
    </p:spTree>
    <p:extLst>
      <p:ext uri="{BB962C8B-B14F-4D97-AF65-F5344CB8AC3E}">
        <p14:creationId xmlns:p14="http://schemas.microsoft.com/office/powerpoint/2010/main" val="18763580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10"/>
          </p:nvPr>
        </p:nvSpPr>
        <p:spPr/>
        <p:txBody>
          <a:bodyPr/>
          <a:lstStyle/>
          <a:p>
            <a:fld id="{D76BF9EE-51C9-49B4-B27F-D72B1880C334}" type="slidenum">
              <a:rPr lang="es-MX" smtClean="0"/>
              <a:pPr/>
              <a:t>62</a:t>
            </a:fld>
            <a:endParaRPr lang="es-MX"/>
          </a:p>
        </p:txBody>
      </p:sp>
    </p:spTree>
    <p:extLst>
      <p:ext uri="{BB962C8B-B14F-4D97-AF65-F5344CB8AC3E}">
        <p14:creationId xmlns:p14="http://schemas.microsoft.com/office/powerpoint/2010/main" val="12491283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14350" y="2840568"/>
            <a:ext cx="5829300" cy="1960033"/>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MX"/>
          </a:p>
        </p:txBody>
      </p:sp>
      <p:sp>
        <p:nvSpPr>
          <p:cNvPr id="4" name="3 Marcador de fecha"/>
          <p:cNvSpPr>
            <a:spLocks noGrp="1"/>
          </p:cNvSpPr>
          <p:nvPr>
            <p:ph type="dt" sz="half" idx="10"/>
          </p:nvPr>
        </p:nvSpPr>
        <p:spPr/>
        <p:txBody>
          <a:bodyPr/>
          <a:lstStyle/>
          <a:p>
            <a:fld id="{039CD827-743C-4809-8599-CCD21019446A}" type="datetimeFigureOut">
              <a:rPr lang="es-MX" smtClean="0"/>
              <a:pPr/>
              <a:t>10/02/2020</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EE1F6695-CEAC-453F-A692-2E0C121AF42E}" type="slidenum">
              <a:rPr lang="es-MX" smtClean="0"/>
              <a:pPr/>
              <a:t>‹Nº›</a:t>
            </a:fld>
            <a:endParaRPr lang="es-MX"/>
          </a:p>
        </p:txBody>
      </p:sp>
    </p:spTree>
    <p:extLst>
      <p:ext uri="{BB962C8B-B14F-4D97-AF65-F5344CB8AC3E}">
        <p14:creationId xmlns:p14="http://schemas.microsoft.com/office/powerpoint/2010/main" val="23794457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039CD827-743C-4809-8599-CCD21019446A}" type="datetimeFigureOut">
              <a:rPr lang="es-MX" smtClean="0"/>
              <a:pPr/>
              <a:t>10/02/2020</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EE1F6695-CEAC-453F-A692-2E0C121AF42E}" type="slidenum">
              <a:rPr lang="es-MX" smtClean="0"/>
              <a:pPr/>
              <a:t>‹Nº›</a:t>
            </a:fld>
            <a:endParaRPr lang="es-MX"/>
          </a:p>
        </p:txBody>
      </p:sp>
    </p:spTree>
    <p:extLst>
      <p:ext uri="{BB962C8B-B14F-4D97-AF65-F5344CB8AC3E}">
        <p14:creationId xmlns:p14="http://schemas.microsoft.com/office/powerpoint/2010/main" val="28328577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541735" y="5875867"/>
            <a:ext cx="5829300" cy="1816100"/>
          </a:xfrm>
        </p:spPr>
        <p:txBody>
          <a:bodyPr anchor="t"/>
          <a:lstStyle>
            <a:lvl1pPr algn="l">
              <a:defRPr sz="4000"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039CD827-743C-4809-8599-CCD21019446A}" type="datetimeFigureOut">
              <a:rPr lang="es-MX" smtClean="0"/>
              <a:pPr/>
              <a:t>10/02/2020</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EE1F6695-CEAC-453F-A692-2E0C121AF42E}" type="slidenum">
              <a:rPr lang="es-MX" smtClean="0"/>
              <a:pPr/>
              <a:t>‹Nº›</a:t>
            </a:fld>
            <a:endParaRPr lang="es-MX"/>
          </a:p>
        </p:txBody>
      </p:sp>
    </p:spTree>
    <p:extLst>
      <p:ext uri="{BB962C8B-B14F-4D97-AF65-F5344CB8AC3E}">
        <p14:creationId xmlns:p14="http://schemas.microsoft.com/office/powerpoint/2010/main" val="8257118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fecha"/>
          <p:cNvSpPr>
            <a:spLocks noGrp="1"/>
          </p:cNvSpPr>
          <p:nvPr>
            <p:ph type="dt" sz="half" idx="10"/>
          </p:nvPr>
        </p:nvSpPr>
        <p:spPr/>
        <p:txBody>
          <a:bodyPr/>
          <a:lstStyle/>
          <a:p>
            <a:fld id="{039CD827-743C-4809-8599-CCD21019446A}" type="datetimeFigureOut">
              <a:rPr lang="es-MX" smtClean="0"/>
              <a:pPr/>
              <a:t>10/02/2020</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EE1F6695-CEAC-453F-A692-2E0C121AF42E}" type="slidenum">
              <a:rPr lang="es-MX" smtClean="0"/>
              <a:pPr/>
              <a:t>‹Nº›</a:t>
            </a:fld>
            <a:endParaRPr lang="es-MX"/>
          </a:p>
        </p:txBody>
      </p:sp>
    </p:spTree>
    <p:extLst>
      <p:ext uri="{BB962C8B-B14F-4D97-AF65-F5344CB8AC3E}">
        <p14:creationId xmlns:p14="http://schemas.microsoft.com/office/powerpoint/2010/main" val="18256465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6 Marcador de fecha"/>
          <p:cNvSpPr>
            <a:spLocks noGrp="1"/>
          </p:cNvSpPr>
          <p:nvPr>
            <p:ph type="dt" sz="half" idx="10"/>
          </p:nvPr>
        </p:nvSpPr>
        <p:spPr/>
        <p:txBody>
          <a:bodyPr/>
          <a:lstStyle/>
          <a:p>
            <a:fld id="{039CD827-743C-4809-8599-CCD21019446A}" type="datetimeFigureOut">
              <a:rPr lang="es-MX" smtClean="0"/>
              <a:pPr/>
              <a:t>10/02/2020</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EE1F6695-CEAC-453F-A692-2E0C121AF42E}" type="slidenum">
              <a:rPr lang="es-MX" smtClean="0"/>
              <a:pPr/>
              <a:t>‹Nº›</a:t>
            </a:fld>
            <a:endParaRPr lang="es-MX"/>
          </a:p>
        </p:txBody>
      </p:sp>
    </p:spTree>
    <p:extLst>
      <p:ext uri="{BB962C8B-B14F-4D97-AF65-F5344CB8AC3E}">
        <p14:creationId xmlns:p14="http://schemas.microsoft.com/office/powerpoint/2010/main" val="17876421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fecha"/>
          <p:cNvSpPr>
            <a:spLocks noGrp="1"/>
          </p:cNvSpPr>
          <p:nvPr>
            <p:ph type="dt" sz="half" idx="10"/>
          </p:nvPr>
        </p:nvSpPr>
        <p:spPr/>
        <p:txBody>
          <a:bodyPr/>
          <a:lstStyle/>
          <a:p>
            <a:fld id="{039CD827-743C-4809-8599-CCD21019446A}" type="datetimeFigureOut">
              <a:rPr lang="es-MX" smtClean="0"/>
              <a:pPr/>
              <a:t>10/02/2020</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EE1F6695-CEAC-453F-A692-2E0C121AF42E}" type="slidenum">
              <a:rPr lang="es-MX" smtClean="0"/>
              <a:pPr/>
              <a:t>‹Nº›</a:t>
            </a:fld>
            <a:endParaRPr lang="es-MX"/>
          </a:p>
        </p:txBody>
      </p:sp>
    </p:spTree>
    <p:extLst>
      <p:ext uri="{BB962C8B-B14F-4D97-AF65-F5344CB8AC3E}">
        <p14:creationId xmlns:p14="http://schemas.microsoft.com/office/powerpoint/2010/main" val="1800885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039CD827-743C-4809-8599-CCD21019446A}" type="datetimeFigureOut">
              <a:rPr lang="es-MX" smtClean="0"/>
              <a:pPr/>
              <a:t>10/02/2020</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EE1F6695-CEAC-453F-A692-2E0C121AF42E}" type="slidenum">
              <a:rPr lang="es-MX" smtClean="0"/>
              <a:pPr/>
              <a:t>‹Nº›</a:t>
            </a:fld>
            <a:endParaRPr lang="es-MX"/>
          </a:p>
        </p:txBody>
      </p:sp>
    </p:spTree>
    <p:extLst>
      <p:ext uri="{BB962C8B-B14F-4D97-AF65-F5344CB8AC3E}">
        <p14:creationId xmlns:p14="http://schemas.microsoft.com/office/powerpoint/2010/main" val="33389531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4067"/>
            <a:ext cx="2256235" cy="1549400"/>
          </a:xfrm>
        </p:spPr>
        <p:txBody>
          <a:bodyPr anchor="b"/>
          <a:lstStyle>
            <a:lvl1pPr algn="l">
              <a:defRPr sz="2000" b="1"/>
            </a:lvl1pPr>
          </a:lstStyle>
          <a:p>
            <a:r>
              <a:rPr lang="es-ES"/>
              <a:t>Haga clic para modificar el estilo de título del patrón</a:t>
            </a:r>
            <a:endParaRPr lang="es-MX"/>
          </a:p>
        </p:txBody>
      </p:sp>
      <p:sp>
        <p:nvSpPr>
          <p:cNvPr id="3" name="2 Marcador de contenido"/>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039CD827-743C-4809-8599-CCD21019446A}" type="datetimeFigureOut">
              <a:rPr lang="es-MX" smtClean="0"/>
              <a:pPr/>
              <a:t>10/02/2020</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EE1F6695-CEAC-453F-A692-2E0C121AF42E}" type="slidenum">
              <a:rPr lang="es-MX" smtClean="0"/>
              <a:pPr/>
              <a:t>‹Nº›</a:t>
            </a:fld>
            <a:endParaRPr lang="es-MX"/>
          </a:p>
        </p:txBody>
      </p:sp>
    </p:spTree>
    <p:extLst>
      <p:ext uri="{BB962C8B-B14F-4D97-AF65-F5344CB8AC3E}">
        <p14:creationId xmlns:p14="http://schemas.microsoft.com/office/powerpoint/2010/main" val="4249184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344216" y="6400800"/>
            <a:ext cx="4114800" cy="755651"/>
          </a:xfrm>
        </p:spPr>
        <p:txBody>
          <a:bodyPr anchor="b"/>
          <a:lstStyle>
            <a:lvl1pPr algn="l">
              <a:defRPr sz="2000"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039CD827-743C-4809-8599-CCD21019446A}" type="datetimeFigureOut">
              <a:rPr lang="es-MX" smtClean="0"/>
              <a:pPr/>
              <a:t>10/02/2020</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EE1F6695-CEAC-453F-A692-2E0C121AF42E}" type="slidenum">
              <a:rPr lang="es-MX" smtClean="0"/>
              <a:pPr/>
              <a:t>‹Nº›</a:t>
            </a:fld>
            <a:endParaRPr lang="es-MX"/>
          </a:p>
        </p:txBody>
      </p:sp>
    </p:spTree>
    <p:extLst>
      <p:ext uri="{BB962C8B-B14F-4D97-AF65-F5344CB8AC3E}">
        <p14:creationId xmlns:p14="http://schemas.microsoft.com/office/powerpoint/2010/main" val="19158951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039CD827-743C-4809-8599-CCD21019446A}" type="datetimeFigureOut">
              <a:rPr lang="es-MX" smtClean="0"/>
              <a:pPr/>
              <a:t>10/02/2020</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EE1F6695-CEAC-453F-A692-2E0C121AF42E}" type="slidenum">
              <a:rPr lang="es-MX" smtClean="0"/>
              <a:pPr/>
              <a:t>‹Nº›</a:t>
            </a:fld>
            <a:endParaRPr lang="es-MX"/>
          </a:p>
        </p:txBody>
      </p:sp>
    </p:spTree>
    <p:extLst>
      <p:ext uri="{BB962C8B-B14F-4D97-AF65-F5344CB8AC3E}">
        <p14:creationId xmlns:p14="http://schemas.microsoft.com/office/powerpoint/2010/main" val="2678776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4972050" y="366185"/>
            <a:ext cx="1543050" cy="7802033"/>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342900" y="366185"/>
            <a:ext cx="4514850" cy="7802033"/>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039CD827-743C-4809-8599-CCD21019446A}" type="datetimeFigureOut">
              <a:rPr lang="es-MX" smtClean="0"/>
              <a:pPr/>
              <a:t>10/02/2020</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EE1F6695-CEAC-453F-A692-2E0C121AF42E}" type="slidenum">
              <a:rPr lang="es-MX" smtClean="0"/>
              <a:pPr/>
              <a:t>‹Nº›</a:t>
            </a:fld>
            <a:endParaRPr lang="es-MX"/>
          </a:p>
        </p:txBody>
      </p:sp>
    </p:spTree>
    <p:extLst>
      <p:ext uri="{BB962C8B-B14F-4D97-AF65-F5344CB8AC3E}">
        <p14:creationId xmlns:p14="http://schemas.microsoft.com/office/powerpoint/2010/main" val="14917747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2 Marcador de texto"/>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039CD827-743C-4809-8599-CCD21019446A}" type="datetimeFigureOut">
              <a:rPr lang="es-MX" smtClean="0"/>
              <a:pPr/>
              <a:t>10/02/2020</a:t>
            </a:fld>
            <a:endParaRPr lang="es-MX"/>
          </a:p>
        </p:txBody>
      </p:sp>
      <p:sp>
        <p:nvSpPr>
          <p:cNvPr id="5" name="4 Marcador de pie de página"/>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5 Marcador de número de diapositiva"/>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EE1F6695-CEAC-453F-A692-2E0C121AF42E}" type="slidenum">
              <a:rPr lang="es-MX" smtClean="0"/>
              <a:pPr/>
              <a:t>‹Nº›</a:t>
            </a:fld>
            <a:endParaRPr lang="es-MX"/>
          </a:p>
        </p:txBody>
      </p:sp>
    </p:spTree>
    <p:extLst>
      <p:ext uri="{BB962C8B-B14F-4D97-AF65-F5344CB8AC3E}">
        <p14:creationId xmlns:p14="http://schemas.microsoft.com/office/powerpoint/2010/main" val="40329802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 Box 3"/>
          <p:cNvSpPr txBox="1">
            <a:spLocks noChangeArrowheads="1"/>
          </p:cNvSpPr>
          <p:nvPr/>
        </p:nvSpPr>
        <p:spPr bwMode="auto">
          <a:xfrm>
            <a:off x="1592796" y="3419872"/>
            <a:ext cx="5181600"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a:spcBef>
                <a:spcPct val="20000"/>
              </a:spcBef>
              <a:buChar char="»"/>
              <a:defRPr sz="2000">
                <a:solidFill>
                  <a:schemeClr val="tx1"/>
                </a:solidFill>
                <a:latin typeface="Times New Roman" panose="02020603050405020304" pitchFamily="18" charset="0"/>
              </a:defRPr>
            </a:lvl5pPr>
            <a:lvl6pPr eaLnBrk="0" fontAlgn="base" hangingPunct="0">
              <a:spcBef>
                <a:spcPct val="20000"/>
              </a:spcBef>
              <a:spcAft>
                <a:spcPct val="0"/>
              </a:spcAft>
              <a:buChar char="»"/>
              <a:defRPr sz="2000">
                <a:solidFill>
                  <a:schemeClr val="tx1"/>
                </a:solidFill>
                <a:latin typeface="Times New Roman" panose="02020603050405020304" pitchFamily="18" charset="0"/>
              </a:defRPr>
            </a:lvl6pPr>
            <a:lvl7pPr eaLnBrk="0" fontAlgn="base" hangingPunct="0">
              <a:spcBef>
                <a:spcPct val="20000"/>
              </a:spcBef>
              <a:spcAft>
                <a:spcPct val="0"/>
              </a:spcAft>
              <a:buChar char="»"/>
              <a:defRPr sz="2000">
                <a:solidFill>
                  <a:schemeClr val="tx1"/>
                </a:solidFill>
                <a:latin typeface="Times New Roman" panose="02020603050405020304" pitchFamily="18" charset="0"/>
              </a:defRPr>
            </a:lvl7pPr>
            <a:lvl8pPr eaLnBrk="0" fontAlgn="base" hangingPunct="0">
              <a:spcBef>
                <a:spcPct val="20000"/>
              </a:spcBef>
              <a:spcAft>
                <a:spcPct val="0"/>
              </a:spcAft>
              <a:buChar char="»"/>
              <a:defRPr sz="2000">
                <a:solidFill>
                  <a:schemeClr val="tx1"/>
                </a:solidFill>
                <a:latin typeface="Times New Roman" panose="02020603050405020304" pitchFamily="18" charset="0"/>
              </a:defRPr>
            </a:lvl8pPr>
            <a:lvl9pPr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lvl="1" eaLnBrk="1" hangingPunct="1">
              <a:spcBef>
                <a:spcPct val="0"/>
              </a:spcBef>
              <a:buFontTx/>
              <a:buNone/>
            </a:pPr>
            <a:r>
              <a:rPr lang="es-ES" altLang="es-MX" sz="4000" b="1" dirty="0">
                <a:latin typeface="Arial" panose="020B0604020202020204" pitchFamily="34" charset="0"/>
              </a:rPr>
              <a:t>MANUAL </a:t>
            </a:r>
          </a:p>
          <a:p>
            <a:pPr lvl="1" eaLnBrk="1" hangingPunct="1">
              <a:spcBef>
                <a:spcPct val="0"/>
              </a:spcBef>
              <a:buFontTx/>
              <a:buNone/>
            </a:pPr>
            <a:r>
              <a:rPr lang="es-ES" altLang="es-MX" sz="4000" b="1" dirty="0">
                <a:latin typeface="Arial" panose="020B0604020202020204" pitchFamily="34" charset="0"/>
              </a:rPr>
              <a:t>     </a:t>
            </a:r>
            <a:r>
              <a:rPr lang="es-ES_tradnl" altLang="es-MX" sz="4000" dirty="0">
                <a:latin typeface="Arial" panose="020B0604020202020204" pitchFamily="34" charset="0"/>
              </a:rPr>
              <a:t>de Organización</a:t>
            </a:r>
            <a:r>
              <a:rPr lang="es-ES_tradnl" altLang="es-MX" sz="2400" dirty="0">
                <a:latin typeface="Arial" panose="020B0604020202020204" pitchFamily="34" charset="0"/>
              </a:rPr>
              <a:t> </a:t>
            </a:r>
          </a:p>
          <a:p>
            <a:pPr lvl="4" algn="ctr" eaLnBrk="1" hangingPunct="1">
              <a:spcBef>
                <a:spcPct val="0"/>
              </a:spcBef>
              <a:buFontTx/>
              <a:buNone/>
            </a:pPr>
            <a:r>
              <a:rPr lang="es-ES_tradnl" altLang="es-MX" sz="2400" dirty="0">
                <a:latin typeface="Arial" panose="020B0604020202020204" pitchFamily="34" charset="0"/>
              </a:rPr>
              <a:t>	</a:t>
            </a:r>
          </a:p>
          <a:p>
            <a:pPr lvl="4" algn="ctr" eaLnBrk="1" hangingPunct="1">
              <a:spcBef>
                <a:spcPct val="0"/>
              </a:spcBef>
              <a:buFontTx/>
              <a:buNone/>
            </a:pPr>
            <a:r>
              <a:rPr lang="es-ES_tradnl" altLang="es-MX" sz="1200" b="1" dirty="0">
                <a:latin typeface="Arial" panose="020B0604020202020204" pitchFamily="34" charset="0"/>
              </a:rPr>
              <a:t> </a:t>
            </a:r>
          </a:p>
          <a:p>
            <a:pPr algn="ctr" eaLnBrk="1" hangingPunct="1">
              <a:spcBef>
                <a:spcPct val="0"/>
              </a:spcBef>
              <a:buFontTx/>
              <a:buNone/>
            </a:pPr>
            <a:endParaRPr lang="es-ES_tradnl" altLang="es-MX" sz="1400" b="1" dirty="0">
              <a:latin typeface="Arial" panose="020B0604020202020204" pitchFamily="34" charset="0"/>
            </a:endParaRPr>
          </a:p>
          <a:p>
            <a:pPr algn="ctr" eaLnBrk="1" hangingPunct="1">
              <a:spcBef>
                <a:spcPct val="0"/>
              </a:spcBef>
              <a:buFontTx/>
              <a:buNone/>
            </a:pPr>
            <a:endParaRPr lang="es-ES_tradnl" altLang="es-MX" sz="1200" b="1" dirty="0">
              <a:latin typeface="Arial" panose="020B0604020202020204" pitchFamily="34" charset="0"/>
            </a:endParaRPr>
          </a:p>
          <a:p>
            <a:pPr algn="ctr" eaLnBrk="1" hangingPunct="1">
              <a:spcBef>
                <a:spcPct val="0"/>
              </a:spcBef>
              <a:buFontTx/>
              <a:buNone/>
            </a:pPr>
            <a:endParaRPr lang="es-ES_tradnl" altLang="es-MX" sz="1200" b="1" dirty="0">
              <a:latin typeface="Arial" panose="020B0604020202020204" pitchFamily="34" charset="0"/>
            </a:endParaRPr>
          </a:p>
          <a:p>
            <a:pPr algn="ctr" eaLnBrk="1" hangingPunct="1">
              <a:spcBef>
                <a:spcPct val="0"/>
              </a:spcBef>
              <a:buFontTx/>
              <a:buNone/>
            </a:pPr>
            <a:r>
              <a:rPr lang="es-ES_tradnl" altLang="es-MX" sz="1200" b="1" dirty="0">
                <a:latin typeface="Arial" panose="020B0604020202020204" pitchFamily="34" charset="0"/>
              </a:rPr>
              <a:t>APLICADO A:</a:t>
            </a:r>
          </a:p>
          <a:p>
            <a:pPr algn="ctr" eaLnBrk="1" hangingPunct="1">
              <a:spcBef>
                <a:spcPct val="0"/>
              </a:spcBef>
              <a:buFontTx/>
              <a:buNone/>
            </a:pPr>
            <a:endParaRPr lang="es-ES_tradnl" altLang="es-MX" sz="600" b="1" dirty="0">
              <a:latin typeface="Arial" panose="020B0604020202020204" pitchFamily="34" charset="0"/>
            </a:endParaRPr>
          </a:p>
          <a:p>
            <a:pPr algn="ctr">
              <a:spcBef>
                <a:spcPct val="0"/>
              </a:spcBef>
              <a:buFontTx/>
              <a:buNone/>
            </a:pPr>
            <a:r>
              <a:rPr lang="es-ES_tradnl" altLang="es-MX" sz="1200" b="1" dirty="0">
                <a:latin typeface="Arial" panose="020B0604020202020204" pitchFamily="34" charset="0"/>
              </a:rPr>
              <a:t>CASA CUNA MARGARITA MAZA DE JUAREZ</a:t>
            </a:r>
          </a:p>
          <a:p>
            <a:pPr algn="ctr" eaLnBrk="1" hangingPunct="1">
              <a:spcBef>
                <a:spcPct val="0"/>
              </a:spcBef>
              <a:buFontTx/>
              <a:buNone/>
            </a:pPr>
            <a:endParaRPr lang="es-ES_tradnl" altLang="es-MX" sz="1200" dirty="0">
              <a:latin typeface="Arial" panose="020B0604020202020204" pitchFamily="34" charset="0"/>
            </a:endParaRPr>
          </a:p>
          <a:p>
            <a:pPr algn="ctr" eaLnBrk="1" hangingPunct="1">
              <a:spcBef>
                <a:spcPct val="0"/>
              </a:spcBef>
              <a:buFontTx/>
              <a:buNone/>
            </a:pPr>
            <a:endParaRPr lang="es-ES_tradnl" altLang="es-MX" sz="2400" dirty="0">
              <a:latin typeface="Arial" panose="020B0604020202020204" pitchFamily="34" charset="0"/>
            </a:endParaRPr>
          </a:p>
          <a:p>
            <a:pPr algn="ctr" eaLnBrk="1" hangingPunct="1">
              <a:spcBef>
                <a:spcPct val="0"/>
              </a:spcBef>
              <a:buFontTx/>
              <a:buNone/>
            </a:pPr>
            <a:endParaRPr lang="es-ES_tradnl" altLang="es-MX" sz="2400" dirty="0">
              <a:latin typeface="Arial" panose="020B0604020202020204" pitchFamily="34" charset="0"/>
            </a:endParaRPr>
          </a:p>
          <a:p>
            <a:pPr algn="ctr" eaLnBrk="1" hangingPunct="1">
              <a:spcBef>
                <a:spcPct val="0"/>
              </a:spcBef>
              <a:buFontTx/>
              <a:buNone/>
            </a:pPr>
            <a:endParaRPr lang="es-ES_tradnl" altLang="es-MX" sz="1000" b="1" dirty="0">
              <a:latin typeface="Arial" panose="020B0604020202020204" pitchFamily="34" charset="0"/>
            </a:endParaRPr>
          </a:p>
          <a:p>
            <a:pPr algn="ctr" eaLnBrk="1" hangingPunct="1">
              <a:spcBef>
                <a:spcPct val="0"/>
              </a:spcBef>
              <a:buFontTx/>
              <a:buNone/>
            </a:pPr>
            <a:r>
              <a:rPr lang="es-ES_tradnl" altLang="es-MX" sz="1000" b="1" dirty="0">
                <a:latin typeface="Arial" panose="020B0604020202020204" pitchFamily="34" charset="0"/>
              </a:rPr>
              <a:t>SAN LUIS POTOSÍ, S.L.P. A ENERO  DEL 2017</a:t>
            </a:r>
          </a:p>
        </p:txBody>
      </p:sp>
      <p:pic>
        <p:nvPicPr>
          <p:cNvPr id="4102" name="Imagen 1" descr="Mostrando Secretaría de Desarrollo Económico-RGB.jpg"/>
          <p:cNvPicPr>
            <a:picLocks noChangeAspect="1" noChangeArrowheads="1"/>
          </p:cNvPicPr>
          <p:nvPr/>
        </p:nvPicPr>
        <p:blipFill>
          <a:blip r:embed="rId3" cstate="print">
            <a:extLst>
              <a:ext uri="{28A0092B-C50C-407E-A947-70E740481C1C}">
                <a14:useLocalDpi xmlns:a14="http://schemas.microsoft.com/office/drawing/2010/main" val="0"/>
              </a:ext>
            </a:extLst>
          </a:blip>
          <a:srcRect r="44151"/>
          <a:stretch>
            <a:fillRect/>
          </a:stretch>
        </p:blipFill>
        <p:spPr bwMode="auto">
          <a:xfrm>
            <a:off x="1980070" y="1583668"/>
            <a:ext cx="1304914" cy="699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
          <p:cNvSpPr>
            <a:spLocks noChangeArrowheads="1"/>
          </p:cNvSpPr>
          <p:nvPr/>
        </p:nvSpPr>
        <p:spPr bwMode="auto">
          <a:xfrm>
            <a:off x="-27384" y="508"/>
            <a:ext cx="1600200"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endParaRPr lang="es-MX" altLang="es-MX" sz="2400" dirty="0"/>
          </a:p>
        </p:txBody>
      </p:sp>
      <p:pic>
        <p:nvPicPr>
          <p:cNvPr id="8" name="7 Imagen"/>
          <p:cNvPicPr>
            <a:picLocks noChangeAspect="1"/>
          </p:cNvPicPr>
          <p:nvPr/>
        </p:nvPicPr>
        <p:blipFill rotWithShape="1">
          <a:blip r:embed="rId4">
            <a:extLst>
              <a:ext uri="{28A0092B-C50C-407E-A947-70E740481C1C}">
                <a14:useLocalDpi xmlns:a14="http://schemas.microsoft.com/office/drawing/2010/main" val="0"/>
              </a:ext>
            </a:extLst>
          </a:blip>
          <a:srcRect l="15103" t="28172" r="5962" b="46021"/>
          <a:stretch/>
        </p:blipFill>
        <p:spPr>
          <a:xfrm>
            <a:off x="3969060" y="1583668"/>
            <a:ext cx="2630081" cy="720080"/>
          </a:xfrm>
          <a:prstGeom prst="rect">
            <a:avLst/>
          </a:prstGeom>
        </p:spPr>
      </p:pic>
    </p:spTree>
    <p:extLst>
      <p:ext uri="{BB962C8B-B14F-4D97-AF65-F5344CB8AC3E}">
        <p14:creationId xmlns:p14="http://schemas.microsoft.com/office/powerpoint/2010/main" val="32691196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0" y="0"/>
            <a:ext cx="1600200"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endParaRPr lang="es-MX" altLang="es-MX" sz="2400" dirty="0"/>
          </a:p>
        </p:txBody>
      </p:sp>
      <p:sp>
        <p:nvSpPr>
          <p:cNvPr id="6147" name="Line 5"/>
          <p:cNvSpPr>
            <a:spLocks noChangeShapeType="1"/>
          </p:cNvSpPr>
          <p:nvPr/>
        </p:nvSpPr>
        <p:spPr bwMode="auto">
          <a:xfrm>
            <a:off x="0" y="476250"/>
            <a:ext cx="68580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sp>
        <p:nvSpPr>
          <p:cNvPr id="6148" name="Text Box 6"/>
          <p:cNvSpPr txBox="1">
            <a:spLocks noChangeArrowheads="1"/>
          </p:cNvSpPr>
          <p:nvPr/>
        </p:nvSpPr>
        <p:spPr bwMode="auto">
          <a:xfrm>
            <a:off x="1727200" y="331788"/>
            <a:ext cx="5003800" cy="7725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361950">
              <a:spcBef>
                <a:spcPct val="20000"/>
              </a:spcBef>
              <a:buChar char="•"/>
              <a:defRPr sz="3200">
                <a:solidFill>
                  <a:schemeClr val="tx1"/>
                </a:solidFill>
                <a:latin typeface="Times New Roman" panose="02020603050405020304" pitchFamily="18" charset="0"/>
              </a:defRPr>
            </a:lvl1pPr>
            <a:lvl2pPr marL="541338">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lvl="1" eaLnBrk="1" hangingPunct="1">
              <a:spcBef>
                <a:spcPct val="0"/>
              </a:spcBef>
              <a:buFontTx/>
              <a:buNone/>
            </a:pPr>
            <a:endParaRPr lang="es-ES_tradnl" altLang="es-MX" sz="400" b="1" i="1" dirty="0">
              <a:latin typeface="Arial" panose="020B0604020202020204" pitchFamily="34" charset="0"/>
            </a:endParaRPr>
          </a:p>
          <a:p>
            <a:pPr algn="r" eaLnBrk="1" hangingPunct="1">
              <a:spcBef>
                <a:spcPct val="0"/>
              </a:spcBef>
              <a:buFontTx/>
              <a:buNone/>
            </a:pPr>
            <a:r>
              <a:rPr lang="es-ES_tradnl" altLang="es-MX" sz="2400" b="1" i="1" dirty="0">
                <a:latin typeface="Arial" panose="020B0604020202020204" pitchFamily="34" charset="0"/>
              </a:rPr>
              <a:t>                                                                                                                                                                                                            </a:t>
            </a:r>
            <a:r>
              <a:rPr lang="es-ES_tradnl" altLang="es-MX" sz="1200" i="1" dirty="0">
                <a:latin typeface="Arial" panose="020B0604020202020204" pitchFamily="34" charset="0"/>
              </a:rPr>
              <a:t>Sección</a:t>
            </a:r>
          </a:p>
          <a:p>
            <a:pPr algn="ctr" eaLnBrk="1" hangingPunct="1">
              <a:spcBef>
                <a:spcPct val="0"/>
              </a:spcBef>
              <a:buFontTx/>
              <a:buNone/>
            </a:pPr>
            <a:endParaRPr lang="es-ES_tradnl" altLang="es-MX" sz="1200" dirty="0">
              <a:latin typeface="Arial" panose="020B0604020202020204" pitchFamily="34" charset="0"/>
            </a:endParaRPr>
          </a:p>
          <a:p>
            <a:pPr eaLnBrk="1" hangingPunct="1">
              <a:spcBef>
                <a:spcPct val="0"/>
              </a:spcBef>
              <a:buFontTx/>
              <a:buNone/>
            </a:pPr>
            <a:endParaRPr lang="es-ES_tradnl" altLang="es-MX" sz="1200" dirty="0">
              <a:latin typeface="Symbol" panose="05050102010706020507" pitchFamily="18" charset="2"/>
              <a:cs typeface="Times New Roman" panose="02020603050405020304" pitchFamily="18" charset="0"/>
            </a:endParaRPr>
          </a:p>
          <a:p>
            <a:pPr eaLnBrk="1" hangingPunct="1">
              <a:spcBef>
                <a:spcPct val="0"/>
              </a:spcBef>
              <a:buFontTx/>
              <a:buNone/>
            </a:pPr>
            <a:endParaRPr lang="es-ES_tradnl" altLang="es-MX" sz="1200" dirty="0">
              <a:latin typeface="Symbol" panose="05050102010706020507" pitchFamily="18" charset="2"/>
              <a:cs typeface="Times New Roman" panose="02020603050405020304" pitchFamily="18" charset="0"/>
            </a:endParaRPr>
          </a:p>
          <a:p>
            <a:pPr eaLnBrk="1" hangingPunct="1">
              <a:lnSpc>
                <a:spcPct val="350000"/>
              </a:lnSpc>
              <a:spcBef>
                <a:spcPct val="0"/>
              </a:spcBef>
              <a:buFont typeface="Symbol" panose="05050102010706020507" pitchFamily="18" charset="2"/>
              <a:buChar char="·"/>
            </a:pPr>
            <a:r>
              <a:rPr lang="es-ES_tradnl" altLang="es-MX" sz="1200" dirty="0">
                <a:latin typeface="Arial" panose="020B0604020202020204" pitchFamily="34" charset="0"/>
              </a:rPr>
              <a:t>Introducción</a:t>
            </a:r>
            <a:r>
              <a:rPr lang="es-ES_tradnl" altLang="es-MX" sz="1200" dirty="0">
                <a:latin typeface="Symbol" panose="05050102010706020507" pitchFamily="18" charset="2"/>
                <a:cs typeface="Times New Roman" panose="02020603050405020304" pitchFamily="18" charset="0"/>
              </a:rPr>
              <a:t> </a:t>
            </a:r>
            <a:r>
              <a:rPr lang="es-ES_tradnl" altLang="es-MX" sz="1200" dirty="0">
                <a:latin typeface="Arial" panose="020B0604020202020204" pitchFamily="34" charset="0"/>
              </a:rPr>
              <a:t>				1</a:t>
            </a:r>
          </a:p>
          <a:p>
            <a:pPr eaLnBrk="1" hangingPunct="1">
              <a:lnSpc>
                <a:spcPct val="350000"/>
              </a:lnSpc>
              <a:spcBef>
                <a:spcPct val="0"/>
              </a:spcBef>
              <a:buFont typeface="Symbol" panose="05050102010706020507" pitchFamily="18" charset="2"/>
              <a:buChar char="·"/>
            </a:pPr>
            <a:r>
              <a:rPr lang="es-ES_tradnl" altLang="es-MX" sz="1200" dirty="0">
                <a:latin typeface="Arial" panose="020B0604020202020204" pitchFamily="34" charset="0"/>
              </a:rPr>
              <a:t>Directorio				2</a:t>
            </a:r>
          </a:p>
          <a:p>
            <a:pPr eaLnBrk="1" hangingPunct="1">
              <a:lnSpc>
                <a:spcPct val="350000"/>
              </a:lnSpc>
              <a:spcBef>
                <a:spcPct val="0"/>
              </a:spcBef>
              <a:buFont typeface="Symbol" panose="05050102010706020507" pitchFamily="18" charset="2"/>
              <a:buChar char="·"/>
            </a:pPr>
            <a:r>
              <a:rPr lang="es-ES_tradnl" altLang="es-MX" sz="1200" dirty="0">
                <a:latin typeface="Arial" panose="020B0604020202020204" pitchFamily="34" charset="0"/>
              </a:rPr>
              <a:t>Legislación o Base Legal 			3</a:t>
            </a:r>
          </a:p>
          <a:p>
            <a:pPr eaLnBrk="1" hangingPunct="1">
              <a:lnSpc>
                <a:spcPct val="350000"/>
              </a:lnSpc>
              <a:spcBef>
                <a:spcPct val="0"/>
              </a:spcBef>
              <a:buFont typeface="Symbol" panose="05050102010706020507" pitchFamily="18" charset="2"/>
              <a:buChar char="·"/>
            </a:pPr>
            <a:r>
              <a:rPr lang="es-ES_tradnl" altLang="es-MX" sz="1200" dirty="0">
                <a:latin typeface="Arial" panose="020B0604020202020204" pitchFamily="34" charset="0"/>
              </a:rPr>
              <a:t>Misión  					4</a:t>
            </a:r>
          </a:p>
          <a:p>
            <a:pPr eaLnBrk="1" hangingPunct="1">
              <a:lnSpc>
                <a:spcPct val="350000"/>
              </a:lnSpc>
              <a:spcBef>
                <a:spcPct val="0"/>
              </a:spcBef>
              <a:buFont typeface="Symbol" panose="05050102010706020507" pitchFamily="18" charset="2"/>
              <a:buChar char="·"/>
            </a:pPr>
            <a:r>
              <a:rPr lang="es-ES_tradnl" altLang="es-MX" sz="1200" dirty="0">
                <a:latin typeface="Arial" panose="020B0604020202020204" pitchFamily="34" charset="0"/>
              </a:rPr>
              <a:t>Código de Conducta				5</a:t>
            </a:r>
          </a:p>
          <a:p>
            <a:pPr eaLnBrk="1" hangingPunct="1">
              <a:lnSpc>
                <a:spcPct val="350000"/>
              </a:lnSpc>
              <a:spcBef>
                <a:spcPct val="0"/>
              </a:spcBef>
              <a:buFont typeface="Symbol" panose="05050102010706020507" pitchFamily="18" charset="2"/>
              <a:buChar char="·"/>
            </a:pPr>
            <a:r>
              <a:rPr lang="es-ES_tradnl" altLang="es-MX" sz="1200" dirty="0">
                <a:latin typeface="Arial" panose="020B0604020202020204" pitchFamily="34" charset="0"/>
              </a:rPr>
              <a:t>Estructura Orgánica 				6</a:t>
            </a:r>
          </a:p>
          <a:p>
            <a:pPr eaLnBrk="1" hangingPunct="1">
              <a:lnSpc>
                <a:spcPct val="350000"/>
              </a:lnSpc>
              <a:spcBef>
                <a:spcPct val="0"/>
              </a:spcBef>
              <a:buFont typeface="Symbol" panose="05050102010706020507" pitchFamily="18" charset="2"/>
              <a:buChar char="·"/>
            </a:pPr>
            <a:r>
              <a:rPr lang="es-ES_tradnl" altLang="es-MX" sz="1200" dirty="0">
                <a:latin typeface="Arial" panose="020B0604020202020204" pitchFamily="34" charset="0"/>
              </a:rPr>
              <a:t>Organigrama 				7</a:t>
            </a:r>
          </a:p>
          <a:p>
            <a:pPr eaLnBrk="1" hangingPunct="1">
              <a:lnSpc>
                <a:spcPct val="350000"/>
              </a:lnSpc>
              <a:spcBef>
                <a:spcPct val="0"/>
              </a:spcBef>
              <a:buFont typeface="Symbol" panose="05050102010706020507" pitchFamily="18" charset="2"/>
              <a:buChar char="·"/>
            </a:pPr>
            <a:r>
              <a:rPr lang="es-ES_tradnl" altLang="es-MX" sz="1200" dirty="0">
                <a:latin typeface="Arial" panose="020B0604020202020204" pitchFamily="34" charset="0"/>
              </a:rPr>
              <a:t>Descripción de funciones		                   	8</a:t>
            </a:r>
          </a:p>
          <a:p>
            <a:pPr eaLnBrk="1" hangingPunct="1">
              <a:lnSpc>
                <a:spcPct val="350000"/>
              </a:lnSpc>
              <a:spcBef>
                <a:spcPct val="0"/>
              </a:spcBef>
              <a:buFont typeface="Symbol" panose="05050102010706020507" pitchFamily="18" charset="2"/>
              <a:buChar char="·"/>
            </a:pPr>
            <a:r>
              <a:rPr lang="es-ES_tradnl" altLang="es-MX" sz="1200" dirty="0">
                <a:latin typeface="Arial" panose="020B0604020202020204" pitchFamily="34" charset="0"/>
              </a:rPr>
              <a:t>Autorización			                   	9</a:t>
            </a:r>
          </a:p>
          <a:p>
            <a:pPr eaLnBrk="1" hangingPunct="1">
              <a:lnSpc>
                <a:spcPct val="350000"/>
              </a:lnSpc>
              <a:spcBef>
                <a:spcPct val="0"/>
              </a:spcBef>
              <a:buFont typeface="Symbol" panose="05050102010706020507" pitchFamily="18" charset="2"/>
              <a:buChar char="·"/>
            </a:pPr>
            <a:r>
              <a:rPr lang="es-ES_tradnl" altLang="es-MX" sz="1200" dirty="0">
                <a:latin typeface="Arial" panose="020B0604020202020204" pitchFamily="34" charset="0"/>
              </a:rPr>
              <a:t>Control de actualizaciones 	   		10</a:t>
            </a:r>
            <a:endParaRPr lang="es-ES_tradnl" altLang="es-MX" sz="1200" dirty="0"/>
          </a:p>
        </p:txBody>
      </p:sp>
      <p:sp>
        <p:nvSpPr>
          <p:cNvPr id="6149" name="Rectangle 9"/>
          <p:cNvSpPr>
            <a:spLocks noChangeArrowheads="1"/>
          </p:cNvSpPr>
          <p:nvPr/>
        </p:nvSpPr>
        <p:spPr bwMode="auto">
          <a:xfrm>
            <a:off x="-25400" y="179388"/>
            <a:ext cx="16065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r>
              <a:rPr lang="es-MX" altLang="es-MX" sz="2000" b="1" i="1" dirty="0">
                <a:solidFill>
                  <a:srgbClr val="000000"/>
                </a:solidFill>
                <a:latin typeface="Arial" panose="020B0604020202020204" pitchFamily="34" charset="0"/>
              </a:rPr>
              <a:t>CONTENIDO</a:t>
            </a:r>
            <a:endParaRPr lang="es-MX" altLang="es-MX" sz="2400" dirty="0"/>
          </a:p>
        </p:txBody>
      </p:sp>
    </p:spTree>
    <p:extLst>
      <p:ext uri="{BB962C8B-B14F-4D97-AF65-F5344CB8AC3E}">
        <p14:creationId xmlns:p14="http://schemas.microsoft.com/office/powerpoint/2010/main" val="28824403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0" y="0"/>
            <a:ext cx="1600200"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endParaRPr lang="es-MX" altLang="es-MX" sz="2400" dirty="0"/>
          </a:p>
        </p:txBody>
      </p:sp>
      <p:sp>
        <p:nvSpPr>
          <p:cNvPr id="8195" name="Line 4"/>
          <p:cNvSpPr>
            <a:spLocks noChangeShapeType="1"/>
          </p:cNvSpPr>
          <p:nvPr/>
        </p:nvSpPr>
        <p:spPr bwMode="auto">
          <a:xfrm>
            <a:off x="0" y="485775"/>
            <a:ext cx="68580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sp>
        <p:nvSpPr>
          <p:cNvPr id="8196" name="Text Box 5"/>
          <p:cNvSpPr txBox="1">
            <a:spLocks noChangeArrowheads="1"/>
          </p:cNvSpPr>
          <p:nvPr/>
        </p:nvSpPr>
        <p:spPr bwMode="auto">
          <a:xfrm>
            <a:off x="1689100" y="790575"/>
            <a:ext cx="4991100" cy="7555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lnSpc>
                <a:spcPct val="150000"/>
              </a:lnSpc>
              <a:buFontTx/>
              <a:buNone/>
            </a:pPr>
            <a:endParaRPr lang="es-MX" altLang="es-MX" sz="1200" dirty="0">
              <a:latin typeface="Arial" panose="020B0604020202020204" pitchFamily="34" charset="0"/>
              <a:cs typeface="Arial" panose="020B0604020202020204" pitchFamily="34" charset="0"/>
            </a:endParaRPr>
          </a:p>
          <a:p>
            <a:pPr algn="just">
              <a:lnSpc>
                <a:spcPct val="150000"/>
              </a:lnSpc>
            </a:pPr>
            <a:r>
              <a:rPr lang="es-MX" altLang="es-MX" sz="1200" dirty="0">
                <a:latin typeface="Arial" panose="020B0604020202020204" pitchFamily="34" charset="0"/>
                <a:cs typeface="Arial" panose="020B0604020202020204" pitchFamily="34" charset="0"/>
              </a:rPr>
              <a:t>Este documento presenta la estructura orgánica actualizada y autorizada, el marco jurídico en el que sustentan su actualización y funcionamiento, los objetivos que tienen encomendados y la descripción de las funciones que debe realizar para alcanzarlos. </a:t>
            </a:r>
          </a:p>
          <a:p>
            <a:pPr algn="just">
              <a:lnSpc>
                <a:spcPct val="150000"/>
              </a:lnSpc>
              <a:buFontTx/>
              <a:buNone/>
            </a:pPr>
            <a:endParaRPr lang="es-MX" altLang="es-MX" sz="1200" dirty="0">
              <a:latin typeface="Arial" panose="020B0604020202020204" pitchFamily="34" charset="0"/>
              <a:cs typeface="Arial" panose="020B0604020202020204" pitchFamily="34" charset="0"/>
            </a:endParaRPr>
          </a:p>
          <a:p>
            <a:pPr algn="just">
              <a:lnSpc>
                <a:spcPct val="150000"/>
              </a:lnSpc>
            </a:pPr>
            <a:r>
              <a:rPr lang="es-MX" altLang="es-MX" sz="1200" dirty="0">
                <a:latin typeface="Arial" panose="020B0604020202020204" pitchFamily="34" charset="0"/>
                <a:cs typeface="Arial" panose="020B0604020202020204" pitchFamily="34" charset="0"/>
              </a:rPr>
              <a:t>Además el manual de organización facilita a los servidores públicos el conocimiento de sus obligaciones en el ámbito de su competencia, así mismo ayuda entre otras cosas, a integrar y orientar al nuevo personal y es un instrumento valioso de datos para estudios de productividad, reorganización y de recursos humanos. </a:t>
            </a:r>
          </a:p>
          <a:p>
            <a:pPr algn="just">
              <a:lnSpc>
                <a:spcPct val="150000"/>
              </a:lnSpc>
            </a:pPr>
            <a:endParaRPr lang="es-MX" altLang="es-MX" sz="1200" dirty="0">
              <a:latin typeface="Arial" panose="020B0604020202020204" pitchFamily="34" charset="0"/>
              <a:cs typeface="Arial" panose="020B0604020202020204" pitchFamily="34" charset="0"/>
            </a:endParaRPr>
          </a:p>
          <a:p>
            <a:pPr algn="just">
              <a:lnSpc>
                <a:spcPct val="150000"/>
              </a:lnSpc>
            </a:pPr>
            <a:r>
              <a:rPr lang="es-MX" altLang="es-MX" sz="1200" dirty="0">
                <a:latin typeface="Arial" panose="020B0604020202020204" pitchFamily="34" charset="0"/>
                <a:cs typeface="Arial" panose="020B0604020202020204" pitchFamily="34" charset="0"/>
              </a:rPr>
              <a:t>La aplicación del presente manual es únicamente para las personas que integran la </a:t>
            </a:r>
            <a:r>
              <a:rPr lang="es-MX" altLang="es-MX" sz="1200" b="1" i="1" dirty="0">
                <a:latin typeface="Arial" panose="020B0604020202020204" pitchFamily="34" charset="0"/>
                <a:cs typeface="Arial" panose="020B0604020202020204" pitchFamily="34" charset="0"/>
              </a:rPr>
              <a:t>Casa Cuna Margarita Maza de Juárez</a:t>
            </a:r>
            <a:r>
              <a:rPr lang="es-MX" altLang="es-MX" sz="1200" b="1" dirty="0">
                <a:latin typeface="Arial" panose="020B0604020202020204" pitchFamily="34" charset="0"/>
                <a:cs typeface="Arial" panose="020B0604020202020204" pitchFamily="34" charset="0"/>
              </a:rPr>
              <a:t>, </a:t>
            </a:r>
            <a:r>
              <a:rPr lang="es-MX" altLang="es-MX" sz="1200" b="1" i="1" dirty="0">
                <a:latin typeface="Arial" panose="020B0604020202020204" pitchFamily="34" charset="0"/>
                <a:cs typeface="Arial" panose="020B0604020202020204" pitchFamily="34" charset="0"/>
              </a:rPr>
              <a:t>, </a:t>
            </a:r>
            <a:r>
              <a:rPr lang="es-MX" altLang="es-MX" sz="1200" dirty="0">
                <a:latin typeface="Arial" panose="020B0604020202020204" pitchFamily="34" charset="0"/>
                <a:cs typeface="Arial" panose="020B0604020202020204" pitchFamily="34" charset="0"/>
              </a:rPr>
              <a:t>será la misma la responsable de actualizar o modificar su contenido. </a:t>
            </a:r>
          </a:p>
          <a:p>
            <a:pPr algn="just">
              <a:lnSpc>
                <a:spcPct val="150000"/>
              </a:lnSpc>
              <a:buFontTx/>
              <a:buNone/>
            </a:pPr>
            <a:endParaRPr lang="es-MX" altLang="es-MX" sz="1200" dirty="0">
              <a:latin typeface="Arial" panose="020B0604020202020204" pitchFamily="34" charset="0"/>
              <a:cs typeface="Arial" panose="020B0604020202020204" pitchFamily="34" charset="0"/>
            </a:endParaRPr>
          </a:p>
          <a:p>
            <a:pPr algn="just">
              <a:lnSpc>
                <a:spcPct val="150000"/>
              </a:lnSpc>
            </a:pPr>
            <a:r>
              <a:rPr lang="es-MX" altLang="es-MX" sz="1200" dirty="0">
                <a:latin typeface="Arial" panose="020B0604020202020204" pitchFamily="34" charset="0"/>
                <a:cs typeface="Arial" panose="020B0604020202020204" pitchFamily="34" charset="0"/>
              </a:rPr>
              <a:t>Dada la naturaleza dinámica de Gobierno del Estado, es necesario que cualquier cambio que se presente en la organización de las áreas, se comunique a la brevedad, a la Dirección de Organización y Métodos de Oficialía Mayor, con el objeto de revisarlos y mantener actualizada la Estructura Orgánica de la Administración Pública Estatal. </a:t>
            </a:r>
            <a:endParaRPr lang="es-ES_tradnl" altLang="es-MX" sz="1200" b="1" i="1" dirty="0">
              <a:latin typeface="Arial" panose="020B0604020202020204" pitchFamily="34" charset="0"/>
              <a:cs typeface="Arial" panose="020B0604020202020204" pitchFamily="34" charset="0"/>
            </a:endParaRPr>
          </a:p>
          <a:p>
            <a:pPr algn="just">
              <a:lnSpc>
                <a:spcPct val="150000"/>
              </a:lnSpc>
            </a:pPr>
            <a:r>
              <a:rPr lang="es-MX" altLang="es-MX" sz="1200" dirty="0">
                <a:latin typeface="Arial" panose="020B0604020202020204" pitchFamily="34" charset="0"/>
                <a:cs typeface="Arial" panose="020B0604020202020204" pitchFamily="34" charset="0"/>
              </a:rPr>
              <a:t>El presente manual se elaboro con el objeto de que los servidores públicos del Gobierno del Estado cuenten con una fuente de información que les permita conocer la organización de la </a:t>
            </a:r>
            <a:r>
              <a:rPr lang="es-MX" altLang="es-MX" sz="1200" b="1" i="1" dirty="0">
                <a:latin typeface="Arial" panose="020B0604020202020204" pitchFamily="34" charset="0"/>
                <a:cs typeface="Arial" panose="020B0604020202020204" pitchFamily="34" charset="0"/>
              </a:rPr>
              <a:t>Casa Cuna Margarita Maza de Juárez</a:t>
            </a:r>
            <a:r>
              <a:rPr lang="es-MX" altLang="es-MX" sz="1200" b="1" dirty="0">
                <a:latin typeface="Arial" panose="020B0604020202020204" pitchFamily="34" charset="0"/>
                <a:cs typeface="Arial" panose="020B0604020202020204" pitchFamily="34" charset="0"/>
              </a:rPr>
              <a:t>, </a:t>
            </a:r>
            <a:r>
              <a:rPr lang="es-MX" altLang="es-MX" sz="1200" dirty="0">
                <a:latin typeface="Arial" panose="020B0604020202020204" pitchFamily="34" charset="0"/>
                <a:cs typeface="Arial" panose="020B0604020202020204" pitchFamily="34" charset="0"/>
              </a:rPr>
              <a:t>así como las funciones a su cargo. </a:t>
            </a:r>
          </a:p>
          <a:p>
            <a:pPr algn="just" eaLnBrk="1" hangingPunct="1">
              <a:lnSpc>
                <a:spcPct val="150000"/>
              </a:lnSpc>
              <a:spcBef>
                <a:spcPct val="0"/>
              </a:spcBef>
              <a:buFontTx/>
              <a:buNone/>
            </a:pPr>
            <a:r>
              <a:rPr lang="es-ES_tradnl" altLang="es-MX" sz="1200" b="1" i="1" dirty="0">
                <a:latin typeface="Arial" panose="020B0604020202020204" pitchFamily="34" charset="0"/>
                <a:cs typeface="Arial" panose="020B0604020202020204" pitchFamily="34" charset="0"/>
              </a:rPr>
              <a:t>                                                                                                                                                                                  </a:t>
            </a:r>
          </a:p>
        </p:txBody>
      </p:sp>
      <p:sp>
        <p:nvSpPr>
          <p:cNvPr id="8197" name="Rectangle 8"/>
          <p:cNvSpPr>
            <a:spLocks noChangeArrowheads="1"/>
          </p:cNvSpPr>
          <p:nvPr/>
        </p:nvSpPr>
        <p:spPr bwMode="auto">
          <a:xfrm>
            <a:off x="58738" y="188913"/>
            <a:ext cx="19780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r>
              <a:rPr lang="es-MX" altLang="es-MX" sz="2000" b="1" i="1" dirty="0">
                <a:solidFill>
                  <a:srgbClr val="000000"/>
                </a:solidFill>
                <a:latin typeface="Arial" panose="020B0604020202020204" pitchFamily="34" charset="0"/>
              </a:rPr>
              <a:t>INTRODUCCION</a:t>
            </a:r>
            <a:endParaRPr lang="es-MX" altLang="es-MX" sz="2400" dirty="0"/>
          </a:p>
        </p:txBody>
      </p:sp>
    </p:spTree>
    <p:extLst>
      <p:ext uri="{BB962C8B-B14F-4D97-AF65-F5344CB8AC3E}">
        <p14:creationId xmlns:p14="http://schemas.microsoft.com/office/powerpoint/2010/main" val="6832269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0" y="0"/>
            <a:ext cx="1600200"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endParaRPr lang="es-MX" altLang="es-MX" sz="2400" dirty="0"/>
          </a:p>
        </p:txBody>
      </p:sp>
      <p:sp>
        <p:nvSpPr>
          <p:cNvPr id="10243" name="Line 3"/>
          <p:cNvSpPr>
            <a:spLocks noChangeShapeType="1"/>
          </p:cNvSpPr>
          <p:nvPr/>
        </p:nvSpPr>
        <p:spPr bwMode="auto">
          <a:xfrm>
            <a:off x="0" y="504825"/>
            <a:ext cx="68580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sp>
        <p:nvSpPr>
          <p:cNvPr id="10244" name="Text Box 4"/>
          <p:cNvSpPr txBox="1">
            <a:spLocks noChangeArrowheads="1"/>
          </p:cNvSpPr>
          <p:nvPr/>
        </p:nvSpPr>
        <p:spPr bwMode="auto">
          <a:xfrm>
            <a:off x="1638300" y="604838"/>
            <a:ext cx="5181600" cy="4930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endParaRPr lang="es-ES" altLang="es-MX" sz="1200" b="1" dirty="0">
              <a:latin typeface="Arial" panose="020B0604020202020204" pitchFamily="34" charset="0"/>
            </a:endParaRPr>
          </a:p>
          <a:p>
            <a:pPr algn="just" eaLnBrk="1" hangingPunct="1">
              <a:spcBef>
                <a:spcPct val="0"/>
              </a:spcBef>
              <a:buFontTx/>
              <a:buNone/>
            </a:pPr>
            <a:endParaRPr lang="es-ES" altLang="es-MX" sz="1200" b="1" dirty="0">
              <a:latin typeface="Arial" panose="020B0604020202020204" pitchFamily="34" charset="0"/>
            </a:endParaRPr>
          </a:p>
          <a:p>
            <a:pPr algn="just" eaLnBrk="1" hangingPunct="1">
              <a:spcBef>
                <a:spcPct val="0"/>
              </a:spcBef>
              <a:buFontTx/>
              <a:buNone/>
            </a:pPr>
            <a:r>
              <a:rPr lang="es-ES" altLang="es-MX" sz="1200" b="1" dirty="0">
                <a:latin typeface="Arial" panose="020B0604020202020204" pitchFamily="34" charset="0"/>
              </a:rPr>
              <a:t>JUNTA DIRECTIVA </a:t>
            </a:r>
          </a:p>
          <a:p>
            <a:pPr algn="just" eaLnBrk="1" hangingPunct="1">
              <a:spcBef>
                <a:spcPct val="0"/>
              </a:spcBef>
              <a:buFontTx/>
              <a:buNone/>
            </a:pPr>
            <a:endParaRPr lang="es-ES" altLang="es-MX" sz="1200" b="1" dirty="0">
              <a:latin typeface="Arial" panose="020B0604020202020204" pitchFamily="34" charset="0"/>
            </a:endParaRPr>
          </a:p>
          <a:p>
            <a:pPr algn="just" eaLnBrk="1" hangingPunct="1">
              <a:spcBef>
                <a:spcPct val="0"/>
              </a:spcBef>
              <a:buFontTx/>
              <a:buNone/>
            </a:pPr>
            <a:endParaRPr lang="es-ES" altLang="es-MX" sz="1200" b="1" dirty="0">
              <a:latin typeface="Arial" panose="020B0604020202020204" pitchFamily="34" charset="0"/>
            </a:endParaRPr>
          </a:p>
          <a:p>
            <a:pPr algn="just" eaLnBrk="1" hangingPunct="1">
              <a:spcBef>
                <a:spcPct val="0"/>
              </a:spcBef>
              <a:buFontTx/>
              <a:buNone/>
            </a:pPr>
            <a:r>
              <a:rPr lang="es-ES" altLang="es-MX" sz="1200" b="1" dirty="0">
                <a:latin typeface="Arial" panose="020B0604020202020204" pitchFamily="34" charset="0"/>
              </a:rPr>
              <a:t>DIRECCION  GENERAL DE CASA DE CUNA</a:t>
            </a:r>
          </a:p>
          <a:p>
            <a:pPr algn="just" eaLnBrk="1" hangingPunct="1">
              <a:spcBef>
                <a:spcPct val="0"/>
              </a:spcBef>
              <a:buFontTx/>
              <a:buNone/>
            </a:pPr>
            <a:r>
              <a:rPr lang="es-MX" altLang="es-MX" sz="1200" dirty="0">
                <a:latin typeface="Arial" panose="020B0604020202020204" pitchFamily="34" charset="0"/>
              </a:rPr>
              <a:t>Ma. Elena Gámez Castro </a:t>
            </a:r>
          </a:p>
          <a:p>
            <a:pPr algn="just" eaLnBrk="1" hangingPunct="1">
              <a:spcBef>
                <a:spcPct val="0"/>
              </a:spcBef>
              <a:buFontTx/>
              <a:buNone/>
            </a:pPr>
            <a:endParaRPr lang="es-ES" altLang="es-MX" sz="1200" dirty="0">
              <a:latin typeface="Arial" panose="020B0604020202020204" pitchFamily="34" charset="0"/>
            </a:endParaRPr>
          </a:p>
          <a:p>
            <a:pPr algn="just" eaLnBrk="1" hangingPunct="1">
              <a:spcBef>
                <a:spcPct val="0"/>
              </a:spcBef>
              <a:buFontTx/>
              <a:buNone/>
            </a:pPr>
            <a:r>
              <a:rPr lang="es-ES" altLang="es-MX" sz="1200" b="1" dirty="0">
                <a:latin typeface="Arial" panose="020B0604020202020204" pitchFamily="34" charset="0"/>
              </a:rPr>
              <a:t>AREA ADMINISTRATIVA DE CASA CUNA</a:t>
            </a:r>
          </a:p>
          <a:p>
            <a:pPr>
              <a:buFontTx/>
              <a:buNone/>
            </a:pPr>
            <a:r>
              <a:rPr lang="es-MX" altLang="es-MX" sz="1200" dirty="0">
                <a:latin typeface="Arial" panose="020B0604020202020204" pitchFamily="34" charset="0"/>
              </a:rPr>
              <a:t>Julieta Gómez Echavarría</a:t>
            </a:r>
          </a:p>
          <a:p>
            <a:pPr>
              <a:buFontTx/>
              <a:buNone/>
            </a:pPr>
            <a:endParaRPr lang="es-ES" altLang="es-MX" sz="1200" dirty="0">
              <a:latin typeface="Arial" panose="020B0604020202020204" pitchFamily="34" charset="0"/>
            </a:endParaRPr>
          </a:p>
          <a:p>
            <a:pPr>
              <a:buFontTx/>
              <a:buNone/>
            </a:pPr>
            <a:r>
              <a:rPr lang="es-ES" altLang="es-MX" sz="1200" b="1" dirty="0">
                <a:latin typeface="Arial" panose="020B0604020202020204" pitchFamily="34" charset="0"/>
              </a:rPr>
              <a:t>AREA DE  PSICOPEDAGOGIA DE LA CASA CUNA</a:t>
            </a:r>
          </a:p>
          <a:p>
            <a:pPr>
              <a:buFontTx/>
              <a:buNone/>
            </a:pPr>
            <a:r>
              <a:rPr lang="es-ES" altLang="es-MX" sz="1200" dirty="0">
                <a:latin typeface="Arial" panose="020B0604020202020204" pitchFamily="34" charset="0"/>
              </a:rPr>
              <a:t>Joaquín Rosillo González</a:t>
            </a:r>
          </a:p>
          <a:p>
            <a:pPr>
              <a:buFontTx/>
              <a:buNone/>
            </a:pPr>
            <a:endParaRPr lang="es-ES" altLang="es-MX" sz="1200" dirty="0">
              <a:latin typeface="Arial" panose="020B0604020202020204" pitchFamily="34" charset="0"/>
            </a:endParaRPr>
          </a:p>
          <a:p>
            <a:pPr>
              <a:buFontTx/>
              <a:buNone/>
            </a:pPr>
            <a:r>
              <a:rPr lang="es-ES" altLang="es-MX" sz="1200" b="1" dirty="0">
                <a:latin typeface="Arial" panose="020B0604020202020204" pitchFamily="34" charset="0"/>
              </a:rPr>
              <a:t>AREA MEDICA DE CASA CUNA</a:t>
            </a:r>
          </a:p>
          <a:p>
            <a:pPr>
              <a:buFontTx/>
              <a:buNone/>
            </a:pPr>
            <a:r>
              <a:rPr lang="es-ES" altLang="es-MX" sz="1200" dirty="0">
                <a:latin typeface="Arial" panose="020B0604020202020204" pitchFamily="34" charset="0"/>
              </a:rPr>
              <a:t>Ana Luisa López Ramírez</a:t>
            </a:r>
          </a:p>
          <a:p>
            <a:pPr>
              <a:buFontTx/>
              <a:buNone/>
            </a:pPr>
            <a:endParaRPr lang="es-ES" altLang="es-MX" sz="1200" dirty="0">
              <a:latin typeface="Arial" panose="020B0604020202020204" pitchFamily="34" charset="0"/>
            </a:endParaRPr>
          </a:p>
          <a:p>
            <a:pPr>
              <a:buFontTx/>
              <a:buNone/>
            </a:pPr>
            <a:r>
              <a:rPr lang="es-ES" altLang="es-MX" sz="1200" b="1" dirty="0">
                <a:latin typeface="Arial" panose="020B0604020202020204" pitchFamily="34" charset="0"/>
              </a:rPr>
              <a:t>AREA DE TRABAJO SOCIAL</a:t>
            </a:r>
          </a:p>
          <a:p>
            <a:pPr>
              <a:buFontTx/>
              <a:buNone/>
            </a:pPr>
            <a:r>
              <a:rPr lang="es-ES" altLang="es-MX" sz="1200" dirty="0">
                <a:solidFill>
                  <a:prstClr val="black"/>
                </a:solidFill>
                <a:latin typeface="Arial" charset="0"/>
              </a:rPr>
              <a:t>Roció Dolores Coss Loredo</a:t>
            </a:r>
          </a:p>
          <a:p>
            <a:pPr>
              <a:buFontTx/>
              <a:buNone/>
            </a:pPr>
            <a:endParaRPr lang="es-MX" altLang="es-MX" sz="1200" b="1" dirty="0">
              <a:latin typeface="Arial" panose="020B0604020202020204" pitchFamily="34" charset="0"/>
            </a:endParaRPr>
          </a:p>
          <a:p>
            <a:pPr algn="just" eaLnBrk="1" hangingPunct="1">
              <a:spcBef>
                <a:spcPct val="0"/>
              </a:spcBef>
              <a:buFontTx/>
              <a:buNone/>
            </a:pPr>
            <a:endParaRPr lang="es-MX" altLang="es-MX" sz="1200" dirty="0">
              <a:latin typeface="Arial" panose="020B0604020202020204" pitchFamily="34" charset="0"/>
            </a:endParaRPr>
          </a:p>
          <a:p>
            <a:pPr algn="just" eaLnBrk="1" hangingPunct="1">
              <a:spcBef>
                <a:spcPct val="0"/>
              </a:spcBef>
              <a:buFontTx/>
              <a:buNone/>
            </a:pPr>
            <a:endParaRPr lang="es-ES" altLang="es-MX" sz="1200" dirty="0">
              <a:latin typeface="Arial" panose="020B0604020202020204" pitchFamily="34" charset="0"/>
            </a:endParaRPr>
          </a:p>
          <a:p>
            <a:pPr algn="just" eaLnBrk="1" hangingPunct="1">
              <a:spcBef>
                <a:spcPct val="0"/>
              </a:spcBef>
              <a:buFontTx/>
              <a:buNone/>
            </a:pPr>
            <a:endParaRPr lang="es-ES" altLang="es-MX" sz="1200" dirty="0">
              <a:latin typeface="Arial" panose="020B0604020202020204" pitchFamily="34" charset="0"/>
            </a:endParaRPr>
          </a:p>
          <a:p>
            <a:pPr algn="just" eaLnBrk="1" hangingPunct="1">
              <a:spcBef>
                <a:spcPct val="0"/>
              </a:spcBef>
              <a:buFontTx/>
              <a:buNone/>
            </a:pPr>
            <a:endParaRPr lang="es-MX" altLang="es-MX" sz="1200" dirty="0">
              <a:latin typeface="Arial" panose="020B0604020202020204" pitchFamily="34" charset="0"/>
            </a:endParaRPr>
          </a:p>
        </p:txBody>
      </p:sp>
      <p:sp>
        <p:nvSpPr>
          <p:cNvPr id="10245" name="Rectangle 7"/>
          <p:cNvSpPr>
            <a:spLocks noChangeArrowheads="1"/>
          </p:cNvSpPr>
          <p:nvPr/>
        </p:nvSpPr>
        <p:spPr bwMode="auto">
          <a:xfrm>
            <a:off x="36513" y="198438"/>
            <a:ext cx="22463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r>
              <a:rPr lang="es-MX" altLang="es-MX" sz="2000" b="1" i="1" dirty="0">
                <a:solidFill>
                  <a:srgbClr val="000000"/>
                </a:solidFill>
                <a:latin typeface="Arial" panose="020B0604020202020204" pitchFamily="34" charset="0"/>
              </a:rPr>
              <a:t>D I R E C T O R I O</a:t>
            </a:r>
            <a:endParaRPr lang="es-MX" altLang="es-MX" sz="2400" dirty="0"/>
          </a:p>
        </p:txBody>
      </p:sp>
    </p:spTree>
    <p:extLst>
      <p:ext uri="{BB962C8B-B14F-4D97-AF65-F5344CB8AC3E}">
        <p14:creationId xmlns:p14="http://schemas.microsoft.com/office/powerpoint/2010/main" val="42060397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0" y="0"/>
            <a:ext cx="1600200"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endParaRPr lang="es-MX" altLang="es-MX" sz="2400" dirty="0"/>
          </a:p>
        </p:txBody>
      </p:sp>
      <p:sp>
        <p:nvSpPr>
          <p:cNvPr id="12291" name="Line 3"/>
          <p:cNvSpPr>
            <a:spLocks noChangeShapeType="1"/>
          </p:cNvSpPr>
          <p:nvPr/>
        </p:nvSpPr>
        <p:spPr bwMode="auto">
          <a:xfrm>
            <a:off x="0" y="412304"/>
            <a:ext cx="68580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sp>
        <p:nvSpPr>
          <p:cNvPr id="12292" name="Text Box 4"/>
          <p:cNvSpPr txBox="1">
            <a:spLocks noChangeArrowheads="1"/>
          </p:cNvSpPr>
          <p:nvPr/>
        </p:nvSpPr>
        <p:spPr bwMode="auto">
          <a:xfrm>
            <a:off x="1597891" y="769037"/>
            <a:ext cx="5181600" cy="8143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0"/>
              </a:spcBef>
              <a:buFontTx/>
              <a:buNone/>
            </a:pPr>
            <a:r>
              <a:rPr lang="es-ES_tradnl" altLang="es-MX" sz="1200" b="1" dirty="0">
                <a:latin typeface="Arial" charset="0"/>
              </a:rPr>
              <a:t> </a:t>
            </a:r>
            <a:r>
              <a:rPr lang="es-ES_tradnl" altLang="es-MX" sz="1200" b="1" i="1" dirty="0">
                <a:latin typeface="Arial" charset="0"/>
              </a:rPr>
              <a:t>Los ordenamientos o normas jurídicas que rigen la operación de la Casa Cuna Margarita Maza de Juárez son las siguientes:</a:t>
            </a:r>
          </a:p>
          <a:p>
            <a:pPr algn="just">
              <a:lnSpc>
                <a:spcPct val="130000"/>
              </a:lnSpc>
              <a:spcBef>
                <a:spcPct val="50000"/>
              </a:spcBef>
            </a:pPr>
            <a:r>
              <a:rPr lang="es-ES_tradnl" altLang="es-MX" sz="1200" dirty="0">
                <a:latin typeface="Arial" charset="0"/>
              </a:rPr>
              <a:t>Ley General de Salud – DOF 7 de febrero de 1984</a:t>
            </a:r>
          </a:p>
          <a:p>
            <a:pPr algn="just">
              <a:lnSpc>
                <a:spcPct val="130000"/>
              </a:lnSpc>
              <a:spcBef>
                <a:spcPct val="50000"/>
              </a:spcBef>
            </a:pPr>
            <a:r>
              <a:rPr lang="es-ES_tradnl" altLang="es-MX" sz="1200" dirty="0">
                <a:latin typeface="Arial" charset="0"/>
              </a:rPr>
              <a:t>Ley  de Asistencia Social - Publicada 2 de septiembre 2004.</a:t>
            </a:r>
          </a:p>
          <a:p>
            <a:pPr algn="just">
              <a:lnSpc>
                <a:spcPct val="130000"/>
              </a:lnSpc>
              <a:spcBef>
                <a:spcPct val="50000"/>
              </a:spcBef>
            </a:pPr>
            <a:r>
              <a:rPr lang="es-ES" altLang="es-MX" sz="1200" dirty="0">
                <a:latin typeface="Arial" charset="0"/>
              </a:rPr>
              <a:t>Ley General de Prestación de Servicios para la Atención, Cuidado y Desarrollo Integral, Publicada: 24 de octubre de 2011.</a:t>
            </a:r>
          </a:p>
          <a:p>
            <a:pPr algn="just">
              <a:lnSpc>
                <a:spcPct val="130000"/>
              </a:lnSpc>
              <a:spcBef>
                <a:spcPct val="50000"/>
              </a:spcBef>
            </a:pPr>
            <a:r>
              <a:rPr lang="es-ES" altLang="es-MX" sz="1200" dirty="0">
                <a:latin typeface="Arial" charset="0"/>
              </a:rPr>
              <a:t>Ley General  de los Derechos de Niñas, Niños y Adolecente, Publicada: 04 de diciembre de 2014.</a:t>
            </a:r>
          </a:p>
          <a:p>
            <a:pPr algn="just">
              <a:lnSpc>
                <a:spcPct val="130000"/>
              </a:lnSpc>
              <a:spcBef>
                <a:spcPct val="50000"/>
              </a:spcBef>
            </a:pPr>
            <a:r>
              <a:rPr lang="es-ES" altLang="es-MX" sz="1200" dirty="0">
                <a:latin typeface="Arial" charset="0"/>
              </a:rPr>
              <a:t> Ley del Estado de San Luis Potosí, de los Derechos de Niñas, Niños y Adolecentes, Publicada : 27 de Julio del 2015.</a:t>
            </a:r>
            <a:endParaRPr lang="es-ES_tradnl" altLang="es-MX" sz="1200" dirty="0">
              <a:latin typeface="Arial" charset="0"/>
            </a:endParaRPr>
          </a:p>
          <a:p>
            <a:pPr algn="just">
              <a:lnSpc>
                <a:spcPct val="130000"/>
              </a:lnSpc>
              <a:spcBef>
                <a:spcPct val="50000"/>
              </a:spcBef>
            </a:pPr>
            <a:r>
              <a:rPr lang="es-ES_tradnl" altLang="es-MX" sz="1200" dirty="0">
                <a:latin typeface="Arial" charset="0"/>
              </a:rPr>
              <a:t>Ley Orgánica de la Administración Pública del Estado de San Luis Potosí, publicada: 24 de octubre de 1997.</a:t>
            </a:r>
          </a:p>
          <a:p>
            <a:pPr algn="just">
              <a:lnSpc>
                <a:spcPct val="130000"/>
              </a:lnSpc>
              <a:spcBef>
                <a:spcPct val="50000"/>
              </a:spcBef>
            </a:pPr>
            <a:r>
              <a:rPr lang="es-MX" altLang="es-MX" sz="1200" dirty="0">
                <a:latin typeface="Arial" charset="0"/>
              </a:rPr>
              <a:t>Ley de Presupuesto, Contabilidad y Gasto Publico del Estado de San Luis Potosí.</a:t>
            </a:r>
            <a:endParaRPr lang="es-ES_tradnl" altLang="es-MX" sz="1200" dirty="0">
              <a:latin typeface="Arial" charset="0"/>
            </a:endParaRPr>
          </a:p>
          <a:p>
            <a:pPr algn="just">
              <a:lnSpc>
                <a:spcPct val="130000"/>
              </a:lnSpc>
              <a:spcBef>
                <a:spcPct val="50000"/>
              </a:spcBef>
            </a:pPr>
            <a:r>
              <a:rPr lang="es-ES_tradnl" altLang="es-MX" sz="1200" dirty="0">
                <a:latin typeface="Arial" charset="0"/>
              </a:rPr>
              <a:t>Ley de los Trabajadores al Servicio de las Instituciones Públicas del Estado de San Luis Potosí.</a:t>
            </a:r>
          </a:p>
          <a:p>
            <a:pPr algn="just">
              <a:lnSpc>
                <a:spcPct val="130000"/>
              </a:lnSpc>
              <a:spcBef>
                <a:spcPct val="50000"/>
              </a:spcBef>
            </a:pPr>
            <a:r>
              <a:rPr lang="es-ES_tradnl" altLang="es-MX" sz="1200" dirty="0">
                <a:latin typeface="Arial" charset="0"/>
              </a:rPr>
              <a:t>Decreto Administrativo de Creación del Patronato de la Casa Cuna Margarita Maza de Juárez con fecha 17 de noviembre 1987, publicado en el Periódico Oficial del Gobierno del Estado.</a:t>
            </a:r>
          </a:p>
          <a:p>
            <a:pPr algn="just">
              <a:lnSpc>
                <a:spcPct val="130000"/>
              </a:lnSpc>
              <a:spcBef>
                <a:spcPct val="50000"/>
              </a:spcBef>
            </a:pPr>
            <a:r>
              <a:rPr lang="es-ES_tradnl" altLang="es-MX" sz="1200" dirty="0">
                <a:latin typeface="Arial" charset="0"/>
              </a:rPr>
              <a:t>Decreto administrativo por el cual se reforma el similar que crea el Patronato de la Casa Cuna Margarita Maza de Juárez en su articulo. tercero fracción VIII. Publicado en el periódico Oficial del Estado Martes 27 de Febrero del 2007.</a:t>
            </a:r>
          </a:p>
          <a:p>
            <a:pPr algn="just">
              <a:lnSpc>
                <a:spcPct val="130000"/>
              </a:lnSpc>
              <a:spcBef>
                <a:spcPct val="50000"/>
              </a:spcBef>
            </a:pPr>
            <a:r>
              <a:rPr lang="es-ES_tradnl" altLang="es-MX" sz="1200" dirty="0">
                <a:latin typeface="Arial" charset="0"/>
              </a:rPr>
              <a:t>Reglamento Interior de Casa Cuna Margarita Maza de Juárez publicado en el Periódico Oficial  del Gobierno del Estado el 24 de septiembre del 2003.</a:t>
            </a:r>
          </a:p>
          <a:p>
            <a:pPr algn="just">
              <a:lnSpc>
                <a:spcPct val="130000"/>
              </a:lnSpc>
              <a:spcBef>
                <a:spcPct val="50000"/>
              </a:spcBef>
            </a:pPr>
            <a:r>
              <a:rPr lang="es-ES_tradnl" altLang="es-MX" sz="1200" dirty="0">
                <a:latin typeface="Arial" charset="0"/>
              </a:rPr>
              <a:t>Norma Oficial Mexicana NOM-031-SSA2-2014. Para la atención de la salud de la infancia. Publicada: 25de noviembre de 2015.</a:t>
            </a:r>
          </a:p>
          <a:p>
            <a:pPr algn="just">
              <a:lnSpc>
                <a:spcPct val="130000"/>
              </a:lnSpc>
              <a:spcBef>
                <a:spcPct val="50000"/>
              </a:spcBef>
              <a:buNone/>
            </a:pPr>
            <a:endParaRPr lang="es-ES_tradnl" altLang="es-MX" sz="1200" dirty="0">
              <a:latin typeface="Arial" charset="0"/>
            </a:endParaRPr>
          </a:p>
        </p:txBody>
      </p:sp>
      <p:sp>
        <p:nvSpPr>
          <p:cNvPr id="12293" name="Rectangle 7"/>
          <p:cNvSpPr>
            <a:spLocks noChangeArrowheads="1"/>
          </p:cNvSpPr>
          <p:nvPr/>
        </p:nvSpPr>
        <p:spPr bwMode="auto">
          <a:xfrm>
            <a:off x="66675" y="107504"/>
            <a:ext cx="37131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r>
              <a:rPr lang="es-MX" altLang="es-MX" sz="2000" b="1" i="1" dirty="0">
                <a:solidFill>
                  <a:srgbClr val="000000"/>
                </a:solidFill>
                <a:latin typeface="Arial" panose="020B0604020202020204" pitchFamily="34" charset="0"/>
              </a:rPr>
              <a:t>LEGISLACION O BASE LEGAL</a:t>
            </a:r>
            <a:endParaRPr lang="es-MX" altLang="es-MX" sz="2400" dirty="0"/>
          </a:p>
        </p:txBody>
      </p:sp>
    </p:spTree>
    <p:extLst>
      <p:ext uri="{BB962C8B-B14F-4D97-AF65-F5344CB8AC3E}">
        <p14:creationId xmlns:p14="http://schemas.microsoft.com/office/powerpoint/2010/main" val="12250122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0" y="0"/>
            <a:ext cx="1600200"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endParaRPr lang="es-MX" altLang="es-MX" sz="2400" dirty="0"/>
          </a:p>
        </p:txBody>
      </p:sp>
      <p:sp>
        <p:nvSpPr>
          <p:cNvPr id="12291" name="Line 3"/>
          <p:cNvSpPr>
            <a:spLocks noChangeShapeType="1"/>
          </p:cNvSpPr>
          <p:nvPr/>
        </p:nvSpPr>
        <p:spPr bwMode="auto">
          <a:xfrm>
            <a:off x="0" y="683568"/>
            <a:ext cx="68580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sp>
        <p:nvSpPr>
          <p:cNvPr id="12292" name="Text Box 4"/>
          <p:cNvSpPr txBox="1">
            <a:spLocks noChangeArrowheads="1"/>
          </p:cNvSpPr>
          <p:nvPr/>
        </p:nvSpPr>
        <p:spPr bwMode="auto">
          <a:xfrm>
            <a:off x="1597891" y="827584"/>
            <a:ext cx="5181600" cy="2696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0"/>
              </a:spcBef>
              <a:buFontTx/>
              <a:buNone/>
            </a:pPr>
            <a:r>
              <a:rPr lang="es-ES_tradnl" altLang="es-MX" sz="1200" b="1" dirty="0">
                <a:latin typeface="Arial" charset="0"/>
              </a:rPr>
              <a:t> </a:t>
            </a:r>
            <a:r>
              <a:rPr lang="es-ES_tradnl" altLang="es-MX" sz="1200" b="1" i="1" dirty="0">
                <a:latin typeface="Arial" charset="0"/>
              </a:rPr>
              <a:t>Los ordenamientos o normas jurídicas que rigen la operación de la Casa Cuna Margarita Maza de Juárez son las siguientes:</a:t>
            </a:r>
          </a:p>
          <a:p>
            <a:pPr algn="just">
              <a:spcBef>
                <a:spcPct val="0"/>
              </a:spcBef>
              <a:buFontTx/>
              <a:buNone/>
            </a:pPr>
            <a:endParaRPr lang="es-ES_tradnl" altLang="es-MX" sz="1200" b="1" i="1" dirty="0">
              <a:latin typeface="Arial" charset="0"/>
            </a:endParaRPr>
          </a:p>
          <a:p>
            <a:pPr marL="171450" indent="-171450" algn="just">
              <a:lnSpc>
                <a:spcPct val="130000"/>
              </a:lnSpc>
              <a:spcBef>
                <a:spcPct val="50000"/>
              </a:spcBef>
            </a:pPr>
            <a:r>
              <a:rPr lang="es-ES_tradnl" altLang="es-MX" sz="1200" dirty="0">
                <a:solidFill>
                  <a:prstClr val="black"/>
                </a:solidFill>
                <a:latin typeface="Arial" charset="0"/>
              </a:rPr>
              <a:t>Norma Oficial Mexicana NOM-014-SSA3-2013 Para la Asistencia Social  Alimentaria a grupos de riesgo, publicada:11 de noviembre de 2014.</a:t>
            </a:r>
          </a:p>
          <a:p>
            <a:pPr marL="171450" indent="-171450" algn="just">
              <a:lnSpc>
                <a:spcPct val="130000"/>
              </a:lnSpc>
              <a:spcBef>
                <a:spcPct val="50000"/>
              </a:spcBef>
            </a:pPr>
            <a:r>
              <a:rPr lang="es-MX" altLang="es-MX" sz="1200" dirty="0">
                <a:solidFill>
                  <a:prstClr val="black"/>
                </a:solidFill>
                <a:latin typeface="Arial" charset="0"/>
              </a:rPr>
              <a:t>Norma Oficial Mexicana</a:t>
            </a:r>
            <a:r>
              <a:rPr lang="es-MX" altLang="es-MX" sz="1200" b="1" dirty="0">
                <a:solidFill>
                  <a:prstClr val="black"/>
                </a:solidFill>
                <a:latin typeface="Arial" charset="0"/>
              </a:rPr>
              <a:t> </a:t>
            </a:r>
            <a:r>
              <a:rPr lang="es-MX" altLang="es-MX" sz="1200" dirty="0">
                <a:solidFill>
                  <a:prstClr val="black"/>
                </a:solidFill>
                <a:latin typeface="Arial" charset="0"/>
              </a:rPr>
              <a:t>NOM-032-SSA3-2010</a:t>
            </a:r>
            <a:r>
              <a:rPr lang="es-MX" altLang="es-MX" sz="1200" b="1" dirty="0">
                <a:solidFill>
                  <a:prstClr val="black"/>
                </a:solidFill>
                <a:latin typeface="Arial" charset="0"/>
              </a:rPr>
              <a:t>, </a:t>
            </a:r>
            <a:r>
              <a:rPr lang="es-MX" altLang="es-MX" sz="1200" dirty="0">
                <a:solidFill>
                  <a:prstClr val="black"/>
                </a:solidFill>
                <a:latin typeface="Arial" charset="0"/>
              </a:rPr>
              <a:t>Asistencia social. Prestación de servicios de asistencia social para niños, niñas y adolescentes en situación de riesgo y vulnerabilidad. Publicada en el Diario Oficial de la Federación el 25 de febrero de 2011.</a:t>
            </a:r>
          </a:p>
          <a:p>
            <a:pPr algn="just">
              <a:spcBef>
                <a:spcPct val="0"/>
              </a:spcBef>
              <a:buFontTx/>
              <a:buNone/>
            </a:pPr>
            <a:endParaRPr lang="es-ES_tradnl" altLang="es-MX" sz="1200" b="1" i="1" dirty="0">
              <a:latin typeface="Arial" charset="0"/>
            </a:endParaRPr>
          </a:p>
        </p:txBody>
      </p:sp>
      <p:sp>
        <p:nvSpPr>
          <p:cNvPr id="12293" name="Rectangle 7"/>
          <p:cNvSpPr>
            <a:spLocks noChangeArrowheads="1"/>
          </p:cNvSpPr>
          <p:nvPr/>
        </p:nvSpPr>
        <p:spPr bwMode="auto">
          <a:xfrm>
            <a:off x="66675" y="234752"/>
            <a:ext cx="37131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r>
              <a:rPr lang="es-MX" altLang="es-MX" sz="2000" b="1" i="1" dirty="0">
                <a:solidFill>
                  <a:srgbClr val="000000"/>
                </a:solidFill>
                <a:latin typeface="Arial" panose="020B0604020202020204" pitchFamily="34" charset="0"/>
              </a:rPr>
              <a:t>LEGISLACION O BASE LEGAL</a:t>
            </a:r>
            <a:endParaRPr lang="es-MX" altLang="es-MX" sz="2400" dirty="0"/>
          </a:p>
        </p:txBody>
      </p:sp>
    </p:spTree>
    <p:extLst>
      <p:ext uri="{BB962C8B-B14F-4D97-AF65-F5344CB8AC3E}">
        <p14:creationId xmlns:p14="http://schemas.microsoft.com/office/powerpoint/2010/main" val="19511724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16297" y="26271"/>
            <a:ext cx="1600200"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endParaRPr lang="es-MX" altLang="es-MX" sz="2400" dirty="0"/>
          </a:p>
        </p:txBody>
      </p:sp>
      <p:sp>
        <p:nvSpPr>
          <p:cNvPr id="16387" name="Line 3"/>
          <p:cNvSpPr>
            <a:spLocks noChangeShapeType="1"/>
          </p:cNvSpPr>
          <p:nvPr/>
        </p:nvSpPr>
        <p:spPr bwMode="auto">
          <a:xfrm>
            <a:off x="0" y="476250"/>
            <a:ext cx="68580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sp>
        <p:nvSpPr>
          <p:cNvPr id="16388" name="Text Box 4"/>
          <p:cNvSpPr txBox="1">
            <a:spLocks noChangeArrowheads="1"/>
          </p:cNvSpPr>
          <p:nvPr/>
        </p:nvSpPr>
        <p:spPr bwMode="auto">
          <a:xfrm>
            <a:off x="1415752" y="3584483"/>
            <a:ext cx="5181600"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Times New Roman" panose="02020603050405020304" pitchFamily="18" charset="0"/>
              </a:defRPr>
            </a:lvl1pPr>
            <a:lvl2pPr>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lnSpc>
                <a:spcPct val="110000"/>
              </a:lnSpc>
              <a:spcBef>
                <a:spcPct val="0"/>
              </a:spcBef>
              <a:buFontTx/>
              <a:buNone/>
            </a:pPr>
            <a:r>
              <a:rPr lang="es-ES_tradnl" altLang="es-MX" sz="1200" dirty="0">
                <a:latin typeface="Arial" panose="020B0604020202020204" pitchFamily="34" charset="0"/>
              </a:rPr>
              <a:t> 	Proporcionar una alternativa de acogimiento residencial al menor de edad de ambos sexos de 0 a 6 años, canalizado por la Procuraduria de Protección de niñas, niños y adolescentes, cuya situación lo coloca total o parcialmente en orfandad, abandono o desventaja social, logrando mejorar sus condiciones físicas, psicoemocionales y educativas, hasta la resolución de su situación, mediante la integración familiar, adopción y/o canalización a otros albergues  </a:t>
            </a:r>
          </a:p>
          <a:p>
            <a:pPr algn="just">
              <a:lnSpc>
                <a:spcPct val="110000"/>
              </a:lnSpc>
              <a:spcBef>
                <a:spcPct val="0"/>
              </a:spcBef>
              <a:buFontTx/>
              <a:buNone/>
            </a:pPr>
            <a:endParaRPr lang="es-ES_tradnl" altLang="es-MX" sz="1200" dirty="0">
              <a:latin typeface="Arial" panose="020B0604020202020204" pitchFamily="34" charset="0"/>
            </a:endParaRPr>
          </a:p>
          <a:p>
            <a:pPr algn="just">
              <a:lnSpc>
                <a:spcPct val="110000"/>
              </a:lnSpc>
              <a:spcBef>
                <a:spcPct val="0"/>
              </a:spcBef>
              <a:buFontTx/>
              <a:buNone/>
            </a:pPr>
            <a:endParaRPr lang="es-ES_tradnl" altLang="es-MX" sz="1200" dirty="0">
              <a:latin typeface="Arial" panose="020B0604020202020204" pitchFamily="34" charset="0"/>
            </a:endParaRPr>
          </a:p>
          <a:p>
            <a:pPr algn="just">
              <a:lnSpc>
                <a:spcPct val="110000"/>
              </a:lnSpc>
              <a:spcBef>
                <a:spcPct val="0"/>
              </a:spcBef>
              <a:buFontTx/>
              <a:buNone/>
            </a:pPr>
            <a:r>
              <a:rPr lang="es-ES_tradnl" altLang="es-MX" sz="1200" dirty="0">
                <a:latin typeface="Arial" panose="020B0604020202020204" pitchFamily="34" charset="0"/>
              </a:rPr>
              <a:t>	</a:t>
            </a:r>
          </a:p>
        </p:txBody>
      </p:sp>
      <p:sp>
        <p:nvSpPr>
          <p:cNvPr id="16389" name="Rectangle 6"/>
          <p:cNvSpPr>
            <a:spLocks noChangeArrowheads="1"/>
          </p:cNvSpPr>
          <p:nvPr/>
        </p:nvSpPr>
        <p:spPr bwMode="auto">
          <a:xfrm>
            <a:off x="-304800" y="427038"/>
            <a:ext cx="98425" cy="17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r>
              <a:rPr lang="es-MX" altLang="es-MX" sz="1000" b="1" dirty="0">
                <a:solidFill>
                  <a:srgbClr val="000000"/>
                </a:solidFill>
                <a:latin typeface="Arial" panose="020B0604020202020204" pitchFamily="34" charset="0"/>
              </a:rPr>
              <a:t> </a:t>
            </a:r>
            <a:endParaRPr lang="es-MX" altLang="es-MX" sz="2400" dirty="0"/>
          </a:p>
        </p:txBody>
      </p:sp>
      <p:sp>
        <p:nvSpPr>
          <p:cNvPr id="7" name="Rectangle 7"/>
          <p:cNvSpPr>
            <a:spLocks noChangeArrowheads="1"/>
          </p:cNvSpPr>
          <p:nvPr/>
        </p:nvSpPr>
        <p:spPr bwMode="auto">
          <a:xfrm>
            <a:off x="168275" y="168275"/>
            <a:ext cx="12636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r>
              <a:rPr lang="es-MX" altLang="es-MX" sz="2000" b="1" i="1" dirty="0">
                <a:solidFill>
                  <a:srgbClr val="000000"/>
                </a:solidFill>
                <a:latin typeface="Arial" panose="020B0604020202020204" pitchFamily="34" charset="0"/>
              </a:rPr>
              <a:t>M I S I O N</a:t>
            </a:r>
            <a:endParaRPr lang="es-MX" altLang="es-MX" sz="2400" dirty="0"/>
          </a:p>
        </p:txBody>
      </p:sp>
    </p:spTree>
    <p:extLst>
      <p:ext uri="{BB962C8B-B14F-4D97-AF65-F5344CB8AC3E}">
        <p14:creationId xmlns:p14="http://schemas.microsoft.com/office/powerpoint/2010/main" val="37462774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6"/>
          <p:cNvSpPr>
            <a:spLocks noChangeArrowheads="1"/>
          </p:cNvSpPr>
          <p:nvPr/>
        </p:nvSpPr>
        <p:spPr bwMode="auto">
          <a:xfrm>
            <a:off x="-304800" y="427038"/>
            <a:ext cx="98425" cy="17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r>
              <a:rPr lang="es-MX" altLang="es-MX" sz="1000" b="1" dirty="0">
                <a:solidFill>
                  <a:srgbClr val="000000"/>
                </a:solidFill>
                <a:latin typeface="Arial" panose="020B0604020202020204" pitchFamily="34" charset="0"/>
              </a:rPr>
              <a:t> </a:t>
            </a:r>
            <a:endParaRPr lang="es-MX" altLang="es-MX" sz="2400" dirty="0"/>
          </a:p>
        </p:txBody>
      </p:sp>
      <p:sp>
        <p:nvSpPr>
          <p:cNvPr id="18435" name="Rectangle 2"/>
          <p:cNvSpPr>
            <a:spLocks noChangeArrowheads="1"/>
          </p:cNvSpPr>
          <p:nvPr/>
        </p:nvSpPr>
        <p:spPr bwMode="auto">
          <a:xfrm>
            <a:off x="0" y="0"/>
            <a:ext cx="1443038" cy="9144000"/>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n-US" altLang="es-MX" sz="2400" dirty="0"/>
          </a:p>
        </p:txBody>
      </p:sp>
      <p:sp>
        <p:nvSpPr>
          <p:cNvPr id="18436"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sp>
        <p:nvSpPr>
          <p:cNvPr id="18437" name="Text Box 3"/>
          <p:cNvSpPr txBox="1">
            <a:spLocks noChangeArrowheads="1"/>
          </p:cNvSpPr>
          <p:nvPr/>
        </p:nvSpPr>
        <p:spPr bwMode="auto">
          <a:xfrm>
            <a:off x="33338" y="0"/>
            <a:ext cx="4216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s-ES_tradnl" altLang="es-MX" sz="2000" b="1" i="1" dirty="0">
                <a:latin typeface="Arial" panose="020B0604020202020204" pitchFamily="34" charset="0"/>
                <a:cs typeface="Arial" panose="020B0604020202020204" pitchFamily="34" charset="0"/>
              </a:rPr>
              <a:t>CODIGO DE CONDUCTA</a:t>
            </a:r>
          </a:p>
        </p:txBody>
      </p:sp>
      <p:sp>
        <p:nvSpPr>
          <p:cNvPr id="18438" name="Text Box 3"/>
          <p:cNvSpPr txBox="1">
            <a:spLocks noChangeArrowheads="1"/>
          </p:cNvSpPr>
          <p:nvPr/>
        </p:nvSpPr>
        <p:spPr bwMode="auto">
          <a:xfrm>
            <a:off x="1520825" y="1000125"/>
            <a:ext cx="5064125" cy="701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1200" b="1" i="1" dirty="0">
                <a:latin typeface="Arial" panose="020B0604020202020204" pitchFamily="34" charset="0"/>
                <a:cs typeface="Arial" panose="020B0604020202020204" pitchFamily="34" charset="0"/>
              </a:rPr>
              <a:t>I. Dedicación</a:t>
            </a:r>
          </a:p>
          <a:p>
            <a:pPr algn="just">
              <a:spcBef>
                <a:spcPct val="50000"/>
              </a:spcBef>
              <a:buFontTx/>
              <a:buNone/>
            </a:pPr>
            <a:r>
              <a:rPr lang="es-ES_tradnl" altLang="es-MX" sz="1200" dirty="0">
                <a:latin typeface="Arial" panose="020B0604020202020204" pitchFamily="34" charset="0"/>
                <a:cs typeface="Arial" panose="020B0604020202020204" pitchFamily="34" charset="0"/>
              </a:rPr>
              <a:t>Procurar su mejor esfuerzo y perseverancia para alcanzar los objetivos institucionales en el desempeño de las actividades gubernamentales, imprimir pasión y demostrar aprecio por San Luis Potosí, sus instituciones y por su trabajo, así como demostrar un alto compromiso hacia la sociedad en la solución de sus demandas.</a:t>
            </a:r>
          </a:p>
          <a:p>
            <a:pPr algn="just">
              <a:spcBef>
                <a:spcPct val="50000"/>
              </a:spcBef>
              <a:buFontTx/>
              <a:buNone/>
            </a:pPr>
            <a:endParaRPr lang="es-ES_tradnl" altLang="es-MX" sz="1200" b="1" i="1" dirty="0">
              <a:latin typeface="Arial" panose="020B0604020202020204" pitchFamily="34" charset="0"/>
              <a:cs typeface="Arial" panose="020B0604020202020204" pitchFamily="34" charset="0"/>
            </a:endParaRPr>
          </a:p>
          <a:p>
            <a:pPr algn="just">
              <a:spcBef>
                <a:spcPct val="50000"/>
              </a:spcBef>
              <a:buFontTx/>
              <a:buNone/>
            </a:pPr>
            <a:r>
              <a:rPr lang="es-ES_tradnl" altLang="es-MX" sz="1200" b="1" i="1" dirty="0">
                <a:latin typeface="Arial" panose="020B0604020202020204" pitchFamily="34" charset="0"/>
                <a:cs typeface="Arial" panose="020B0604020202020204" pitchFamily="34" charset="0"/>
              </a:rPr>
              <a:t>II. Transparencia</a:t>
            </a:r>
          </a:p>
          <a:p>
            <a:pPr algn="just">
              <a:spcBef>
                <a:spcPct val="50000"/>
              </a:spcBef>
              <a:buFontTx/>
              <a:buNone/>
            </a:pPr>
            <a:r>
              <a:rPr lang="es-ES_tradnl" altLang="es-MX" sz="1200" dirty="0">
                <a:latin typeface="Arial" panose="020B0604020202020204" pitchFamily="34" charset="0"/>
                <a:cs typeface="Arial" panose="020B0604020202020204" pitchFamily="34" charset="0"/>
              </a:rPr>
              <a:t>Ser abiertos al derecho ciudadano respecto a la información, de acuerdo a su legalidad y oportunidad, ofreciendo al ciudadano la posibilidad de ser un usuario en la administración y entendida la transparencia como un verdadero servicio público.</a:t>
            </a:r>
          </a:p>
          <a:p>
            <a:pPr algn="just">
              <a:spcBef>
                <a:spcPct val="50000"/>
              </a:spcBef>
              <a:buFontTx/>
              <a:buNone/>
            </a:pPr>
            <a:endParaRPr lang="es-ES_tradnl" altLang="es-MX" sz="1200" dirty="0">
              <a:latin typeface="Arial" panose="020B0604020202020204" pitchFamily="34" charset="0"/>
              <a:cs typeface="Arial" panose="020B0604020202020204" pitchFamily="34" charset="0"/>
            </a:endParaRPr>
          </a:p>
          <a:p>
            <a:pPr algn="just">
              <a:spcBef>
                <a:spcPct val="50000"/>
              </a:spcBef>
              <a:buFontTx/>
              <a:buNone/>
            </a:pPr>
            <a:r>
              <a:rPr lang="es-ES_tradnl" altLang="es-MX" sz="1200" b="1" i="1" dirty="0">
                <a:latin typeface="Arial" panose="020B0604020202020204" pitchFamily="34" charset="0"/>
                <a:cs typeface="Arial" panose="020B0604020202020204" pitchFamily="34" charset="0"/>
              </a:rPr>
              <a:t>III. Rendición de Cuentas</a:t>
            </a:r>
          </a:p>
          <a:p>
            <a:pPr algn="just">
              <a:spcBef>
                <a:spcPct val="50000"/>
              </a:spcBef>
              <a:buFontTx/>
              <a:buNone/>
            </a:pPr>
            <a:r>
              <a:rPr lang="es-ES_tradnl" altLang="es-MX" sz="1200" dirty="0">
                <a:latin typeface="Arial" panose="020B0604020202020204" pitchFamily="34" charset="0"/>
                <a:cs typeface="Arial" panose="020B0604020202020204" pitchFamily="34" charset="0"/>
              </a:rPr>
              <a:t>Cumplir con la responsabilidad del adecuado cumplimiento de sus funciones, objetivos y metas, fomentando la participación  ciudadana en el diseño, implementación , seguimiento  y evaluación  de políticas públicas, respondiendo de la aplicación   del recurso puesto a disposición.</a:t>
            </a:r>
          </a:p>
          <a:p>
            <a:pPr algn="just">
              <a:spcBef>
                <a:spcPct val="50000"/>
              </a:spcBef>
              <a:buFontTx/>
              <a:buNone/>
            </a:pPr>
            <a:endParaRPr lang="es-ES_tradnl" altLang="es-MX" sz="1200" b="1" i="1" dirty="0">
              <a:latin typeface="Arial" panose="020B0604020202020204" pitchFamily="34" charset="0"/>
              <a:cs typeface="Arial" panose="020B0604020202020204" pitchFamily="34" charset="0"/>
            </a:endParaRPr>
          </a:p>
          <a:p>
            <a:pPr algn="just">
              <a:spcBef>
                <a:spcPct val="50000"/>
              </a:spcBef>
              <a:buFontTx/>
              <a:buNone/>
            </a:pPr>
            <a:r>
              <a:rPr lang="es-ES_tradnl" altLang="es-MX" sz="1200" b="1" i="1" dirty="0">
                <a:latin typeface="Arial" panose="020B0604020202020204" pitchFamily="34" charset="0"/>
                <a:cs typeface="Arial" panose="020B0604020202020204" pitchFamily="34" charset="0"/>
              </a:rPr>
              <a:t>IV. Diálogo</a:t>
            </a:r>
          </a:p>
          <a:p>
            <a:pPr algn="just">
              <a:spcBef>
                <a:spcPct val="50000"/>
              </a:spcBef>
              <a:buFontTx/>
              <a:buNone/>
            </a:pPr>
            <a:r>
              <a:rPr lang="es-ES_tradnl" altLang="es-MX" sz="1200" dirty="0">
                <a:latin typeface="Arial" panose="020B0604020202020204" pitchFamily="34" charset="0"/>
                <a:cs typeface="Arial" panose="020B0604020202020204" pitchFamily="34" charset="0"/>
              </a:rPr>
              <a:t>Ser abiertos, flexibles, de trato amable, humilde y respetuoso para comunicarse y construir ideas, tomando las mejores decisiones  con otras instituciones gubernamentales y organizaciones de la sociedad civil.</a:t>
            </a:r>
          </a:p>
          <a:p>
            <a:pPr algn="just">
              <a:spcBef>
                <a:spcPct val="50000"/>
              </a:spcBef>
              <a:buFontTx/>
              <a:buNone/>
            </a:pPr>
            <a:endParaRPr lang="es-ES_tradnl" altLang="es-MX" sz="1200" dirty="0">
              <a:latin typeface="Arial" panose="020B0604020202020204" pitchFamily="34" charset="0"/>
              <a:cs typeface="Arial" panose="020B0604020202020204" pitchFamily="34" charset="0"/>
            </a:endParaRPr>
          </a:p>
          <a:p>
            <a:pPr algn="just">
              <a:spcBef>
                <a:spcPct val="50000"/>
              </a:spcBef>
              <a:buFontTx/>
              <a:buNone/>
            </a:pPr>
            <a:r>
              <a:rPr lang="es-ES_tradnl" altLang="es-MX" sz="1200" b="1" i="1" dirty="0">
                <a:latin typeface="Arial" panose="020B0604020202020204" pitchFamily="34" charset="0"/>
                <a:cs typeface="Arial" panose="020B0604020202020204" pitchFamily="34" charset="0"/>
              </a:rPr>
              <a:t>V. Respeto</a:t>
            </a:r>
          </a:p>
          <a:p>
            <a:pPr algn="just">
              <a:spcBef>
                <a:spcPct val="50000"/>
              </a:spcBef>
              <a:buFontTx/>
              <a:buNone/>
            </a:pPr>
            <a:r>
              <a:rPr lang="es-ES_tradnl" altLang="es-MX" sz="1200" dirty="0">
                <a:latin typeface="Arial" panose="020B0604020202020204" pitchFamily="34" charset="0"/>
                <a:cs typeface="Arial" panose="020B0604020202020204" pitchFamily="34" charset="0"/>
              </a:rPr>
              <a:t>Contar con sensibilidad para reconocer  y considerar en todo momento los derechos y libertades inherentes a la condición humana de otros servidores públicos y de la ciudadanía.</a:t>
            </a:r>
          </a:p>
        </p:txBody>
      </p:sp>
    </p:spTree>
    <p:extLst>
      <p:ext uri="{BB962C8B-B14F-4D97-AF65-F5344CB8AC3E}">
        <p14:creationId xmlns:p14="http://schemas.microsoft.com/office/powerpoint/2010/main" val="28738478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6"/>
          <p:cNvSpPr>
            <a:spLocks noChangeArrowheads="1"/>
          </p:cNvSpPr>
          <p:nvPr/>
        </p:nvSpPr>
        <p:spPr bwMode="auto">
          <a:xfrm>
            <a:off x="-304800" y="427038"/>
            <a:ext cx="98425" cy="17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r>
              <a:rPr lang="es-MX" altLang="es-MX" sz="1000" b="1" dirty="0">
                <a:solidFill>
                  <a:srgbClr val="000000"/>
                </a:solidFill>
                <a:latin typeface="Arial" panose="020B0604020202020204" pitchFamily="34" charset="0"/>
              </a:rPr>
              <a:t> </a:t>
            </a:r>
            <a:endParaRPr lang="es-MX" altLang="es-MX" sz="2400" dirty="0"/>
          </a:p>
        </p:txBody>
      </p:sp>
      <p:sp>
        <p:nvSpPr>
          <p:cNvPr id="20483" name="Rectangle 2"/>
          <p:cNvSpPr>
            <a:spLocks noChangeArrowheads="1"/>
          </p:cNvSpPr>
          <p:nvPr/>
        </p:nvSpPr>
        <p:spPr bwMode="auto">
          <a:xfrm>
            <a:off x="0" y="0"/>
            <a:ext cx="1443038" cy="9144000"/>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n-US" altLang="es-MX" sz="2400" dirty="0"/>
          </a:p>
        </p:txBody>
      </p:sp>
      <p:sp>
        <p:nvSpPr>
          <p:cNvPr id="20484"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sp>
        <p:nvSpPr>
          <p:cNvPr id="20485" name="Text Box 3"/>
          <p:cNvSpPr txBox="1">
            <a:spLocks noChangeArrowheads="1"/>
          </p:cNvSpPr>
          <p:nvPr/>
        </p:nvSpPr>
        <p:spPr bwMode="auto">
          <a:xfrm>
            <a:off x="33338" y="0"/>
            <a:ext cx="4216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s-ES_tradnl" altLang="es-MX" sz="2000" b="1" i="1" dirty="0">
                <a:latin typeface="Arial" panose="020B0604020202020204" pitchFamily="34" charset="0"/>
                <a:cs typeface="Arial" panose="020B0604020202020204" pitchFamily="34" charset="0"/>
              </a:rPr>
              <a:t>CÓDIGO DE CONDUCTA</a:t>
            </a:r>
          </a:p>
        </p:txBody>
      </p:sp>
      <p:sp>
        <p:nvSpPr>
          <p:cNvPr id="20486" name="Text Box 3"/>
          <p:cNvSpPr txBox="1">
            <a:spLocks noChangeArrowheads="1"/>
          </p:cNvSpPr>
          <p:nvPr/>
        </p:nvSpPr>
        <p:spPr bwMode="auto">
          <a:xfrm>
            <a:off x="1520825" y="1000125"/>
            <a:ext cx="5064125" cy="757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1200" b="1" i="1" dirty="0">
                <a:latin typeface="Arial" panose="020B0604020202020204" pitchFamily="34" charset="0"/>
                <a:cs typeface="Arial" panose="020B0604020202020204" pitchFamily="34" charset="0"/>
              </a:rPr>
              <a:t>VI. Legalidad</a:t>
            </a:r>
          </a:p>
          <a:p>
            <a:pPr algn="just">
              <a:spcBef>
                <a:spcPct val="50000"/>
              </a:spcBef>
              <a:buFontTx/>
              <a:buNone/>
            </a:pPr>
            <a:r>
              <a:rPr lang="es-ES_tradnl" altLang="es-MX" sz="1200" dirty="0">
                <a:latin typeface="Arial" panose="020B0604020202020204" pitchFamily="34" charset="0"/>
                <a:cs typeface="Arial" panose="020B0604020202020204" pitchFamily="34" charset="0"/>
              </a:rPr>
              <a:t>Hacer solo aquello que las normas expresamente les confiere, y en todo momento someter su actuación a las facultades que las leyes, reglamentos y demás disposiciones jurídicas y administrativas atribuyen a su empleo, cargo o comisión.</a:t>
            </a:r>
          </a:p>
          <a:p>
            <a:pPr algn="just">
              <a:spcBef>
                <a:spcPct val="50000"/>
              </a:spcBef>
              <a:buFontTx/>
              <a:buNone/>
            </a:pPr>
            <a:endParaRPr lang="es-ES_tradnl" altLang="es-MX" sz="1200" b="1" i="1" dirty="0">
              <a:latin typeface="Arial" panose="020B0604020202020204" pitchFamily="34" charset="0"/>
              <a:cs typeface="Arial" panose="020B0604020202020204" pitchFamily="34" charset="0"/>
            </a:endParaRPr>
          </a:p>
          <a:p>
            <a:pPr algn="just">
              <a:spcBef>
                <a:spcPct val="50000"/>
              </a:spcBef>
              <a:buFontTx/>
              <a:buNone/>
            </a:pPr>
            <a:r>
              <a:rPr lang="es-ES_tradnl" altLang="es-MX" sz="1200" b="1" i="1" dirty="0">
                <a:latin typeface="Arial" panose="020B0604020202020204" pitchFamily="34" charset="0"/>
                <a:cs typeface="Arial" panose="020B0604020202020204" pitchFamily="34" charset="0"/>
              </a:rPr>
              <a:t>VII. Honradez </a:t>
            </a:r>
          </a:p>
          <a:p>
            <a:pPr algn="just">
              <a:spcBef>
                <a:spcPct val="50000"/>
              </a:spcBef>
              <a:buFontTx/>
              <a:buNone/>
            </a:pPr>
            <a:r>
              <a:rPr lang="es-ES_tradnl" altLang="es-MX" sz="1200" dirty="0">
                <a:latin typeface="Arial" panose="020B0604020202020204" pitchFamily="34" charset="0"/>
                <a:cs typeface="Arial" panose="020B0604020202020204" pitchFamily="34" charset="0"/>
              </a:rPr>
              <a:t>Conducirse con rectitud sin utilizar su empleo, cargo o comisión para obtener o pretender obtener algún beneficio, provecho o ventaja personal o a favor de terceros; no buscan o aceptan presentes de cualquier persona u organización, debido a que están conscientes que ello compromete sus funciones y que el ejercicio de cualquier cargo público implica un alto sentido de austeridad y vocación de servicio.</a:t>
            </a:r>
          </a:p>
          <a:p>
            <a:pPr algn="just">
              <a:spcBef>
                <a:spcPct val="50000"/>
              </a:spcBef>
              <a:buFontTx/>
              <a:buNone/>
            </a:pPr>
            <a:endParaRPr lang="es-ES_tradnl" altLang="es-MX" sz="1200" dirty="0">
              <a:latin typeface="Arial" panose="020B0604020202020204" pitchFamily="34" charset="0"/>
              <a:cs typeface="Arial" panose="020B0604020202020204" pitchFamily="34" charset="0"/>
            </a:endParaRPr>
          </a:p>
          <a:p>
            <a:pPr algn="just">
              <a:spcBef>
                <a:spcPct val="50000"/>
              </a:spcBef>
              <a:buFontTx/>
              <a:buNone/>
            </a:pPr>
            <a:r>
              <a:rPr lang="es-ES_tradnl" altLang="es-MX" sz="1200" b="1" i="1" dirty="0">
                <a:latin typeface="Arial" panose="020B0604020202020204" pitchFamily="34" charset="0"/>
                <a:cs typeface="Arial" panose="020B0604020202020204" pitchFamily="34" charset="0"/>
              </a:rPr>
              <a:t>VIII. Lealtad</a:t>
            </a:r>
          </a:p>
          <a:p>
            <a:pPr algn="just">
              <a:spcBef>
                <a:spcPct val="50000"/>
              </a:spcBef>
              <a:buFontTx/>
              <a:buNone/>
            </a:pPr>
            <a:r>
              <a:rPr lang="es-ES_tradnl" altLang="es-MX" sz="1200" dirty="0">
                <a:latin typeface="Arial" panose="020B0604020202020204" pitchFamily="34" charset="0"/>
                <a:cs typeface="Arial" panose="020B0604020202020204" pitchFamily="34" charset="0"/>
              </a:rPr>
              <a:t>Ser fieles en todo momento y comprometerse con los principios, valores, criterios,  y objetivos institucionales, adaptándolos  como propios en el desempeño de sus funciones y atribuciones.</a:t>
            </a:r>
          </a:p>
          <a:p>
            <a:pPr algn="just">
              <a:spcBef>
                <a:spcPct val="50000"/>
              </a:spcBef>
              <a:buFontTx/>
              <a:buNone/>
            </a:pPr>
            <a:endParaRPr lang="es-ES_tradnl" altLang="es-MX" sz="1200" dirty="0">
              <a:latin typeface="Arial" panose="020B0604020202020204" pitchFamily="34" charset="0"/>
              <a:cs typeface="Arial" panose="020B0604020202020204" pitchFamily="34" charset="0"/>
            </a:endParaRPr>
          </a:p>
          <a:p>
            <a:pPr algn="just">
              <a:spcBef>
                <a:spcPct val="50000"/>
              </a:spcBef>
              <a:buFontTx/>
              <a:buNone/>
            </a:pPr>
            <a:r>
              <a:rPr lang="es-ES_tradnl" altLang="es-MX" sz="1200" b="1" i="1" dirty="0">
                <a:latin typeface="Arial" panose="020B0604020202020204" pitchFamily="34" charset="0"/>
                <a:cs typeface="Arial" panose="020B0604020202020204" pitchFamily="34" charset="0"/>
              </a:rPr>
              <a:t>IX. Integridad</a:t>
            </a:r>
          </a:p>
          <a:p>
            <a:pPr algn="just">
              <a:spcBef>
                <a:spcPct val="50000"/>
              </a:spcBef>
              <a:buFontTx/>
              <a:buNone/>
            </a:pPr>
            <a:r>
              <a:rPr lang="es-ES_tradnl" altLang="es-MX" sz="1200" dirty="0">
                <a:latin typeface="Arial" panose="020B0604020202020204" pitchFamily="34" charset="0"/>
                <a:cs typeface="Arial" panose="020B0604020202020204" pitchFamily="34" charset="0"/>
              </a:rPr>
              <a:t>Desempeñar su empleo, cargo, comisión o funciones de manera imparcial y proba, no en beneficio de si mismo, de su familia o de cualquier otra persona y abstenerse de participar en situaciones que causen posible conflicto de interés.  Además de utilizar el mobiliario, equipo y vehículo asignados  en el desempeño de sus actividades de forma responsable y apegada a la legalidad.</a:t>
            </a:r>
          </a:p>
          <a:p>
            <a:pPr algn="just">
              <a:spcBef>
                <a:spcPct val="50000"/>
              </a:spcBef>
              <a:buFontTx/>
              <a:buNone/>
            </a:pPr>
            <a:endParaRPr lang="es-ES_tradnl" altLang="es-MX" sz="1200" dirty="0">
              <a:latin typeface="Arial" panose="020B0604020202020204" pitchFamily="34" charset="0"/>
              <a:cs typeface="Arial" panose="020B0604020202020204" pitchFamily="34" charset="0"/>
            </a:endParaRPr>
          </a:p>
          <a:p>
            <a:pPr algn="just">
              <a:spcBef>
                <a:spcPct val="50000"/>
              </a:spcBef>
              <a:buFontTx/>
              <a:buNone/>
            </a:pPr>
            <a:r>
              <a:rPr lang="es-ES_tradnl" altLang="es-MX" sz="1200" b="1" i="1" dirty="0">
                <a:latin typeface="Arial" panose="020B0604020202020204" pitchFamily="34" charset="0"/>
                <a:cs typeface="Arial" panose="020B0604020202020204" pitchFamily="34" charset="0"/>
              </a:rPr>
              <a:t>X. Eficiencia</a:t>
            </a:r>
          </a:p>
          <a:p>
            <a:pPr algn="just">
              <a:spcBef>
                <a:spcPct val="50000"/>
              </a:spcBef>
              <a:buFontTx/>
              <a:buNone/>
            </a:pPr>
            <a:r>
              <a:rPr lang="es-ES_tradnl" altLang="es-MX" sz="1200" dirty="0">
                <a:latin typeface="Arial" panose="020B0604020202020204" pitchFamily="34" charset="0"/>
                <a:cs typeface="Arial" panose="020B0604020202020204" pitchFamily="34" charset="0"/>
              </a:rPr>
              <a:t>Actuar conforme a una cultura de servicio orientada al logro de resultados y rendición de cuentas, procurando en todo momento un mejor desempeño de sus funciones a fin de alcanzar las metas institucionales  según sus responsabilidades y mediante el uso óptimo, responsable y transparente de los recursos públicos, eliminando cualquier ostentación y discrecionalidad indebida en su aplicación.</a:t>
            </a:r>
          </a:p>
        </p:txBody>
      </p:sp>
    </p:spTree>
    <p:extLst>
      <p:ext uri="{BB962C8B-B14F-4D97-AF65-F5344CB8AC3E}">
        <p14:creationId xmlns:p14="http://schemas.microsoft.com/office/powerpoint/2010/main" val="18935271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0" y="0"/>
            <a:ext cx="1600200"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endParaRPr lang="es-MX" altLang="es-MX" sz="2400" dirty="0"/>
          </a:p>
        </p:txBody>
      </p:sp>
      <p:sp>
        <p:nvSpPr>
          <p:cNvPr id="22531" name="Line 3"/>
          <p:cNvSpPr>
            <a:spLocks noChangeShapeType="1"/>
          </p:cNvSpPr>
          <p:nvPr/>
        </p:nvSpPr>
        <p:spPr bwMode="auto">
          <a:xfrm>
            <a:off x="0" y="457200"/>
            <a:ext cx="68580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sp>
        <p:nvSpPr>
          <p:cNvPr id="22532" name="Text Box 5"/>
          <p:cNvSpPr txBox="1">
            <a:spLocks noChangeArrowheads="1"/>
          </p:cNvSpPr>
          <p:nvPr/>
        </p:nvSpPr>
        <p:spPr bwMode="auto">
          <a:xfrm>
            <a:off x="914400" y="1619672"/>
            <a:ext cx="59436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a:spcBef>
                <a:spcPct val="20000"/>
              </a:spcBef>
              <a:buChar char="–"/>
              <a:defRPr sz="2800">
                <a:solidFill>
                  <a:schemeClr val="tx1"/>
                </a:solidFill>
                <a:latin typeface="Times New Roman" panose="02020603050405020304" pitchFamily="18" charset="0"/>
              </a:defRPr>
            </a:lvl2pPr>
            <a:lvl3pPr>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1143000" lvl="2" indent="-228600" algn="just" eaLnBrk="1" hangingPunct="1">
              <a:spcBef>
                <a:spcPct val="0"/>
              </a:spcBef>
              <a:buFontTx/>
              <a:buAutoNum type="arabicPeriod"/>
            </a:pPr>
            <a:r>
              <a:rPr lang="es-ES" altLang="es-MX" sz="1200" dirty="0">
                <a:latin typeface="Arial" panose="020B0604020202020204" pitchFamily="34" charset="0"/>
              </a:rPr>
              <a:t>Junta Directiva</a:t>
            </a:r>
          </a:p>
          <a:p>
            <a:pPr marL="1143000" lvl="2" indent="-228600" algn="just" eaLnBrk="1" hangingPunct="1">
              <a:spcBef>
                <a:spcPct val="0"/>
              </a:spcBef>
              <a:buFontTx/>
              <a:buAutoNum type="arabicPeriod"/>
            </a:pPr>
            <a:endParaRPr lang="es-ES" altLang="es-MX" sz="1200" dirty="0">
              <a:latin typeface="Arial" panose="020B0604020202020204" pitchFamily="34" charset="0"/>
            </a:endParaRPr>
          </a:p>
          <a:p>
            <a:pPr lvl="2" algn="just" eaLnBrk="1" hangingPunct="1">
              <a:spcBef>
                <a:spcPct val="0"/>
              </a:spcBef>
              <a:buFontTx/>
              <a:buNone/>
            </a:pPr>
            <a:r>
              <a:rPr lang="es-ES" altLang="es-MX" sz="1200" dirty="0">
                <a:latin typeface="Arial" panose="020B0604020202020204" pitchFamily="34" charset="0"/>
              </a:rPr>
              <a:t>	1.1  Dirección General  de Casa Cuna</a:t>
            </a:r>
          </a:p>
          <a:p>
            <a:pPr lvl="2" algn="just" eaLnBrk="1" hangingPunct="1">
              <a:spcBef>
                <a:spcPct val="0"/>
              </a:spcBef>
              <a:buFontTx/>
              <a:buNone/>
            </a:pPr>
            <a:endParaRPr lang="es-ES" altLang="es-MX" sz="1200" dirty="0">
              <a:latin typeface="Arial" panose="020B0604020202020204" pitchFamily="34" charset="0"/>
            </a:endParaRPr>
          </a:p>
          <a:p>
            <a:pPr lvl="2" algn="just" eaLnBrk="1" hangingPunct="1">
              <a:spcBef>
                <a:spcPct val="0"/>
              </a:spcBef>
              <a:buFontTx/>
              <a:buNone/>
            </a:pPr>
            <a:r>
              <a:rPr lang="es-ES" altLang="es-MX" sz="1200" dirty="0">
                <a:latin typeface="Arial" panose="020B0604020202020204" pitchFamily="34" charset="0"/>
              </a:rPr>
              <a:t>		Áreas:</a:t>
            </a:r>
          </a:p>
          <a:p>
            <a:pPr lvl="2" algn="just" eaLnBrk="1" hangingPunct="1">
              <a:spcBef>
                <a:spcPct val="0"/>
              </a:spcBef>
              <a:buFontTx/>
              <a:buNone/>
            </a:pPr>
            <a:r>
              <a:rPr lang="es-ES" altLang="es-MX" sz="1200" dirty="0">
                <a:latin typeface="Arial" panose="020B0604020202020204" pitchFamily="34" charset="0"/>
                <a:cs typeface="Times New Roman" panose="02020603050405020304" pitchFamily="18" charset="0"/>
              </a:rPr>
              <a:t>     		1.1.1   </a:t>
            </a:r>
            <a:r>
              <a:rPr lang="es-ES" altLang="es-MX" sz="1200" dirty="0">
                <a:latin typeface="Arial" panose="020B0604020202020204" pitchFamily="34" charset="0"/>
              </a:rPr>
              <a:t>Administrativa </a:t>
            </a:r>
          </a:p>
          <a:p>
            <a:pPr lvl="2" algn="just" eaLnBrk="1" hangingPunct="1">
              <a:spcBef>
                <a:spcPct val="0"/>
              </a:spcBef>
              <a:buFontTx/>
              <a:buNone/>
            </a:pPr>
            <a:r>
              <a:rPr lang="es-ES" altLang="es-MX" sz="1200" dirty="0">
                <a:latin typeface="Arial" panose="020B0604020202020204" pitchFamily="34" charset="0"/>
              </a:rPr>
              <a:t>		1.1.2   Psicopedagógica </a:t>
            </a:r>
          </a:p>
          <a:p>
            <a:pPr lvl="2" algn="just" eaLnBrk="1" hangingPunct="1">
              <a:spcBef>
                <a:spcPct val="0"/>
              </a:spcBef>
              <a:buFontTx/>
              <a:buNone/>
            </a:pPr>
            <a:r>
              <a:rPr lang="es-ES" altLang="es-MX" sz="1200" dirty="0">
                <a:latin typeface="Arial" panose="020B0604020202020204" pitchFamily="34" charset="0"/>
              </a:rPr>
              <a:t>		1.1.3   Médica</a:t>
            </a:r>
          </a:p>
          <a:p>
            <a:pPr lvl="2" algn="just" eaLnBrk="1" hangingPunct="1">
              <a:spcBef>
                <a:spcPct val="0"/>
              </a:spcBef>
              <a:buFontTx/>
              <a:buNone/>
            </a:pPr>
            <a:r>
              <a:rPr lang="es-ES" altLang="es-MX" sz="1200" dirty="0">
                <a:latin typeface="Arial" panose="020B0604020202020204" pitchFamily="34" charset="0"/>
              </a:rPr>
              <a:t>		1.1.4   Trabajo Social.</a:t>
            </a:r>
          </a:p>
          <a:p>
            <a:pPr lvl="2" algn="just" eaLnBrk="1" hangingPunct="1">
              <a:spcBef>
                <a:spcPct val="0"/>
              </a:spcBef>
              <a:buFontTx/>
              <a:buNone/>
            </a:pPr>
            <a:endParaRPr lang="es-ES" altLang="es-MX" sz="1200" dirty="0">
              <a:latin typeface="Arial" panose="020B0604020202020204" pitchFamily="34" charset="0"/>
            </a:endParaRPr>
          </a:p>
          <a:p>
            <a:pPr lvl="2" algn="just" eaLnBrk="1" hangingPunct="1">
              <a:spcBef>
                <a:spcPct val="0"/>
              </a:spcBef>
              <a:buFontTx/>
              <a:buNone/>
            </a:pPr>
            <a:endParaRPr lang="es-ES" altLang="es-MX" sz="1200" dirty="0">
              <a:latin typeface="Arial" panose="020B0604020202020204" pitchFamily="34" charset="0"/>
            </a:endParaRPr>
          </a:p>
          <a:p>
            <a:pPr lvl="2" algn="just" eaLnBrk="1" hangingPunct="1">
              <a:spcBef>
                <a:spcPct val="0"/>
              </a:spcBef>
              <a:buFontTx/>
              <a:buNone/>
            </a:pPr>
            <a:endParaRPr lang="es-ES" altLang="es-MX" sz="1200" dirty="0">
              <a:latin typeface="Arial" panose="020B0604020202020204" pitchFamily="34" charset="0"/>
            </a:endParaRPr>
          </a:p>
          <a:p>
            <a:pPr lvl="2" algn="just" eaLnBrk="1" hangingPunct="1">
              <a:spcBef>
                <a:spcPct val="0"/>
              </a:spcBef>
              <a:buFontTx/>
              <a:buNone/>
            </a:pPr>
            <a:endParaRPr lang="es-ES" altLang="es-MX" sz="1200" dirty="0">
              <a:latin typeface="Arial" panose="020B0604020202020204" pitchFamily="34" charset="0"/>
            </a:endParaRPr>
          </a:p>
          <a:p>
            <a:pPr lvl="2" algn="just" eaLnBrk="1" hangingPunct="1">
              <a:spcBef>
                <a:spcPct val="0"/>
              </a:spcBef>
              <a:buFontTx/>
              <a:buNone/>
            </a:pPr>
            <a:r>
              <a:rPr lang="es-ES" altLang="es-MX" sz="1200" b="1" dirty="0">
                <a:latin typeface="Arial" panose="020B0604020202020204" pitchFamily="34" charset="0"/>
              </a:rPr>
              <a:t>     		   </a:t>
            </a:r>
          </a:p>
          <a:p>
            <a:pPr lvl="1" algn="just" eaLnBrk="1" hangingPunct="1">
              <a:spcBef>
                <a:spcPct val="0"/>
              </a:spcBef>
              <a:buFontTx/>
              <a:buNone/>
            </a:pPr>
            <a:endParaRPr lang="es-ES_tradnl" altLang="es-MX" sz="1200" b="1" i="1" dirty="0">
              <a:latin typeface="Arial" panose="020B0604020202020204" pitchFamily="34" charset="0"/>
            </a:endParaRPr>
          </a:p>
        </p:txBody>
      </p:sp>
      <p:sp>
        <p:nvSpPr>
          <p:cNvPr id="22533" name="Rectangle 8"/>
          <p:cNvSpPr>
            <a:spLocks noChangeArrowheads="1"/>
          </p:cNvSpPr>
          <p:nvPr/>
        </p:nvSpPr>
        <p:spPr bwMode="auto">
          <a:xfrm>
            <a:off x="92075" y="160338"/>
            <a:ext cx="32099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r>
              <a:rPr lang="es-MX" altLang="es-MX" sz="2000" b="1" i="1" dirty="0">
                <a:solidFill>
                  <a:srgbClr val="000000"/>
                </a:solidFill>
                <a:latin typeface="Arial" panose="020B0604020202020204" pitchFamily="34" charset="0"/>
              </a:rPr>
              <a:t>ESTRUCTURA ORGANICA</a:t>
            </a:r>
            <a:endParaRPr lang="es-MX" altLang="es-MX" sz="2400" dirty="0"/>
          </a:p>
        </p:txBody>
      </p:sp>
    </p:spTree>
    <p:extLst>
      <p:ext uri="{BB962C8B-B14F-4D97-AF65-F5344CB8AC3E}">
        <p14:creationId xmlns:p14="http://schemas.microsoft.com/office/powerpoint/2010/main" val="9940624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242" name="135 Conector recto"/>
          <p:cNvCxnSpPr>
            <a:cxnSpLocks noChangeShapeType="1"/>
          </p:cNvCxnSpPr>
          <p:nvPr/>
        </p:nvCxnSpPr>
        <p:spPr bwMode="auto">
          <a:xfrm rot="5400000">
            <a:off x="6265762" y="4527819"/>
            <a:ext cx="338138" cy="1588"/>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0243" name="Line 1036"/>
          <p:cNvSpPr>
            <a:spLocks noChangeShapeType="1"/>
          </p:cNvSpPr>
          <p:nvPr/>
        </p:nvSpPr>
        <p:spPr bwMode="auto">
          <a:xfrm flipH="1">
            <a:off x="3429000" y="1827213"/>
            <a:ext cx="0" cy="1361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sp>
        <p:nvSpPr>
          <p:cNvPr id="10246" name="Rectangle 1031"/>
          <p:cNvSpPr>
            <a:spLocks noChangeArrowheads="1"/>
          </p:cNvSpPr>
          <p:nvPr/>
        </p:nvSpPr>
        <p:spPr bwMode="auto">
          <a:xfrm>
            <a:off x="-22225"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endParaRPr lang="es-ES" altLang="es-MX" sz="1200" dirty="0">
              <a:latin typeface="Arial" charset="0"/>
            </a:endParaRPr>
          </a:p>
        </p:txBody>
      </p:sp>
      <p:sp>
        <p:nvSpPr>
          <p:cNvPr id="10247" name="Text Box 1037"/>
          <p:cNvSpPr txBox="1">
            <a:spLocks noChangeArrowheads="1"/>
          </p:cNvSpPr>
          <p:nvPr/>
        </p:nvSpPr>
        <p:spPr bwMode="auto">
          <a:xfrm>
            <a:off x="107950" y="38100"/>
            <a:ext cx="2222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spcBef>
                <a:spcPct val="50000"/>
              </a:spcBef>
              <a:buFontTx/>
              <a:buNone/>
            </a:pPr>
            <a:r>
              <a:rPr lang="es-ES_tradnl" altLang="es-MX" sz="2000" b="1" i="1" dirty="0">
                <a:latin typeface="Arial" charset="0"/>
              </a:rPr>
              <a:t>ORGANIGRAMA</a:t>
            </a:r>
          </a:p>
        </p:txBody>
      </p:sp>
      <p:sp>
        <p:nvSpPr>
          <p:cNvPr id="10248" name="Line 1038"/>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sp>
        <p:nvSpPr>
          <p:cNvPr id="10249" name="Text Box 1059"/>
          <p:cNvSpPr txBox="1">
            <a:spLocks noChangeArrowheads="1"/>
          </p:cNvSpPr>
          <p:nvPr/>
        </p:nvSpPr>
        <p:spPr bwMode="auto">
          <a:xfrm>
            <a:off x="1506823" y="8028384"/>
            <a:ext cx="1493838"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nSpc>
                <a:spcPct val="120000"/>
              </a:lnSpc>
              <a:spcBef>
                <a:spcPct val="0"/>
              </a:spcBef>
              <a:buFontTx/>
              <a:buNone/>
            </a:pPr>
            <a:r>
              <a:rPr lang="es-ES_tradnl" altLang="es-MX" sz="700" b="1" dirty="0">
                <a:solidFill>
                  <a:srgbClr val="0000CC"/>
                </a:solidFill>
                <a:latin typeface="Arial" charset="0"/>
              </a:rPr>
              <a:t> </a:t>
            </a:r>
            <a:r>
              <a:rPr lang="es-ES_tradnl" altLang="es-MX" sz="700" b="1" dirty="0">
                <a:solidFill>
                  <a:srgbClr val="008000"/>
                </a:solidFill>
                <a:latin typeface="Arial" charset="0"/>
              </a:rPr>
              <a:t>01 Puesto de Confianza</a:t>
            </a:r>
          </a:p>
          <a:p>
            <a:pPr>
              <a:lnSpc>
                <a:spcPct val="120000"/>
              </a:lnSpc>
              <a:spcBef>
                <a:spcPct val="0"/>
              </a:spcBef>
              <a:buFontTx/>
              <a:buNone/>
            </a:pPr>
            <a:r>
              <a:rPr lang="es-ES_tradnl" altLang="es-MX" sz="700" b="1" dirty="0">
                <a:latin typeface="Arial" charset="0"/>
              </a:rPr>
              <a:t> 01  Puesto de Base</a:t>
            </a:r>
          </a:p>
          <a:p>
            <a:pPr>
              <a:lnSpc>
                <a:spcPct val="120000"/>
              </a:lnSpc>
              <a:spcBef>
                <a:spcPct val="0"/>
              </a:spcBef>
              <a:buFontTx/>
              <a:buNone/>
            </a:pPr>
            <a:r>
              <a:rPr lang="es-ES_tradnl" altLang="es-MX" sz="700" b="1" i="1" dirty="0">
                <a:latin typeface="Arial" charset="0"/>
              </a:rPr>
              <a:t>TOTAL 02</a:t>
            </a:r>
          </a:p>
        </p:txBody>
      </p:sp>
      <p:sp>
        <p:nvSpPr>
          <p:cNvPr id="10250" name="Line 1082"/>
          <p:cNvSpPr>
            <a:spLocks noChangeShapeType="1"/>
          </p:cNvSpPr>
          <p:nvPr/>
        </p:nvSpPr>
        <p:spPr bwMode="auto">
          <a:xfrm>
            <a:off x="2868898" y="8158559"/>
            <a:ext cx="866775" cy="0"/>
          </a:xfrm>
          <a:prstGeom prst="line">
            <a:avLst/>
          </a:prstGeom>
          <a:noFill/>
          <a:ln w="9525">
            <a:solidFill>
              <a:srgbClr val="008000"/>
            </a:solidFill>
            <a:prstDash val="dash"/>
            <a:round/>
            <a:headEnd/>
            <a:tailEnd/>
          </a:ln>
          <a:extLst>
            <a:ext uri="{909E8E84-426E-40DD-AFC4-6F175D3DCCD1}">
              <a14:hiddenFill xmlns:a14="http://schemas.microsoft.com/office/drawing/2010/main">
                <a:noFill/>
              </a14:hiddenFill>
            </a:ext>
          </a:extLst>
        </p:spPr>
        <p:txBody>
          <a:bodyPr/>
          <a:lstStyle/>
          <a:p>
            <a:endParaRPr lang="es-MX" dirty="0"/>
          </a:p>
        </p:txBody>
      </p:sp>
      <p:sp>
        <p:nvSpPr>
          <p:cNvPr id="10252" name="Text Box 1085"/>
          <p:cNvSpPr txBox="1">
            <a:spLocks noChangeArrowheads="1"/>
          </p:cNvSpPr>
          <p:nvPr/>
        </p:nvSpPr>
        <p:spPr bwMode="auto">
          <a:xfrm>
            <a:off x="2057163" y="675506"/>
            <a:ext cx="36512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s-MX" altLang="es-MX" sz="1200" b="1" i="1" dirty="0">
                <a:latin typeface="Arial" charset="0"/>
              </a:rPr>
              <a:t>CASA  CUNA “MARGARITA MAZA DE JUAREZ”</a:t>
            </a:r>
          </a:p>
        </p:txBody>
      </p:sp>
      <p:sp>
        <p:nvSpPr>
          <p:cNvPr id="10253" name="Line 1126"/>
          <p:cNvSpPr>
            <a:spLocks noChangeShapeType="1"/>
          </p:cNvSpPr>
          <p:nvPr/>
        </p:nvSpPr>
        <p:spPr bwMode="auto">
          <a:xfrm>
            <a:off x="2865723" y="8288734"/>
            <a:ext cx="838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dirty="0"/>
          </a:p>
        </p:txBody>
      </p:sp>
      <p:sp>
        <p:nvSpPr>
          <p:cNvPr id="10255" name="Rectangle 1041"/>
          <p:cNvSpPr>
            <a:spLocks noChangeArrowheads="1"/>
          </p:cNvSpPr>
          <p:nvPr/>
        </p:nvSpPr>
        <p:spPr bwMode="auto">
          <a:xfrm>
            <a:off x="3914978" y="3272882"/>
            <a:ext cx="1544400" cy="612000"/>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endParaRPr lang="es-MX" altLang="es-MX" sz="700" dirty="0">
              <a:latin typeface="Arial" charset="0"/>
            </a:endParaRPr>
          </a:p>
        </p:txBody>
      </p:sp>
      <p:sp>
        <p:nvSpPr>
          <p:cNvPr id="10256" name="Rectangle 1043"/>
          <p:cNvSpPr>
            <a:spLocks noChangeArrowheads="1"/>
          </p:cNvSpPr>
          <p:nvPr/>
        </p:nvSpPr>
        <p:spPr bwMode="auto">
          <a:xfrm>
            <a:off x="2636912" y="2277778"/>
            <a:ext cx="1544400" cy="612000"/>
          </a:xfrm>
          <a:prstGeom prst="rect">
            <a:avLst/>
          </a:prstGeom>
          <a:solidFill>
            <a:schemeClr val="bg1"/>
          </a:solidFill>
          <a:ln w="9525">
            <a:solidFill>
              <a:srgbClr val="008000"/>
            </a:solidFill>
            <a:prstDash val="dash"/>
            <a:miter lim="800000"/>
            <a:headEnd/>
            <a:tailEnd/>
          </a:ln>
          <a:effectLst>
            <a:outerShdw dist="35921" dir="2700000" algn="ctr" rotWithShape="0">
              <a:srgbClr val="008000"/>
            </a:outerShdw>
          </a:effec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90000"/>
              </a:lnSpc>
              <a:spcBef>
                <a:spcPct val="0"/>
              </a:spcBef>
              <a:buFontTx/>
              <a:buNone/>
            </a:pPr>
            <a:endParaRPr lang="es-ES" altLang="es-MX" sz="700" dirty="0">
              <a:latin typeface="Arial" charset="0"/>
            </a:endParaRPr>
          </a:p>
        </p:txBody>
      </p:sp>
      <p:sp>
        <p:nvSpPr>
          <p:cNvPr id="10257" name="Line 1058"/>
          <p:cNvSpPr>
            <a:spLocks noChangeShapeType="1"/>
          </p:cNvSpPr>
          <p:nvPr/>
        </p:nvSpPr>
        <p:spPr bwMode="auto">
          <a:xfrm flipV="1">
            <a:off x="746994" y="4355976"/>
            <a:ext cx="5688632" cy="356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sp>
        <p:nvSpPr>
          <p:cNvPr id="10258" name="Line 1060"/>
          <p:cNvSpPr>
            <a:spLocks noChangeShapeType="1"/>
          </p:cNvSpPr>
          <p:nvPr/>
        </p:nvSpPr>
        <p:spPr bwMode="auto">
          <a:xfrm>
            <a:off x="3429000" y="3501184"/>
            <a:ext cx="204929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r>
              <a:rPr lang="es-ES" dirty="0"/>
              <a:t>                                      </a:t>
            </a:r>
            <a:endParaRPr lang="es-MX" dirty="0"/>
          </a:p>
        </p:txBody>
      </p:sp>
      <p:sp>
        <p:nvSpPr>
          <p:cNvPr id="10260" name="Line 1067"/>
          <p:cNvSpPr>
            <a:spLocks noChangeShapeType="1"/>
          </p:cNvSpPr>
          <p:nvPr/>
        </p:nvSpPr>
        <p:spPr bwMode="auto">
          <a:xfrm flipV="1">
            <a:off x="2643262" y="2554846"/>
            <a:ext cx="1538049" cy="930"/>
          </a:xfrm>
          <a:prstGeom prst="line">
            <a:avLst/>
          </a:prstGeom>
          <a:noFill/>
          <a:ln w="12700">
            <a:solidFill>
              <a:srgbClr val="008000"/>
            </a:solidFill>
            <a:round/>
            <a:headEnd/>
            <a:tailEnd/>
          </a:ln>
          <a:extLst>
            <a:ext uri="{909E8E84-426E-40DD-AFC4-6F175D3DCCD1}">
              <a14:hiddenFill xmlns:a14="http://schemas.microsoft.com/office/drawing/2010/main">
                <a:noFill/>
              </a14:hiddenFill>
            </a:ext>
          </a:extLst>
        </p:spPr>
        <p:txBody>
          <a:bodyPr/>
          <a:lstStyle/>
          <a:p>
            <a:endParaRPr lang="es-MX" dirty="0"/>
          </a:p>
        </p:txBody>
      </p:sp>
      <p:sp>
        <p:nvSpPr>
          <p:cNvPr id="10261" name="Line 1095"/>
          <p:cNvSpPr>
            <a:spLocks noChangeShapeType="1"/>
          </p:cNvSpPr>
          <p:nvPr/>
        </p:nvSpPr>
        <p:spPr bwMode="auto">
          <a:xfrm flipV="1">
            <a:off x="2619201" y="4359544"/>
            <a:ext cx="0" cy="3381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sp>
        <p:nvSpPr>
          <p:cNvPr id="10265" name="Rectangle 1159"/>
          <p:cNvSpPr>
            <a:spLocks noChangeArrowheads="1"/>
          </p:cNvSpPr>
          <p:nvPr/>
        </p:nvSpPr>
        <p:spPr bwMode="auto">
          <a:xfrm>
            <a:off x="2636912" y="1423988"/>
            <a:ext cx="1544400" cy="612000"/>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s-MX" altLang="es-MX" sz="700" dirty="0">
                <a:latin typeface="Arial" charset="0"/>
              </a:rPr>
              <a:t>Junta Directiva</a:t>
            </a:r>
            <a:endParaRPr lang="es-ES" altLang="es-MX" sz="700" dirty="0">
              <a:latin typeface="Arial" charset="0"/>
            </a:endParaRPr>
          </a:p>
        </p:txBody>
      </p:sp>
      <p:sp>
        <p:nvSpPr>
          <p:cNvPr id="10266" name="Rectangle 1167"/>
          <p:cNvSpPr>
            <a:spLocks noChangeArrowheads="1"/>
          </p:cNvSpPr>
          <p:nvPr/>
        </p:nvSpPr>
        <p:spPr bwMode="auto">
          <a:xfrm>
            <a:off x="2695649" y="2547938"/>
            <a:ext cx="1485662" cy="291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70000"/>
              </a:lnSpc>
              <a:spcBef>
                <a:spcPct val="0"/>
              </a:spcBef>
              <a:buFontTx/>
              <a:buNone/>
            </a:pPr>
            <a:endParaRPr lang="es-ES_tradnl" altLang="es-MX" sz="700" dirty="0">
              <a:latin typeface="Arial" charset="0"/>
            </a:endParaRPr>
          </a:p>
          <a:p>
            <a:pPr algn="ctr">
              <a:lnSpc>
                <a:spcPct val="70000"/>
              </a:lnSpc>
              <a:spcBef>
                <a:spcPct val="0"/>
              </a:spcBef>
              <a:buFontTx/>
              <a:buNone/>
            </a:pPr>
            <a:r>
              <a:rPr lang="es-ES_tradnl" altLang="es-MX" sz="700" dirty="0">
                <a:latin typeface="Arial" charset="0"/>
              </a:rPr>
              <a:t>Ma. Elena Gámez Castro </a:t>
            </a:r>
          </a:p>
          <a:p>
            <a:pPr algn="ctr">
              <a:lnSpc>
                <a:spcPct val="70000"/>
              </a:lnSpc>
              <a:spcBef>
                <a:spcPct val="0"/>
              </a:spcBef>
              <a:buFontTx/>
              <a:buNone/>
            </a:pPr>
            <a:endParaRPr lang="es-ES_tradnl" altLang="es-MX" sz="700" dirty="0">
              <a:latin typeface="Arial" charset="0"/>
            </a:endParaRPr>
          </a:p>
          <a:p>
            <a:pPr algn="ctr">
              <a:lnSpc>
                <a:spcPct val="70000"/>
              </a:lnSpc>
              <a:spcBef>
                <a:spcPct val="0"/>
              </a:spcBef>
              <a:buFontTx/>
              <a:buNone/>
            </a:pPr>
            <a:r>
              <a:rPr lang="es-ES_tradnl" altLang="es-MX" sz="700" dirty="0">
                <a:latin typeface="Arial" charset="0"/>
              </a:rPr>
              <a:t>Director de Casa de Asistencia</a:t>
            </a:r>
          </a:p>
          <a:p>
            <a:pPr algn="ctr">
              <a:lnSpc>
                <a:spcPct val="70000"/>
              </a:lnSpc>
              <a:spcBef>
                <a:spcPct val="0"/>
              </a:spcBef>
              <a:buFontTx/>
              <a:buNone/>
            </a:pPr>
            <a:r>
              <a:rPr lang="es-ES_tradnl" altLang="es-MX" sz="700" dirty="0">
                <a:latin typeface="Arial" charset="0"/>
              </a:rPr>
              <a:t> (14-06) </a:t>
            </a:r>
          </a:p>
        </p:txBody>
      </p:sp>
      <p:sp>
        <p:nvSpPr>
          <p:cNvPr id="10267" name="Rectangle 1168"/>
          <p:cNvSpPr>
            <a:spLocks noChangeArrowheads="1"/>
          </p:cNvSpPr>
          <p:nvPr/>
        </p:nvSpPr>
        <p:spPr bwMode="auto">
          <a:xfrm>
            <a:off x="2668029" y="2339752"/>
            <a:ext cx="1500931" cy="18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80000"/>
              </a:lnSpc>
              <a:spcBef>
                <a:spcPct val="0"/>
              </a:spcBef>
              <a:buFontTx/>
              <a:buNone/>
            </a:pPr>
            <a:r>
              <a:rPr lang="es-ES_tradnl" altLang="es-MX" sz="700" b="1" dirty="0">
                <a:latin typeface="Arial" charset="0"/>
              </a:rPr>
              <a:t>Directora General  de Casa  </a:t>
            </a:r>
          </a:p>
          <a:p>
            <a:pPr algn="ctr">
              <a:lnSpc>
                <a:spcPct val="80000"/>
              </a:lnSpc>
              <a:spcBef>
                <a:spcPct val="0"/>
              </a:spcBef>
              <a:buFontTx/>
              <a:buNone/>
            </a:pPr>
            <a:r>
              <a:rPr lang="es-ES_tradnl" altLang="es-MX" sz="700" b="1" dirty="0">
                <a:latin typeface="Arial" charset="0"/>
              </a:rPr>
              <a:t>  Cuna” Margarita Maza de Juárez”</a:t>
            </a:r>
            <a:endParaRPr lang="es-ES_tradnl" altLang="es-MX" sz="500" b="1" dirty="0">
              <a:latin typeface="Arial" charset="0"/>
            </a:endParaRPr>
          </a:p>
        </p:txBody>
      </p:sp>
      <p:sp>
        <p:nvSpPr>
          <p:cNvPr id="10270" name="Rectangle 1175"/>
          <p:cNvSpPr>
            <a:spLocks noChangeArrowheads="1"/>
          </p:cNvSpPr>
          <p:nvPr/>
        </p:nvSpPr>
        <p:spPr bwMode="auto">
          <a:xfrm>
            <a:off x="3996441" y="3534011"/>
            <a:ext cx="1397000" cy="28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s-ES_tradnl" altLang="es-MX" sz="700" dirty="0">
                <a:latin typeface="Arial" charset="0"/>
              </a:rPr>
              <a:t>Alma Angélica María Heredia Serrano</a:t>
            </a:r>
          </a:p>
          <a:p>
            <a:pPr algn="ctr">
              <a:spcBef>
                <a:spcPct val="0"/>
              </a:spcBef>
              <a:buFontTx/>
              <a:buNone/>
            </a:pPr>
            <a:r>
              <a:rPr lang="es-ES_tradnl" altLang="es-MX" sz="700" dirty="0">
                <a:latin typeface="Arial" charset="0"/>
              </a:rPr>
              <a:t>Secretaria Taquimecanógrafa (05-09)</a:t>
            </a:r>
          </a:p>
        </p:txBody>
      </p:sp>
      <p:sp>
        <p:nvSpPr>
          <p:cNvPr id="10271" name="Rectangle 1176"/>
          <p:cNvSpPr>
            <a:spLocks noChangeArrowheads="1"/>
          </p:cNvSpPr>
          <p:nvPr/>
        </p:nvSpPr>
        <p:spPr bwMode="auto">
          <a:xfrm>
            <a:off x="4158514" y="3272882"/>
            <a:ext cx="925513" cy="20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s-ES_tradnl" altLang="es-MX" sz="700" b="1" dirty="0">
                <a:latin typeface="Arial" charset="0"/>
              </a:rPr>
              <a:t>Secretaria </a:t>
            </a:r>
            <a:endParaRPr lang="es-ES_tradnl" altLang="es-MX" sz="700" dirty="0">
              <a:latin typeface="Arial" charset="0"/>
            </a:endParaRPr>
          </a:p>
        </p:txBody>
      </p:sp>
      <p:sp>
        <p:nvSpPr>
          <p:cNvPr id="41" name="Line 1036"/>
          <p:cNvSpPr>
            <a:spLocks noChangeShapeType="1"/>
          </p:cNvSpPr>
          <p:nvPr/>
        </p:nvSpPr>
        <p:spPr bwMode="auto">
          <a:xfrm flipH="1">
            <a:off x="3429000" y="3188405"/>
            <a:ext cx="0" cy="11673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sp>
        <p:nvSpPr>
          <p:cNvPr id="44" name="Rectangle 1176"/>
          <p:cNvSpPr>
            <a:spLocks noChangeArrowheads="1"/>
          </p:cNvSpPr>
          <p:nvPr/>
        </p:nvSpPr>
        <p:spPr bwMode="auto">
          <a:xfrm>
            <a:off x="1290910" y="4526977"/>
            <a:ext cx="925513" cy="20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endParaRPr lang="es-ES_tradnl" altLang="es-MX" sz="700" dirty="0">
              <a:latin typeface="Arial" charset="0"/>
            </a:endParaRPr>
          </a:p>
        </p:txBody>
      </p:sp>
      <p:sp>
        <p:nvSpPr>
          <p:cNvPr id="45" name="Line 1095"/>
          <p:cNvSpPr>
            <a:spLocks noChangeShapeType="1"/>
          </p:cNvSpPr>
          <p:nvPr/>
        </p:nvSpPr>
        <p:spPr bwMode="auto">
          <a:xfrm flipV="1">
            <a:off x="4293096" y="4369999"/>
            <a:ext cx="0" cy="16053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sp>
        <p:nvSpPr>
          <p:cNvPr id="46" name="Rectangle 1041"/>
          <p:cNvSpPr>
            <a:spLocks noChangeArrowheads="1"/>
          </p:cNvSpPr>
          <p:nvPr/>
        </p:nvSpPr>
        <p:spPr bwMode="auto">
          <a:xfrm>
            <a:off x="1812075" y="4499992"/>
            <a:ext cx="1544400" cy="612000"/>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endParaRPr lang="es-MX" altLang="es-MX" sz="700" dirty="0">
              <a:latin typeface="Arial" charset="0"/>
            </a:endParaRPr>
          </a:p>
        </p:txBody>
      </p:sp>
      <p:sp>
        <p:nvSpPr>
          <p:cNvPr id="47" name="Rectangle 1175"/>
          <p:cNvSpPr>
            <a:spLocks noChangeArrowheads="1"/>
          </p:cNvSpPr>
          <p:nvPr/>
        </p:nvSpPr>
        <p:spPr bwMode="auto">
          <a:xfrm>
            <a:off x="2026673" y="4665498"/>
            <a:ext cx="1397000" cy="28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s-ES_tradnl" altLang="es-MX" sz="700" dirty="0">
                <a:latin typeface="Arial" charset="0"/>
              </a:rPr>
              <a:t>Área Psicopedagógica </a:t>
            </a:r>
          </a:p>
        </p:txBody>
      </p:sp>
      <p:sp>
        <p:nvSpPr>
          <p:cNvPr id="50" name="Rectangle 1041"/>
          <p:cNvSpPr>
            <a:spLocks noChangeArrowheads="1"/>
          </p:cNvSpPr>
          <p:nvPr/>
        </p:nvSpPr>
        <p:spPr bwMode="auto">
          <a:xfrm>
            <a:off x="5139481" y="4499992"/>
            <a:ext cx="1544400" cy="612000"/>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endParaRPr lang="es-MX" altLang="es-MX" sz="700" dirty="0">
              <a:latin typeface="Arial" charset="0"/>
            </a:endParaRPr>
          </a:p>
        </p:txBody>
      </p:sp>
      <p:sp>
        <p:nvSpPr>
          <p:cNvPr id="51" name="Rectangle 1175"/>
          <p:cNvSpPr>
            <a:spLocks noChangeArrowheads="1"/>
          </p:cNvSpPr>
          <p:nvPr/>
        </p:nvSpPr>
        <p:spPr bwMode="auto">
          <a:xfrm>
            <a:off x="5214681" y="4653946"/>
            <a:ext cx="1397000" cy="28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endParaRPr lang="es-ES_tradnl" altLang="es-MX" sz="700" dirty="0">
              <a:latin typeface="Arial" charset="0"/>
            </a:endParaRPr>
          </a:p>
          <a:p>
            <a:pPr algn="ctr">
              <a:spcBef>
                <a:spcPct val="0"/>
              </a:spcBef>
              <a:buFontTx/>
              <a:buNone/>
            </a:pPr>
            <a:r>
              <a:rPr lang="es-ES_tradnl" altLang="es-MX" sz="700" dirty="0">
                <a:latin typeface="Arial" charset="0"/>
              </a:rPr>
              <a:t> Área de Trabajo Social </a:t>
            </a:r>
          </a:p>
        </p:txBody>
      </p:sp>
      <p:sp>
        <p:nvSpPr>
          <p:cNvPr id="33" name="Line 1095"/>
          <p:cNvSpPr>
            <a:spLocks noChangeShapeType="1"/>
          </p:cNvSpPr>
          <p:nvPr/>
        </p:nvSpPr>
        <p:spPr bwMode="auto">
          <a:xfrm flipV="1">
            <a:off x="764704" y="4355976"/>
            <a:ext cx="0" cy="3381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sp>
        <p:nvSpPr>
          <p:cNvPr id="39" name="Rectangle 1041"/>
          <p:cNvSpPr>
            <a:spLocks noChangeArrowheads="1"/>
          </p:cNvSpPr>
          <p:nvPr/>
        </p:nvSpPr>
        <p:spPr bwMode="auto">
          <a:xfrm>
            <a:off x="84400" y="4499992"/>
            <a:ext cx="1544400" cy="612000"/>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s-ES" altLang="es-MX" sz="700" dirty="0">
                <a:latin typeface="Arial" charset="0"/>
              </a:rPr>
              <a:t>Área Administrativa</a:t>
            </a:r>
            <a:endParaRPr lang="es-MX" altLang="es-MX" sz="700" dirty="0">
              <a:latin typeface="Arial" charset="0"/>
            </a:endParaRPr>
          </a:p>
        </p:txBody>
      </p:sp>
      <p:sp>
        <p:nvSpPr>
          <p:cNvPr id="42" name="Rectangle 1041"/>
          <p:cNvSpPr>
            <a:spLocks noChangeArrowheads="1"/>
          </p:cNvSpPr>
          <p:nvPr/>
        </p:nvSpPr>
        <p:spPr bwMode="auto">
          <a:xfrm>
            <a:off x="3458599" y="4499992"/>
            <a:ext cx="1544400" cy="612000"/>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endParaRPr lang="es-MX" altLang="es-MX" sz="700" dirty="0">
              <a:latin typeface="Arial" charset="0"/>
            </a:endParaRPr>
          </a:p>
        </p:txBody>
      </p:sp>
      <p:sp>
        <p:nvSpPr>
          <p:cNvPr id="43" name="Rectangle 1175"/>
          <p:cNvSpPr>
            <a:spLocks noChangeArrowheads="1"/>
          </p:cNvSpPr>
          <p:nvPr/>
        </p:nvSpPr>
        <p:spPr bwMode="auto">
          <a:xfrm>
            <a:off x="3539750" y="4691856"/>
            <a:ext cx="1397000" cy="28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s-ES_tradnl" altLang="es-MX" sz="700" dirty="0">
                <a:latin typeface="Arial" charset="0"/>
              </a:rPr>
              <a:t>Área Médica</a:t>
            </a:r>
          </a:p>
        </p:txBody>
      </p:sp>
      <p:sp>
        <p:nvSpPr>
          <p:cNvPr id="35" name="Text Box 1170"/>
          <p:cNvSpPr txBox="1">
            <a:spLocks noChangeArrowheads="1"/>
          </p:cNvSpPr>
          <p:nvPr/>
        </p:nvSpPr>
        <p:spPr bwMode="auto">
          <a:xfrm>
            <a:off x="4389830" y="7980242"/>
            <a:ext cx="2262188"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lnSpc>
                <a:spcPct val="90000"/>
              </a:lnSpc>
              <a:spcBef>
                <a:spcPct val="0"/>
              </a:spcBef>
              <a:buFontTx/>
              <a:buNone/>
            </a:pPr>
            <a:r>
              <a:rPr lang="es-MX" altLang="es-MX" sz="600" dirty="0">
                <a:latin typeface="Arial" charset="0"/>
              </a:rPr>
              <a:t>La </a:t>
            </a:r>
            <a:r>
              <a:rPr lang="es-ES_tradnl" altLang="es-MX" sz="600" b="1" u="sng" dirty="0">
                <a:latin typeface="Arial" charset="0"/>
              </a:rPr>
              <a:t>C. Ma. Elena Gámez Castro</a:t>
            </a:r>
            <a:r>
              <a:rPr lang="es-MX" altLang="es-MX" sz="600" b="1" u="sng" dirty="0">
                <a:latin typeface="Arial" charset="0"/>
              </a:rPr>
              <a:t> </a:t>
            </a:r>
            <a:r>
              <a:rPr lang="es-MX" altLang="es-MX" sz="600" b="1" dirty="0">
                <a:latin typeface="Arial" charset="0"/>
              </a:rPr>
              <a:t> </a:t>
            </a:r>
            <a:r>
              <a:rPr lang="es-MX" altLang="es-MX" sz="600" dirty="0">
                <a:latin typeface="Arial" charset="0"/>
              </a:rPr>
              <a:t>Directora General  de la </a:t>
            </a:r>
            <a:r>
              <a:rPr lang="es-MX" altLang="es-MX" sz="600" b="1" u="sng" dirty="0">
                <a:latin typeface="Arial" charset="0"/>
              </a:rPr>
              <a:t>Casa Cuna Margarita Maza de Juárez</a:t>
            </a:r>
            <a:r>
              <a:rPr lang="es-MX" altLang="es-MX" sz="600" dirty="0">
                <a:latin typeface="Arial" charset="0"/>
              </a:rPr>
              <a:t> certifica que el presente organigrama refleja el personal, así como los puestos y nombramientos que integran la estructura vigente al mes de </a:t>
            </a:r>
            <a:r>
              <a:rPr lang="es-MX" altLang="es-MX" sz="600" b="1" dirty="0">
                <a:latin typeface="Arial" charset="0"/>
              </a:rPr>
              <a:t>Enero  2017.</a:t>
            </a:r>
          </a:p>
          <a:p>
            <a:pPr algn="just">
              <a:lnSpc>
                <a:spcPct val="90000"/>
              </a:lnSpc>
              <a:spcBef>
                <a:spcPct val="0"/>
              </a:spcBef>
              <a:buFontTx/>
              <a:buNone/>
            </a:pPr>
            <a:endParaRPr lang="es-MX" altLang="es-MX" sz="600" b="1" dirty="0">
              <a:latin typeface="Arial" charset="0"/>
            </a:endParaRPr>
          </a:p>
          <a:p>
            <a:pPr algn="just">
              <a:lnSpc>
                <a:spcPct val="90000"/>
              </a:lnSpc>
              <a:spcBef>
                <a:spcPct val="0"/>
              </a:spcBef>
              <a:buFontTx/>
              <a:buNone/>
            </a:pPr>
            <a:endParaRPr lang="es-MX" altLang="es-MX" sz="600" dirty="0">
              <a:latin typeface="Arial" charset="0"/>
            </a:endParaRPr>
          </a:p>
          <a:p>
            <a:pPr algn="just">
              <a:lnSpc>
                <a:spcPct val="90000"/>
              </a:lnSpc>
              <a:spcBef>
                <a:spcPct val="0"/>
              </a:spcBef>
              <a:buFontTx/>
              <a:buNone/>
            </a:pPr>
            <a:r>
              <a:rPr lang="es-MX" altLang="es-MX" sz="600" dirty="0">
                <a:latin typeface="Arial" charset="0"/>
              </a:rPr>
              <a:t>Firma  _____________________________________</a:t>
            </a:r>
            <a:endParaRPr lang="es-ES" altLang="es-MX" sz="600" dirty="0">
              <a:latin typeface="Arial" charset="0"/>
            </a:endParaRPr>
          </a:p>
        </p:txBody>
      </p:sp>
    </p:spTree>
    <p:extLst>
      <p:ext uri="{BB962C8B-B14F-4D97-AF65-F5344CB8AC3E}">
        <p14:creationId xmlns:p14="http://schemas.microsoft.com/office/powerpoint/2010/main" val="41283028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 name="Conector recto 34"/>
          <p:cNvCxnSpPr/>
          <p:nvPr/>
        </p:nvCxnSpPr>
        <p:spPr>
          <a:xfrm flipV="1">
            <a:off x="5769260" y="3131840"/>
            <a:ext cx="0" cy="1800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4" name="Rectangle 1048"/>
          <p:cNvSpPr>
            <a:spLocks noChangeArrowheads="1"/>
          </p:cNvSpPr>
          <p:nvPr/>
        </p:nvSpPr>
        <p:spPr bwMode="auto">
          <a:xfrm>
            <a:off x="2702355" y="2089051"/>
            <a:ext cx="1544400" cy="620695"/>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p>
            <a:pPr algn="ctr">
              <a:spcBef>
                <a:spcPct val="0"/>
              </a:spcBef>
            </a:pPr>
            <a:endParaRPr lang="es-MX" altLang="es-MX" sz="700" dirty="0">
              <a:latin typeface="Arial" charset="0"/>
            </a:endParaRPr>
          </a:p>
        </p:txBody>
      </p:sp>
      <p:sp>
        <p:nvSpPr>
          <p:cNvPr id="90" name="Rectangle 1048"/>
          <p:cNvSpPr>
            <a:spLocks noChangeArrowheads="1"/>
          </p:cNvSpPr>
          <p:nvPr/>
        </p:nvSpPr>
        <p:spPr bwMode="auto">
          <a:xfrm>
            <a:off x="2670711" y="6438948"/>
            <a:ext cx="1544400" cy="620695"/>
          </a:xfrm>
          <a:prstGeom prst="rect">
            <a:avLst/>
          </a:prstGeom>
          <a:solidFill>
            <a:schemeClr val="bg1"/>
          </a:solidFill>
          <a:ln w="9525">
            <a:solidFill>
              <a:srgbClr val="00B0F0"/>
            </a:solidFill>
            <a:prstDash val="sysDash"/>
            <a:miter lim="800000"/>
            <a:headEnd/>
            <a:tailEnd/>
          </a:ln>
          <a:effectLst>
            <a:outerShdw dist="35921" dir="2700000" algn="ctr" rotWithShape="0">
              <a:schemeClr val="tx2">
                <a:lumMod val="60000"/>
                <a:lumOff val="40000"/>
              </a:schemeClr>
            </a:outerShdw>
          </a:effectLst>
        </p:spPr>
        <p:txBody>
          <a:bodyPr wrap="none" anchor="ctr"/>
          <a:lstStyle/>
          <a:p>
            <a:pPr algn="ctr">
              <a:spcBef>
                <a:spcPct val="0"/>
              </a:spcBef>
            </a:pPr>
            <a:endParaRPr lang="es-MX" altLang="es-MX" sz="700" dirty="0">
              <a:latin typeface="Arial" charset="0"/>
            </a:endParaRPr>
          </a:p>
        </p:txBody>
      </p:sp>
      <p:sp>
        <p:nvSpPr>
          <p:cNvPr id="84" name="Rectangle 1048"/>
          <p:cNvSpPr>
            <a:spLocks noChangeArrowheads="1"/>
          </p:cNvSpPr>
          <p:nvPr/>
        </p:nvSpPr>
        <p:spPr bwMode="auto">
          <a:xfrm>
            <a:off x="5038814" y="4968044"/>
            <a:ext cx="1544400" cy="620695"/>
          </a:xfrm>
          <a:prstGeom prst="rect">
            <a:avLst/>
          </a:prstGeom>
          <a:solidFill>
            <a:schemeClr val="bg1"/>
          </a:solidFill>
          <a:ln w="9525">
            <a:solidFill>
              <a:srgbClr val="00B0F0"/>
            </a:solidFill>
            <a:prstDash val="sysDash"/>
            <a:miter lim="800000"/>
            <a:headEnd/>
            <a:tailEnd/>
          </a:ln>
          <a:effectLst>
            <a:outerShdw dist="35921" dir="2700000" algn="ctr" rotWithShape="0">
              <a:schemeClr val="tx2">
                <a:lumMod val="60000"/>
                <a:lumOff val="40000"/>
              </a:schemeClr>
            </a:outerShdw>
          </a:effectLst>
        </p:spPr>
        <p:txBody>
          <a:bodyPr wrap="none" anchor="ctr"/>
          <a:lstStyle/>
          <a:p>
            <a:pPr algn="ctr">
              <a:spcBef>
                <a:spcPct val="0"/>
              </a:spcBef>
            </a:pPr>
            <a:endParaRPr lang="es-MX" altLang="es-MX" sz="700" dirty="0">
              <a:latin typeface="Arial" charset="0"/>
            </a:endParaRPr>
          </a:p>
        </p:txBody>
      </p:sp>
      <p:sp>
        <p:nvSpPr>
          <p:cNvPr id="12294" name="Rectangle 1031"/>
          <p:cNvSpPr>
            <a:spLocks noChangeArrowheads="1"/>
          </p:cNvSpPr>
          <p:nvPr/>
        </p:nvSpPr>
        <p:spPr bwMode="auto">
          <a:xfrm>
            <a:off x="8620" y="-5468"/>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endParaRPr lang="es-ES" altLang="es-MX" sz="1200" dirty="0">
              <a:latin typeface="Arial" charset="0"/>
            </a:endParaRPr>
          </a:p>
        </p:txBody>
      </p:sp>
      <p:sp>
        <p:nvSpPr>
          <p:cNvPr id="12298" name="Text Box 1037"/>
          <p:cNvSpPr txBox="1">
            <a:spLocks noChangeArrowheads="1"/>
          </p:cNvSpPr>
          <p:nvPr/>
        </p:nvSpPr>
        <p:spPr bwMode="auto">
          <a:xfrm>
            <a:off x="107950" y="47625"/>
            <a:ext cx="3962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spcBef>
                <a:spcPct val="50000"/>
              </a:spcBef>
              <a:buFontTx/>
              <a:buNone/>
            </a:pPr>
            <a:r>
              <a:rPr lang="es-ES_tradnl" altLang="es-MX" sz="2000" b="1" i="1" dirty="0">
                <a:latin typeface="Arial" charset="0"/>
              </a:rPr>
              <a:t>ORGANIGRAMA</a:t>
            </a:r>
          </a:p>
        </p:txBody>
      </p:sp>
      <p:sp>
        <p:nvSpPr>
          <p:cNvPr id="12299" name="Line 1038"/>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sp>
        <p:nvSpPr>
          <p:cNvPr id="12300" name="Text Box 1059"/>
          <p:cNvSpPr txBox="1">
            <a:spLocks noChangeArrowheads="1"/>
          </p:cNvSpPr>
          <p:nvPr/>
        </p:nvSpPr>
        <p:spPr bwMode="auto">
          <a:xfrm>
            <a:off x="571500" y="7884368"/>
            <a:ext cx="1849388"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nSpc>
                <a:spcPct val="120000"/>
              </a:lnSpc>
              <a:spcBef>
                <a:spcPct val="0"/>
              </a:spcBef>
              <a:buFontTx/>
              <a:buNone/>
            </a:pPr>
            <a:r>
              <a:rPr lang="es-ES_tradnl" altLang="es-MX" sz="700" b="1" dirty="0">
                <a:latin typeface="Arial" charset="0"/>
              </a:rPr>
              <a:t>11  Puesto de Base</a:t>
            </a:r>
          </a:p>
          <a:p>
            <a:pPr>
              <a:lnSpc>
                <a:spcPct val="120000"/>
              </a:lnSpc>
              <a:spcBef>
                <a:spcPct val="0"/>
              </a:spcBef>
              <a:buNone/>
            </a:pPr>
            <a:r>
              <a:rPr lang="es-ES_tradnl" altLang="es-MX" sz="700" b="1" dirty="0">
                <a:latin typeface="Arial" charset="0"/>
              </a:rPr>
              <a:t>  4 Puestos de Base Organismo</a:t>
            </a:r>
          </a:p>
          <a:p>
            <a:pPr>
              <a:lnSpc>
                <a:spcPct val="120000"/>
              </a:lnSpc>
              <a:spcBef>
                <a:spcPct val="0"/>
              </a:spcBef>
              <a:buFontTx/>
              <a:buNone/>
            </a:pPr>
            <a:endParaRPr lang="es-ES_tradnl" altLang="es-MX" sz="700" b="1" dirty="0">
              <a:solidFill>
                <a:srgbClr val="FF3300"/>
              </a:solidFill>
              <a:latin typeface="Arial" charset="0"/>
            </a:endParaRPr>
          </a:p>
          <a:p>
            <a:pPr>
              <a:lnSpc>
                <a:spcPct val="120000"/>
              </a:lnSpc>
              <a:spcBef>
                <a:spcPct val="0"/>
              </a:spcBef>
              <a:buFontTx/>
              <a:buNone/>
            </a:pPr>
            <a:r>
              <a:rPr lang="es-ES_tradnl" altLang="es-MX" sz="700" b="1" dirty="0">
                <a:latin typeface="Arial" charset="0"/>
              </a:rPr>
              <a:t>     </a:t>
            </a:r>
            <a:r>
              <a:rPr lang="es-ES_tradnl" altLang="es-MX" sz="700" b="1" i="1" dirty="0">
                <a:latin typeface="Arial" charset="0"/>
              </a:rPr>
              <a:t>TOTAL 15</a:t>
            </a:r>
          </a:p>
        </p:txBody>
      </p:sp>
      <p:sp>
        <p:nvSpPr>
          <p:cNvPr id="12302" name="Text Box 1085"/>
          <p:cNvSpPr txBox="1">
            <a:spLocks noChangeArrowheads="1"/>
          </p:cNvSpPr>
          <p:nvPr/>
        </p:nvSpPr>
        <p:spPr bwMode="auto">
          <a:xfrm>
            <a:off x="1838325" y="738188"/>
            <a:ext cx="36512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s-MX" altLang="es-MX" sz="1200" b="1" i="1" dirty="0">
                <a:latin typeface="Arial" charset="0"/>
              </a:rPr>
              <a:t>CASA  CUNA “MARGARITA MAZA DE JUAREZ”</a:t>
            </a:r>
          </a:p>
          <a:p>
            <a:pPr algn="ctr">
              <a:spcBef>
                <a:spcPct val="0"/>
              </a:spcBef>
              <a:buFontTx/>
              <a:buNone/>
            </a:pPr>
            <a:r>
              <a:rPr lang="es-ES_tradnl" altLang="es-MX" sz="1200" b="1" i="1" dirty="0">
                <a:latin typeface="Arial" charset="0"/>
              </a:rPr>
              <a:t>ÁREA ADMINISTRATIVA</a:t>
            </a:r>
          </a:p>
        </p:txBody>
      </p:sp>
      <p:sp>
        <p:nvSpPr>
          <p:cNvPr id="12303" name="Line 1126"/>
          <p:cNvSpPr>
            <a:spLocks noChangeShapeType="1"/>
          </p:cNvSpPr>
          <p:nvPr/>
        </p:nvSpPr>
        <p:spPr bwMode="auto">
          <a:xfrm>
            <a:off x="2075806" y="7992380"/>
            <a:ext cx="84913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dirty="0"/>
          </a:p>
        </p:txBody>
      </p:sp>
      <p:sp>
        <p:nvSpPr>
          <p:cNvPr id="12305" name="Line 1026"/>
          <p:cNvSpPr>
            <a:spLocks noChangeShapeType="1"/>
          </p:cNvSpPr>
          <p:nvPr/>
        </p:nvSpPr>
        <p:spPr bwMode="auto">
          <a:xfrm flipH="1">
            <a:off x="4640433" y="3131841"/>
            <a:ext cx="12702" cy="381642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dirty="0"/>
          </a:p>
        </p:txBody>
      </p:sp>
      <p:sp>
        <p:nvSpPr>
          <p:cNvPr id="12306" name="Rectangle 1043"/>
          <p:cNvSpPr>
            <a:spLocks noChangeArrowheads="1"/>
          </p:cNvSpPr>
          <p:nvPr/>
        </p:nvSpPr>
        <p:spPr bwMode="auto">
          <a:xfrm>
            <a:off x="2663683" y="1191269"/>
            <a:ext cx="1544400" cy="561975"/>
          </a:xfrm>
          <a:prstGeom prst="rect">
            <a:avLst/>
          </a:prstGeom>
          <a:solidFill>
            <a:schemeClr val="bg1"/>
          </a:solidFill>
          <a:ln w="9525">
            <a:solidFill>
              <a:srgbClr val="008000"/>
            </a:solidFill>
            <a:prstDash val="dash"/>
            <a:miter lim="800000"/>
            <a:headEnd/>
            <a:tailEnd/>
          </a:ln>
          <a:effectLst>
            <a:outerShdw dist="35921" dir="2700000" algn="ctr" rotWithShape="0">
              <a:srgbClr val="008000"/>
            </a:outerShdw>
          </a:effec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90000"/>
              </a:lnSpc>
              <a:spcBef>
                <a:spcPct val="0"/>
              </a:spcBef>
              <a:buFontTx/>
              <a:buNone/>
            </a:pPr>
            <a:endParaRPr lang="es-ES" altLang="es-MX" sz="700" dirty="0">
              <a:latin typeface="Arial" charset="0"/>
            </a:endParaRPr>
          </a:p>
        </p:txBody>
      </p:sp>
      <p:sp>
        <p:nvSpPr>
          <p:cNvPr id="12307" name="Rectangle 1047"/>
          <p:cNvSpPr>
            <a:spLocks noChangeArrowheads="1"/>
          </p:cNvSpPr>
          <p:nvPr/>
        </p:nvSpPr>
        <p:spPr bwMode="auto">
          <a:xfrm>
            <a:off x="2676147" y="4239739"/>
            <a:ext cx="1564553" cy="901215"/>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endParaRPr lang="es-MX" altLang="es-MX" sz="700" dirty="0">
              <a:latin typeface="Arial" charset="0"/>
            </a:endParaRPr>
          </a:p>
        </p:txBody>
      </p:sp>
      <p:sp>
        <p:nvSpPr>
          <p:cNvPr id="12308" name="Rectangle 1048"/>
          <p:cNvSpPr>
            <a:spLocks noChangeArrowheads="1"/>
          </p:cNvSpPr>
          <p:nvPr/>
        </p:nvSpPr>
        <p:spPr bwMode="auto">
          <a:xfrm>
            <a:off x="261206" y="3275856"/>
            <a:ext cx="1544400" cy="620695"/>
          </a:xfrm>
          <a:prstGeom prst="rect">
            <a:avLst/>
          </a:prstGeom>
          <a:solidFill>
            <a:schemeClr val="bg1"/>
          </a:solidFill>
          <a:ln w="9525">
            <a:solidFill>
              <a:srgbClr val="00B0F0"/>
            </a:solidFill>
            <a:prstDash val="sysDash"/>
            <a:miter lim="800000"/>
            <a:headEnd/>
            <a:tailEnd/>
          </a:ln>
          <a:effectLst>
            <a:outerShdw dist="35921" dir="2700000" algn="ctr" rotWithShape="0">
              <a:schemeClr val="accent1"/>
            </a:outerShdw>
          </a:effectLst>
        </p:spPr>
        <p:txBody>
          <a:bodyPr wrap="none" anchor="ctr"/>
          <a:lstStyle/>
          <a:p>
            <a:pPr algn="ctr">
              <a:lnSpc>
                <a:spcPct val="90000"/>
              </a:lnSpc>
              <a:spcBef>
                <a:spcPct val="0"/>
              </a:spcBef>
            </a:pPr>
            <a:endParaRPr lang="es-MX" altLang="es-MX" sz="700" dirty="0">
              <a:latin typeface="Arial" charset="0"/>
            </a:endParaRPr>
          </a:p>
        </p:txBody>
      </p:sp>
      <p:sp>
        <p:nvSpPr>
          <p:cNvPr id="12309" name="Rectangle 1052"/>
          <p:cNvSpPr>
            <a:spLocks noChangeArrowheads="1"/>
          </p:cNvSpPr>
          <p:nvPr/>
        </p:nvSpPr>
        <p:spPr bwMode="auto">
          <a:xfrm>
            <a:off x="5032799" y="5741371"/>
            <a:ext cx="1564553" cy="904255"/>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90000"/>
              </a:lnSpc>
              <a:spcBef>
                <a:spcPct val="0"/>
              </a:spcBef>
              <a:buFontTx/>
              <a:buNone/>
            </a:pPr>
            <a:endParaRPr lang="es-ES_tradnl" altLang="es-MX" sz="700" b="1" dirty="0">
              <a:latin typeface="Arial" charset="0"/>
            </a:endParaRPr>
          </a:p>
          <a:p>
            <a:pPr algn="ctr">
              <a:lnSpc>
                <a:spcPct val="90000"/>
              </a:lnSpc>
              <a:spcBef>
                <a:spcPct val="0"/>
              </a:spcBef>
              <a:buFontTx/>
              <a:buNone/>
            </a:pPr>
            <a:endParaRPr lang="es-ES_tradnl" altLang="es-MX" sz="700" dirty="0">
              <a:latin typeface="Arial" charset="0"/>
            </a:endParaRPr>
          </a:p>
        </p:txBody>
      </p:sp>
      <p:sp>
        <p:nvSpPr>
          <p:cNvPr id="12310" name="Rectangle 1055"/>
          <p:cNvSpPr>
            <a:spLocks noChangeArrowheads="1"/>
          </p:cNvSpPr>
          <p:nvPr/>
        </p:nvSpPr>
        <p:spPr bwMode="auto">
          <a:xfrm>
            <a:off x="2672916" y="5320391"/>
            <a:ext cx="1564553" cy="928461"/>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80000"/>
              </a:lnSpc>
              <a:spcBef>
                <a:spcPct val="0"/>
              </a:spcBef>
              <a:buFontTx/>
              <a:buNone/>
            </a:pPr>
            <a:endParaRPr lang="es-MX" altLang="es-MX" sz="700" dirty="0">
              <a:latin typeface="Arial" charset="0"/>
            </a:endParaRPr>
          </a:p>
        </p:txBody>
      </p:sp>
      <p:sp>
        <p:nvSpPr>
          <p:cNvPr id="12311" name="Rectangle 1056"/>
          <p:cNvSpPr>
            <a:spLocks noChangeArrowheads="1"/>
          </p:cNvSpPr>
          <p:nvPr/>
        </p:nvSpPr>
        <p:spPr bwMode="auto">
          <a:xfrm>
            <a:off x="5023036" y="4246493"/>
            <a:ext cx="1564553" cy="613539"/>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90000"/>
              </a:lnSpc>
              <a:spcBef>
                <a:spcPct val="0"/>
              </a:spcBef>
              <a:buFontTx/>
              <a:buNone/>
            </a:pPr>
            <a:endParaRPr lang="es-ES_tradnl" altLang="es-MX" sz="700" dirty="0">
              <a:latin typeface="Arial" charset="0"/>
            </a:endParaRPr>
          </a:p>
        </p:txBody>
      </p:sp>
      <p:sp>
        <p:nvSpPr>
          <p:cNvPr id="12314" name="Line 1077"/>
          <p:cNvSpPr>
            <a:spLocks noChangeShapeType="1"/>
          </p:cNvSpPr>
          <p:nvPr/>
        </p:nvSpPr>
        <p:spPr bwMode="auto">
          <a:xfrm>
            <a:off x="2676147" y="4499992"/>
            <a:ext cx="2045976" cy="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dirty="0"/>
          </a:p>
        </p:txBody>
      </p:sp>
      <p:sp>
        <p:nvSpPr>
          <p:cNvPr id="12316" name="Line 1080"/>
          <p:cNvSpPr>
            <a:spLocks noChangeShapeType="1"/>
          </p:cNvSpPr>
          <p:nvPr/>
        </p:nvSpPr>
        <p:spPr bwMode="auto">
          <a:xfrm>
            <a:off x="4653136" y="4499992"/>
            <a:ext cx="36018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dirty="0"/>
          </a:p>
        </p:txBody>
      </p:sp>
      <p:sp>
        <p:nvSpPr>
          <p:cNvPr id="12322" name="Rectangle 1189"/>
          <p:cNvSpPr>
            <a:spLocks noChangeArrowheads="1"/>
          </p:cNvSpPr>
          <p:nvPr/>
        </p:nvSpPr>
        <p:spPr bwMode="auto">
          <a:xfrm>
            <a:off x="255258" y="3564193"/>
            <a:ext cx="154440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90000"/>
              </a:lnSpc>
              <a:spcBef>
                <a:spcPct val="0"/>
              </a:spcBef>
              <a:buFontTx/>
              <a:buNone/>
            </a:pPr>
            <a:endParaRPr lang="es-ES_tradnl" altLang="es-MX" sz="700" dirty="0">
              <a:latin typeface="Arial" charset="0"/>
            </a:endParaRPr>
          </a:p>
          <a:p>
            <a:pPr algn="ctr">
              <a:lnSpc>
                <a:spcPct val="90000"/>
              </a:lnSpc>
              <a:spcBef>
                <a:spcPct val="0"/>
              </a:spcBef>
              <a:buNone/>
            </a:pPr>
            <a:endParaRPr lang="es-ES_tradnl" altLang="es-MX" sz="700" dirty="0">
              <a:latin typeface="Arial" charset="0"/>
            </a:endParaRPr>
          </a:p>
          <a:p>
            <a:pPr algn="ctr">
              <a:lnSpc>
                <a:spcPct val="90000"/>
              </a:lnSpc>
              <a:spcBef>
                <a:spcPct val="0"/>
              </a:spcBef>
              <a:buNone/>
            </a:pPr>
            <a:endParaRPr lang="es-ES_tradnl" altLang="es-MX" sz="700" dirty="0">
              <a:latin typeface="Arial" charset="0"/>
            </a:endParaRPr>
          </a:p>
          <a:p>
            <a:pPr algn="ctr">
              <a:lnSpc>
                <a:spcPct val="90000"/>
              </a:lnSpc>
              <a:spcBef>
                <a:spcPct val="0"/>
              </a:spcBef>
              <a:buNone/>
            </a:pPr>
            <a:r>
              <a:rPr lang="es-ES_tradnl" altLang="es-MX" sz="700" dirty="0">
                <a:latin typeface="Arial" charset="0"/>
              </a:rPr>
              <a:t>Andrea Josefina Ortega Martínez</a:t>
            </a:r>
          </a:p>
          <a:p>
            <a:pPr algn="ctr">
              <a:lnSpc>
                <a:spcPct val="90000"/>
              </a:lnSpc>
              <a:spcBef>
                <a:spcPct val="0"/>
              </a:spcBef>
              <a:buNone/>
            </a:pPr>
            <a:r>
              <a:rPr lang="es-ES_tradnl" altLang="es-MX" sz="700" dirty="0">
                <a:latin typeface="Arial" charset="0"/>
              </a:rPr>
              <a:t>Auxiliar Administrativo (05-21)</a:t>
            </a:r>
          </a:p>
          <a:p>
            <a:pPr algn="ctr">
              <a:lnSpc>
                <a:spcPct val="90000"/>
              </a:lnSpc>
              <a:spcBef>
                <a:spcPct val="0"/>
              </a:spcBef>
              <a:buNone/>
            </a:pPr>
            <a:endParaRPr lang="es-ES_tradnl" altLang="es-MX" sz="700" dirty="0">
              <a:latin typeface="Arial" charset="0"/>
            </a:endParaRPr>
          </a:p>
          <a:p>
            <a:pPr algn="ctr">
              <a:lnSpc>
                <a:spcPct val="90000"/>
              </a:lnSpc>
              <a:spcBef>
                <a:spcPct val="0"/>
              </a:spcBef>
              <a:buNone/>
            </a:pPr>
            <a:endParaRPr lang="es-ES_tradnl" altLang="es-MX" sz="700" dirty="0">
              <a:latin typeface="Arial" charset="0"/>
            </a:endParaRPr>
          </a:p>
          <a:p>
            <a:pPr algn="ctr">
              <a:lnSpc>
                <a:spcPct val="90000"/>
              </a:lnSpc>
              <a:spcBef>
                <a:spcPct val="0"/>
              </a:spcBef>
              <a:buFontTx/>
              <a:buNone/>
            </a:pPr>
            <a:endParaRPr lang="es-ES_tradnl" altLang="es-MX" sz="700" dirty="0">
              <a:latin typeface="Arial" charset="0"/>
            </a:endParaRPr>
          </a:p>
        </p:txBody>
      </p:sp>
      <p:sp>
        <p:nvSpPr>
          <p:cNvPr id="12323" name="Rectangle 1190"/>
          <p:cNvSpPr>
            <a:spLocks noChangeArrowheads="1"/>
          </p:cNvSpPr>
          <p:nvPr/>
        </p:nvSpPr>
        <p:spPr bwMode="auto">
          <a:xfrm>
            <a:off x="362341" y="3282580"/>
            <a:ext cx="1318481" cy="19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90000"/>
              </a:lnSpc>
              <a:spcBef>
                <a:spcPct val="0"/>
              </a:spcBef>
              <a:buFontTx/>
              <a:buNone/>
            </a:pPr>
            <a:r>
              <a:rPr lang="es-ES_tradnl" altLang="es-MX" sz="700" b="1" dirty="0">
                <a:latin typeface="Arial" charset="0"/>
              </a:rPr>
              <a:t>Auxiliar Administrativo </a:t>
            </a:r>
            <a:endParaRPr lang="es-ES_tradnl" altLang="es-MX" sz="500" b="1" dirty="0">
              <a:latin typeface="Arial" charset="0"/>
            </a:endParaRPr>
          </a:p>
        </p:txBody>
      </p:sp>
      <p:sp>
        <p:nvSpPr>
          <p:cNvPr id="12324" name="Rectangle 1191"/>
          <p:cNvSpPr>
            <a:spLocks noChangeArrowheads="1"/>
          </p:cNvSpPr>
          <p:nvPr/>
        </p:nvSpPr>
        <p:spPr bwMode="auto">
          <a:xfrm>
            <a:off x="5044557" y="4211960"/>
            <a:ext cx="1558877" cy="295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90000"/>
              </a:lnSpc>
              <a:spcBef>
                <a:spcPct val="0"/>
              </a:spcBef>
              <a:buFontTx/>
              <a:buNone/>
            </a:pPr>
            <a:endParaRPr lang="es-ES_tradnl" altLang="es-MX" sz="700" b="1" dirty="0">
              <a:latin typeface="Arial" charset="0"/>
            </a:endParaRPr>
          </a:p>
          <a:p>
            <a:pPr algn="ctr">
              <a:lnSpc>
                <a:spcPct val="90000"/>
              </a:lnSpc>
              <a:spcBef>
                <a:spcPct val="0"/>
              </a:spcBef>
              <a:buFontTx/>
              <a:buNone/>
            </a:pPr>
            <a:r>
              <a:rPr lang="es-ES_tradnl" altLang="es-MX" sz="700" b="1" dirty="0">
                <a:latin typeface="Arial" charset="0"/>
              </a:rPr>
              <a:t>Alimentación</a:t>
            </a:r>
          </a:p>
          <a:p>
            <a:pPr algn="ctr">
              <a:lnSpc>
                <a:spcPct val="90000"/>
              </a:lnSpc>
              <a:spcBef>
                <a:spcPct val="0"/>
              </a:spcBef>
              <a:buFontTx/>
              <a:buNone/>
            </a:pPr>
            <a:endParaRPr lang="es-ES_tradnl" altLang="es-MX" sz="700" b="1" dirty="0">
              <a:latin typeface="Arial" charset="0"/>
            </a:endParaRPr>
          </a:p>
        </p:txBody>
      </p:sp>
      <p:sp>
        <p:nvSpPr>
          <p:cNvPr id="12325" name="Rectangle 1192"/>
          <p:cNvSpPr>
            <a:spLocks noChangeArrowheads="1"/>
          </p:cNvSpPr>
          <p:nvPr/>
        </p:nvSpPr>
        <p:spPr bwMode="auto">
          <a:xfrm>
            <a:off x="4941168" y="5794600"/>
            <a:ext cx="1605336" cy="796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90000"/>
              </a:lnSpc>
              <a:spcBef>
                <a:spcPct val="0"/>
              </a:spcBef>
              <a:buFontTx/>
              <a:buNone/>
            </a:pPr>
            <a:endParaRPr lang="es-ES_tradnl" altLang="es-MX" sz="700" dirty="0">
              <a:latin typeface="Arial" charset="0"/>
            </a:endParaRPr>
          </a:p>
          <a:p>
            <a:pPr algn="ctr">
              <a:lnSpc>
                <a:spcPct val="90000"/>
              </a:lnSpc>
              <a:spcBef>
                <a:spcPct val="0"/>
              </a:spcBef>
              <a:buFontTx/>
              <a:buNone/>
            </a:pPr>
            <a:endParaRPr lang="es-ES_tradnl" altLang="es-MX" sz="700" dirty="0">
              <a:latin typeface="Arial" charset="0"/>
            </a:endParaRPr>
          </a:p>
          <a:p>
            <a:pPr algn="ctr">
              <a:lnSpc>
                <a:spcPct val="90000"/>
              </a:lnSpc>
              <a:spcBef>
                <a:spcPct val="0"/>
              </a:spcBef>
              <a:buFontTx/>
              <a:buNone/>
            </a:pPr>
            <a:endParaRPr lang="es-ES_tradnl" altLang="es-MX" sz="700" dirty="0">
              <a:latin typeface="Arial" charset="0"/>
            </a:endParaRPr>
          </a:p>
          <a:p>
            <a:pPr algn="ctr">
              <a:lnSpc>
                <a:spcPct val="90000"/>
              </a:lnSpc>
              <a:spcBef>
                <a:spcPct val="0"/>
              </a:spcBef>
              <a:buFontTx/>
              <a:buNone/>
            </a:pPr>
            <a:endParaRPr lang="es-ES_tradnl" altLang="es-MX" sz="700" dirty="0">
              <a:latin typeface="Arial" charset="0"/>
            </a:endParaRPr>
          </a:p>
        </p:txBody>
      </p:sp>
      <p:sp>
        <p:nvSpPr>
          <p:cNvPr id="12327" name="Rectangle 1195"/>
          <p:cNvSpPr>
            <a:spLocks noChangeArrowheads="1"/>
          </p:cNvSpPr>
          <p:nvPr/>
        </p:nvSpPr>
        <p:spPr bwMode="auto">
          <a:xfrm>
            <a:off x="2702355" y="4456295"/>
            <a:ext cx="1518733" cy="684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s-ES_tradnl" altLang="es-MX" sz="700" dirty="0">
                <a:latin typeface="Arial" charset="0"/>
              </a:rPr>
              <a:t>José Agustín Hernández Guerrero</a:t>
            </a:r>
          </a:p>
          <a:p>
            <a:pPr algn="ctr">
              <a:spcBef>
                <a:spcPct val="0"/>
              </a:spcBef>
              <a:buFontTx/>
              <a:buNone/>
            </a:pPr>
            <a:r>
              <a:rPr lang="es-ES_tradnl" altLang="es-MX" sz="700" dirty="0">
                <a:latin typeface="Arial" charset="0"/>
              </a:rPr>
              <a:t>Jesús García Contreras </a:t>
            </a:r>
          </a:p>
          <a:p>
            <a:pPr algn="ctr">
              <a:spcBef>
                <a:spcPct val="0"/>
              </a:spcBef>
              <a:buFontTx/>
              <a:buNone/>
            </a:pPr>
            <a:endParaRPr lang="es-ES_tradnl" altLang="es-MX" sz="700" dirty="0">
              <a:latin typeface="Arial" charset="0"/>
            </a:endParaRPr>
          </a:p>
          <a:p>
            <a:pPr algn="ctr">
              <a:spcBef>
                <a:spcPct val="0"/>
              </a:spcBef>
              <a:buFontTx/>
              <a:buNone/>
            </a:pPr>
            <a:r>
              <a:rPr lang="es-ES_tradnl" altLang="es-MX" sz="700" dirty="0">
                <a:latin typeface="Arial" charset="0"/>
              </a:rPr>
              <a:t>            Multilitista (03-03)</a:t>
            </a:r>
          </a:p>
        </p:txBody>
      </p:sp>
      <p:sp>
        <p:nvSpPr>
          <p:cNvPr id="12328" name="Rectangle 1196"/>
          <p:cNvSpPr>
            <a:spLocks noChangeArrowheads="1"/>
          </p:cNvSpPr>
          <p:nvPr/>
        </p:nvSpPr>
        <p:spPr bwMode="auto">
          <a:xfrm>
            <a:off x="2714711" y="4270536"/>
            <a:ext cx="1502224" cy="259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s-ES_tradnl" altLang="es-MX" sz="700" b="1" dirty="0">
                <a:latin typeface="Arial" charset="0"/>
              </a:rPr>
              <a:t>Transporte</a:t>
            </a:r>
            <a:endParaRPr lang="es-ES_tradnl" altLang="es-MX" sz="700" dirty="0">
              <a:latin typeface="Arial" charset="0"/>
            </a:endParaRPr>
          </a:p>
        </p:txBody>
      </p:sp>
      <p:sp>
        <p:nvSpPr>
          <p:cNvPr id="12330" name="Rectangle 1198"/>
          <p:cNvSpPr>
            <a:spLocks noChangeArrowheads="1"/>
          </p:cNvSpPr>
          <p:nvPr/>
        </p:nvSpPr>
        <p:spPr bwMode="auto">
          <a:xfrm>
            <a:off x="2597052" y="5397323"/>
            <a:ext cx="1563224" cy="101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90000"/>
              </a:lnSpc>
              <a:spcBef>
                <a:spcPct val="0"/>
              </a:spcBef>
              <a:buFontTx/>
              <a:buNone/>
            </a:pPr>
            <a:r>
              <a:rPr lang="es-ES_tradnl" altLang="es-MX" sz="700" dirty="0">
                <a:latin typeface="Arial" charset="0"/>
              </a:rPr>
              <a:t>Juan Bolaños García</a:t>
            </a:r>
          </a:p>
          <a:p>
            <a:pPr algn="ctr">
              <a:lnSpc>
                <a:spcPct val="90000"/>
              </a:lnSpc>
              <a:spcBef>
                <a:spcPct val="0"/>
              </a:spcBef>
              <a:buFontTx/>
              <a:buNone/>
            </a:pPr>
            <a:r>
              <a:rPr lang="es-ES_tradnl" altLang="es-MX" sz="700" dirty="0">
                <a:latin typeface="Arial" charset="0"/>
              </a:rPr>
              <a:t>Samuel Salazar Espinosa</a:t>
            </a:r>
          </a:p>
        </p:txBody>
      </p:sp>
      <p:sp>
        <p:nvSpPr>
          <p:cNvPr id="12331" name="Rectangle 1200"/>
          <p:cNvSpPr>
            <a:spLocks noChangeArrowheads="1"/>
          </p:cNvSpPr>
          <p:nvPr/>
        </p:nvSpPr>
        <p:spPr bwMode="auto">
          <a:xfrm>
            <a:off x="2677220" y="5366833"/>
            <a:ext cx="1550594" cy="25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80000"/>
              </a:lnSpc>
              <a:spcBef>
                <a:spcPct val="0"/>
              </a:spcBef>
              <a:buFontTx/>
              <a:buNone/>
            </a:pPr>
            <a:endParaRPr lang="es-ES_tradnl" altLang="es-MX" sz="700" b="1" dirty="0">
              <a:latin typeface="Arial" charset="0"/>
            </a:endParaRPr>
          </a:p>
          <a:p>
            <a:pPr algn="ctr">
              <a:lnSpc>
                <a:spcPct val="80000"/>
              </a:lnSpc>
              <a:spcBef>
                <a:spcPct val="0"/>
              </a:spcBef>
              <a:buFontTx/>
              <a:buNone/>
            </a:pPr>
            <a:r>
              <a:rPr lang="es-ES_tradnl" altLang="es-MX" sz="700" b="1" dirty="0">
                <a:latin typeface="Arial" charset="0"/>
              </a:rPr>
              <a:t>Vigilancia de casas</a:t>
            </a:r>
          </a:p>
          <a:p>
            <a:pPr algn="ctr">
              <a:lnSpc>
                <a:spcPct val="80000"/>
              </a:lnSpc>
              <a:spcBef>
                <a:spcPct val="0"/>
              </a:spcBef>
              <a:buFontTx/>
              <a:buNone/>
            </a:pPr>
            <a:r>
              <a:rPr lang="es-ES_tradnl" altLang="es-MX" sz="700" b="1" dirty="0">
                <a:latin typeface="Arial" charset="0"/>
              </a:rPr>
              <a:t> de asistencia</a:t>
            </a:r>
            <a:endParaRPr lang="es-ES_tradnl" altLang="es-MX" sz="700" dirty="0">
              <a:latin typeface="Arial" charset="0"/>
            </a:endParaRPr>
          </a:p>
        </p:txBody>
      </p:sp>
      <p:sp>
        <p:nvSpPr>
          <p:cNvPr id="12333" name="Rectangle 1203"/>
          <p:cNvSpPr>
            <a:spLocks noChangeArrowheads="1"/>
          </p:cNvSpPr>
          <p:nvPr/>
        </p:nvSpPr>
        <p:spPr bwMode="auto">
          <a:xfrm>
            <a:off x="5059856" y="5721201"/>
            <a:ext cx="1501492" cy="254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90000"/>
              </a:lnSpc>
              <a:spcBef>
                <a:spcPct val="0"/>
              </a:spcBef>
              <a:buFontTx/>
              <a:buNone/>
            </a:pPr>
            <a:r>
              <a:rPr lang="es-ES_tradnl" altLang="es-MX" sz="700" b="1" dirty="0">
                <a:latin typeface="Arial" charset="0"/>
              </a:rPr>
              <a:t>Intendencia </a:t>
            </a:r>
            <a:endParaRPr lang="es-ES_tradnl" altLang="es-MX" sz="700" dirty="0">
              <a:latin typeface="Arial" charset="0"/>
            </a:endParaRPr>
          </a:p>
        </p:txBody>
      </p:sp>
      <p:sp>
        <p:nvSpPr>
          <p:cNvPr id="12334" name="Rectangle 1205"/>
          <p:cNvSpPr>
            <a:spLocks noChangeArrowheads="1"/>
          </p:cNvSpPr>
          <p:nvPr/>
        </p:nvSpPr>
        <p:spPr bwMode="auto">
          <a:xfrm>
            <a:off x="5085184" y="6048164"/>
            <a:ext cx="1491909" cy="54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110000"/>
              </a:lnSpc>
              <a:spcBef>
                <a:spcPct val="0"/>
              </a:spcBef>
              <a:buFontTx/>
              <a:buNone/>
            </a:pPr>
            <a:endParaRPr lang="es-ES_tradnl" altLang="es-MX" sz="700" dirty="0">
              <a:latin typeface="Arial" charset="0"/>
            </a:endParaRPr>
          </a:p>
          <a:p>
            <a:pPr algn="ctr">
              <a:lnSpc>
                <a:spcPct val="110000"/>
              </a:lnSpc>
              <a:spcBef>
                <a:spcPct val="0"/>
              </a:spcBef>
              <a:buFontTx/>
              <a:buNone/>
            </a:pPr>
            <a:r>
              <a:rPr lang="es-ES_tradnl" altLang="es-MX" sz="700" dirty="0">
                <a:latin typeface="Arial" charset="0"/>
              </a:rPr>
              <a:t>María Cerrillo Azpeitia</a:t>
            </a:r>
          </a:p>
          <a:p>
            <a:pPr algn="ctr">
              <a:lnSpc>
                <a:spcPct val="110000"/>
              </a:lnSpc>
              <a:spcBef>
                <a:spcPct val="0"/>
              </a:spcBef>
              <a:buFontTx/>
              <a:buNone/>
            </a:pPr>
            <a:r>
              <a:rPr lang="es-ES_tradnl" altLang="es-MX" sz="700" dirty="0">
                <a:latin typeface="Arial" charset="0"/>
              </a:rPr>
              <a:t>Juana María Medina Becerra</a:t>
            </a:r>
          </a:p>
          <a:p>
            <a:pPr algn="ctr">
              <a:lnSpc>
                <a:spcPct val="110000"/>
              </a:lnSpc>
              <a:spcBef>
                <a:spcPct val="0"/>
              </a:spcBef>
              <a:buFontTx/>
              <a:buNone/>
            </a:pPr>
            <a:r>
              <a:rPr lang="es-ES_tradnl" altLang="es-MX" sz="700" dirty="0">
                <a:latin typeface="Arial" charset="0"/>
              </a:rPr>
              <a:t>Liliana Rivera García</a:t>
            </a:r>
          </a:p>
          <a:p>
            <a:pPr algn="ctr">
              <a:lnSpc>
                <a:spcPct val="110000"/>
              </a:lnSpc>
              <a:spcBef>
                <a:spcPct val="0"/>
              </a:spcBef>
              <a:buFontTx/>
              <a:buNone/>
            </a:pPr>
            <a:r>
              <a:rPr lang="es-ES_tradnl" altLang="es-MX" sz="700" dirty="0">
                <a:latin typeface="Arial" charset="0"/>
              </a:rPr>
              <a:t>Mozo Oficina (02-08)</a:t>
            </a:r>
          </a:p>
        </p:txBody>
      </p:sp>
      <p:sp>
        <p:nvSpPr>
          <p:cNvPr id="12335" name="Rectangle 1209"/>
          <p:cNvSpPr>
            <a:spLocks noChangeArrowheads="1"/>
          </p:cNvSpPr>
          <p:nvPr/>
        </p:nvSpPr>
        <p:spPr bwMode="auto">
          <a:xfrm>
            <a:off x="5032799" y="6724547"/>
            <a:ext cx="1564553" cy="691769"/>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endParaRPr lang="es-MX" altLang="es-MX" sz="700" b="1" dirty="0">
              <a:latin typeface="Arial" charset="0"/>
            </a:endParaRPr>
          </a:p>
        </p:txBody>
      </p:sp>
      <p:sp>
        <p:nvSpPr>
          <p:cNvPr id="12336" name="Text Box 1211"/>
          <p:cNvSpPr txBox="1">
            <a:spLocks noChangeArrowheads="1"/>
          </p:cNvSpPr>
          <p:nvPr/>
        </p:nvSpPr>
        <p:spPr bwMode="auto">
          <a:xfrm>
            <a:off x="5055516" y="6728548"/>
            <a:ext cx="1553429"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s-MX" altLang="es-MX" sz="700" b="1" dirty="0">
                <a:latin typeface="Arial" charset="0"/>
              </a:rPr>
              <a:t>(2) Lavanderia</a:t>
            </a:r>
            <a:endParaRPr lang="es-MX" altLang="es-MX" sz="1200" dirty="0">
              <a:latin typeface="Arial" charset="0"/>
            </a:endParaRPr>
          </a:p>
        </p:txBody>
      </p:sp>
      <p:sp>
        <p:nvSpPr>
          <p:cNvPr id="12337" name="Rectangle 1154"/>
          <p:cNvSpPr>
            <a:spLocks noChangeArrowheads="1"/>
          </p:cNvSpPr>
          <p:nvPr/>
        </p:nvSpPr>
        <p:spPr bwMode="auto">
          <a:xfrm>
            <a:off x="5013176" y="6865285"/>
            <a:ext cx="1567169" cy="503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endParaRPr lang="es-MX" altLang="es-MX" sz="700" dirty="0">
              <a:latin typeface="Arial" charset="0"/>
            </a:endParaRPr>
          </a:p>
          <a:p>
            <a:pPr algn="ctr">
              <a:spcBef>
                <a:spcPct val="0"/>
              </a:spcBef>
              <a:buFontTx/>
              <a:buNone/>
            </a:pPr>
            <a:endParaRPr lang="es-MX" altLang="es-MX" sz="700" dirty="0">
              <a:latin typeface="Arial" charset="0"/>
            </a:endParaRPr>
          </a:p>
          <a:p>
            <a:pPr algn="ctr">
              <a:spcBef>
                <a:spcPct val="0"/>
              </a:spcBef>
              <a:buFontTx/>
              <a:buNone/>
            </a:pPr>
            <a:r>
              <a:rPr lang="es-MX" altLang="es-MX" sz="700" dirty="0">
                <a:latin typeface="Arial" charset="0"/>
              </a:rPr>
              <a:t>Ignacia Leyva Hernández</a:t>
            </a:r>
          </a:p>
          <a:p>
            <a:pPr algn="ctr">
              <a:spcBef>
                <a:spcPct val="0"/>
              </a:spcBef>
              <a:buFontTx/>
              <a:buNone/>
            </a:pPr>
            <a:r>
              <a:rPr lang="es-MX" altLang="es-MX" sz="700" dirty="0">
                <a:latin typeface="Arial" charset="0"/>
              </a:rPr>
              <a:t>Graciela Palomo Gómez</a:t>
            </a:r>
          </a:p>
          <a:p>
            <a:pPr algn="ctr">
              <a:spcBef>
                <a:spcPct val="0"/>
              </a:spcBef>
              <a:buFontTx/>
              <a:buNone/>
            </a:pPr>
            <a:r>
              <a:rPr lang="es-MX" altLang="es-MX" sz="700" dirty="0">
                <a:latin typeface="Arial" charset="0"/>
              </a:rPr>
              <a:t>Lavandera (01-01)</a:t>
            </a:r>
          </a:p>
        </p:txBody>
      </p:sp>
      <p:sp>
        <p:nvSpPr>
          <p:cNvPr id="64" name="Rectangle 1189"/>
          <p:cNvSpPr>
            <a:spLocks noChangeArrowheads="1"/>
          </p:cNvSpPr>
          <p:nvPr/>
        </p:nvSpPr>
        <p:spPr bwMode="auto">
          <a:xfrm>
            <a:off x="2792552" y="5814496"/>
            <a:ext cx="1241542" cy="41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90000"/>
              </a:lnSpc>
              <a:spcBef>
                <a:spcPct val="0"/>
              </a:spcBef>
              <a:buFontTx/>
              <a:buNone/>
            </a:pPr>
            <a:endParaRPr lang="es-ES_tradnl" altLang="es-MX" sz="700" dirty="0">
              <a:latin typeface="Arial" charset="0"/>
            </a:endParaRPr>
          </a:p>
          <a:p>
            <a:pPr algn="ctr">
              <a:lnSpc>
                <a:spcPct val="90000"/>
              </a:lnSpc>
              <a:spcBef>
                <a:spcPct val="0"/>
              </a:spcBef>
              <a:buFontTx/>
              <a:buNone/>
            </a:pPr>
            <a:endParaRPr lang="es-ES_tradnl" altLang="es-MX" sz="700" dirty="0">
              <a:solidFill>
                <a:srgbClr val="00B0F0"/>
              </a:solidFill>
              <a:latin typeface="Arial" charset="0"/>
            </a:endParaRPr>
          </a:p>
          <a:p>
            <a:pPr algn="ctr">
              <a:lnSpc>
                <a:spcPct val="90000"/>
              </a:lnSpc>
              <a:spcBef>
                <a:spcPct val="0"/>
              </a:spcBef>
              <a:buFontTx/>
              <a:buNone/>
            </a:pPr>
            <a:r>
              <a:rPr lang="es-ES_tradnl" altLang="es-MX" sz="700" dirty="0">
                <a:latin typeface="Arial" charset="0"/>
              </a:rPr>
              <a:t>Vigilante (02-11)</a:t>
            </a:r>
          </a:p>
        </p:txBody>
      </p:sp>
      <p:sp>
        <p:nvSpPr>
          <p:cNvPr id="75" name="Rectangle 1048"/>
          <p:cNvSpPr>
            <a:spLocks noChangeArrowheads="1"/>
          </p:cNvSpPr>
          <p:nvPr/>
        </p:nvSpPr>
        <p:spPr bwMode="auto">
          <a:xfrm>
            <a:off x="2686416" y="3275856"/>
            <a:ext cx="1544400" cy="620695"/>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p>
            <a:pPr algn="ctr">
              <a:spcBef>
                <a:spcPct val="0"/>
              </a:spcBef>
            </a:pPr>
            <a:endParaRPr lang="es-MX" altLang="es-MX" sz="700" dirty="0">
              <a:latin typeface="Arial" charset="0"/>
            </a:endParaRPr>
          </a:p>
        </p:txBody>
      </p:sp>
      <p:sp>
        <p:nvSpPr>
          <p:cNvPr id="77" name="Rectangle 1189"/>
          <p:cNvSpPr>
            <a:spLocks noChangeArrowheads="1"/>
          </p:cNvSpPr>
          <p:nvPr/>
        </p:nvSpPr>
        <p:spPr bwMode="auto">
          <a:xfrm>
            <a:off x="2682644" y="3635896"/>
            <a:ext cx="154440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90000"/>
              </a:lnSpc>
              <a:spcBef>
                <a:spcPct val="0"/>
              </a:spcBef>
              <a:buFontTx/>
              <a:buNone/>
            </a:pPr>
            <a:endParaRPr lang="es-ES_tradnl" altLang="es-MX" sz="700" dirty="0">
              <a:latin typeface="Arial" charset="0"/>
            </a:endParaRPr>
          </a:p>
          <a:p>
            <a:pPr algn="ctr">
              <a:lnSpc>
                <a:spcPct val="90000"/>
              </a:lnSpc>
              <a:spcBef>
                <a:spcPct val="0"/>
              </a:spcBef>
              <a:buNone/>
            </a:pPr>
            <a:endParaRPr lang="es-ES_tradnl" altLang="es-MX" sz="700" dirty="0">
              <a:latin typeface="Arial" charset="0"/>
            </a:endParaRPr>
          </a:p>
          <a:p>
            <a:pPr algn="ctr">
              <a:lnSpc>
                <a:spcPct val="90000"/>
              </a:lnSpc>
              <a:spcBef>
                <a:spcPct val="0"/>
              </a:spcBef>
              <a:buNone/>
            </a:pPr>
            <a:r>
              <a:rPr lang="es-ES_tradnl" altLang="es-MX" sz="700" dirty="0">
                <a:latin typeface="Arial" charset="0"/>
              </a:rPr>
              <a:t>Maricela Armendáriz Ruiz</a:t>
            </a:r>
          </a:p>
          <a:p>
            <a:pPr algn="ctr">
              <a:lnSpc>
                <a:spcPct val="90000"/>
              </a:lnSpc>
              <a:spcBef>
                <a:spcPct val="0"/>
              </a:spcBef>
              <a:buNone/>
            </a:pPr>
            <a:r>
              <a:rPr lang="es-ES_tradnl" altLang="es-MX" sz="700" dirty="0">
                <a:latin typeface="Arial" charset="0"/>
              </a:rPr>
              <a:t>Auxiliar Administrativo (05-21)</a:t>
            </a:r>
            <a:endParaRPr lang="es-ES_tradnl" altLang="es-MX" sz="500" dirty="0">
              <a:latin typeface="Arial" charset="0"/>
            </a:endParaRPr>
          </a:p>
          <a:p>
            <a:pPr algn="ctr">
              <a:lnSpc>
                <a:spcPct val="90000"/>
              </a:lnSpc>
              <a:spcBef>
                <a:spcPct val="0"/>
              </a:spcBef>
              <a:buNone/>
            </a:pPr>
            <a:endParaRPr lang="es-ES_tradnl" altLang="es-MX" sz="700" dirty="0">
              <a:latin typeface="Arial" charset="0"/>
            </a:endParaRPr>
          </a:p>
          <a:p>
            <a:pPr algn="ctr">
              <a:lnSpc>
                <a:spcPct val="90000"/>
              </a:lnSpc>
              <a:spcBef>
                <a:spcPct val="0"/>
              </a:spcBef>
              <a:buNone/>
            </a:pPr>
            <a:endParaRPr lang="es-ES_tradnl" altLang="es-MX" sz="700" dirty="0">
              <a:latin typeface="Arial" charset="0"/>
            </a:endParaRPr>
          </a:p>
          <a:p>
            <a:pPr algn="ctr">
              <a:lnSpc>
                <a:spcPct val="90000"/>
              </a:lnSpc>
              <a:spcBef>
                <a:spcPct val="0"/>
              </a:spcBef>
              <a:buFontTx/>
              <a:buNone/>
            </a:pPr>
            <a:endParaRPr lang="es-ES_tradnl" altLang="es-MX" sz="700" dirty="0">
              <a:latin typeface="Arial" charset="0"/>
            </a:endParaRPr>
          </a:p>
        </p:txBody>
      </p:sp>
      <p:sp>
        <p:nvSpPr>
          <p:cNvPr id="78" name="Rectangle 1190"/>
          <p:cNvSpPr>
            <a:spLocks noChangeArrowheads="1"/>
          </p:cNvSpPr>
          <p:nvPr/>
        </p:nvSpPr>
        <p:spPr bwMode="auto">
          <a:xfrm>
            <a:off x="2679500" y="3316009"/>
            <a:ext cx="1543021" cy="246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90000"/>
              </a:lnSpc>
              <a:spcBef>
                <a:spcPct val="0"/>
              </a:spcBef>
              <a:buFontTx/>
              <a:buNone/>
            </a:pPr>
            <a:r>
              <a:rPr lang="es-ES_tradnl" altLang="es-MX" sz="700" b="1" dirty="0">
                <a:latin typeface="Arial" charset="0"/>
              </a:rPr>
              <a:t>Compras Generales</a:t>
            </a:r>
            <a:endParaRPr lang="es-ES_tradnl" altLang="es-MX" sz="500" b="1" dirty="0">
              <a:latin typeface="Arial" charset="0"/>
            </a:endParaRPr>
          </a:p>
        </p:txBody>
      </p:sp>
      <p:sp>
        <p:nvSpPr>
          <p:cNvPr id="79" name="Rectangle 1189"/>
          <p:cNvSpPr>
            <a:spLocks noChangeArrowheads="1"/>
          </p:cNvSpPr>
          <p:nvPr/>
        </p:nvSpPr>
        <p:spPr bwMode="auto">
          <a:xfrm>
            <a:off x="2768029" y="3709155"/>
            <a:ext cx="1525067"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90000"/>
              </a:lnSpc>
              <a:spcBef>
                <a:spcPct val="0"/>
              </a:spcBef>
              <a:buFontTx/>
              <a:buNone/>
            </a:pPr>
            <a:endParaRPr lang="es-ES_tradnl" altLang="es-MX" sz="700" dirty="0">
              <a:latin typeface="Arial" charset="0"/>
            </a:endParaRPr>
          </a:p>
        </p:txBody>
      </p:sp>
      <p:sp>
        <p:nvSpPr>
          <p:cNvPr id="56" name="Rectangle 1048"/>
          <p:cNvSpPr>
            <a:spLocks noChangeArrowheads="1"/>
          </p:cNvSpPr>
          <p:nvPr/>
        </p:nvSpPr>
        <p:spPr bwMode="auto">
          <a:xfrm>
            <a:off x="5023462" y="3287386"/>
            <a:ext cx="1544400" cy="620695"/>
          </a:xfrm>
          <a:prstGeom prst="rect">
            <a:avLst/>
          </a:prstGeom>
          <a:solidFill>
            <a:schemeClr val="bg1"/>
          </a:solidFill>
          <a:ln w="9525">
            <a:solidFill>
              <a:schemeClr val="accent1"/>
            </a:solidFill>
            <a:prstDash val="sysDash"/>
            <a:miter lim="800000"/>
            <a:headEnd/>
            <a:tailEnd/>
          </a:ln>
          <a:effectLst>
            <a:outerShdw dist="35921" dir="2700000" algn="ctr" rotWithShape="0">
              <a:schemeClr val="accent1"/>
            </a:outerShdw>
          </a:effectLst>
        </p:spPr>
        <p:txBody>
          <a:bodyPr wrap="none" anchor="ctr"/>
          <a:lstStyle/>
          <a:p>
            <a:pPr algn="ctr">
              <a:lnSpc>
                <a:spcPct val="90000"/>
              </a:lnSpc>
              <a:spcBef>
                <a:spcPct val="0"/>
              </a:spcBef>
            </a:pPr>
            <a:endParaRPr lang="es-MX" altLang="es-MX" sz="700" dirty="0">
              <a:latin typeface="Arial" charset="0"/>
            </a:endParaRPr>
          </a:p>
        </p:txBody>
      </p:sp>
      <p:sp>
        <p:nvSpPr>
          <p:cNvPr id="58" name="Rectangle 1189"/>
          <p:cNvSpPr>
            <a:spLocks noChangeArrowheads="1"/>
          </p:cNvSpPr>
          <p:nvPr/>
        </p:nvSpPr>
        <p:spPr bwMode="auto">
          <a:xfrm>
            <a:off x="5016948" y="3555566"/>
            <a:ext cx="154440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90000"/>
              </a:lnSpc>
              <a:spcBef>
                <a:spcPct val="0"/>
              </a:spcBef>
              <a:buFontTx/>
              <a:buNone/>
            </a:pPr>
            <a:endParaRPr lang="es-ES_tradnl" altLang="es-MX" sz="700" dirty="0">
              <a:latin typeface="Arial" charset="0"/>
            </a:endParaRPr>
          </a:p>
          <a:p>
            <a:pPr algn="ctr">
              <a:lnSpc>
                <a:spcPct val="90000"/>
              </a:lnSpc>
              <a:spcBef>
                <a:spcPct val="0"/>
              </a:spcBef>
              <a:buNone/>
            </a:pPr>
            <a:endParaRPr lang="es-ES_tradnl" altLang="es-MX" sz="700" dirty="0">
              <a:latin typeface="Arial" charset="0"/>
            </a:endParaRPr>
          </a:p>
          <a:p>
            <a:pPr algn="ctr">
              <a:lnSpc>
                <a:spcPct val="90000"/>
              </a:lnSpc>
              <a:spcBef>
                <a:spcPct val="0"/>
              </a:spcBef>
              <a:buNone/>
            </a:pPr>
            <a:endParaRPr lang="es-ES_tradnl" altLang="es-MX" sz="700" dirty="0">
              <a:latin typeface="Arial" charset="0"/>
            </a:endParaRPr>
          </a:p>
          <a:p>
            <a:pPr algn="ctr">
              <a:lnSpc>
                <a:spcPct val="90000"/>
              </a:lnSpc>
              <a:spcBef>
                <a:spcPct val="0"/>
              </a:spcBef>
              <a:buNone/>
            </a:pPr>
            <a:r>
              <a:rPr lang="es-ES_tradnl" altLang="es-MX" sz="700" dirty="0">
                <a:latin typeface="Arial" charset="0"/>
              </a:rPr>
              <a:t>Miriam Lucia Cedillo Torres</a:t>
            </a:r>
          </a:p>
          <a:p>
            <a:pPr algn="ctr">
              <a:lnSpc>
                <a:spcPct val="90000"/>
              </a:lnSpc>
              <a:spcBef>
                <a:spcPct val="0"/>
              </a:spcBef>
              <a:buNone/>
            </a:pPr>
            <a:r>
              <a:rPr lang="es-ES_tradnl" altLang="es-MX" sz="700" dirty="0">
                <a:latin typeface="Arial" charset="0"/>
              </a:rPr>
              <a:t>Auxiliar Administrativo (05-21)</a:t>
            </a:r>
          </a:p>
          <a:p>
            <a:pPr algn="ctr">
              <a:lnSpc>
                <a:spcPct val="90000"/>
              </a:lnSpc>
              <a:spcBef>
                <a:spcPct val="0"/>
              </a:spcBef>
              <a:buNone/>
            </a:pPr>
            <a:endParaRPr lang="es-ES_tradnl" altLang="es-MX" sz="700" dirty="0">
              <a:latin typeface="Arial" charset="0"/>
            </a:endParaRPr>
          </a:p>
          <a:p>
            <a:pPr algn="ctr">
              <a:lnSpc>
                <a:spcPct val="90000"/>
              </a:lnSpc>
              <a:spcBef>
                <a:spcPct val="0"/>
              </a:spcBef>
              <a:buFontTx/>
              <a:buNone/>
            </a:pPr>
            <a:endParaRPr lang="es-ES_tradnl" altLang="es-MX" sz="700" dirty="0">
              <a:latin typeface="Arial" charset="0"/>
            </a:endParaRPr>
          </a:p>
        </p:txBody>
      </p:sp>
      <p:sp>
        <p:nvSpPr>
          <p:cNvPr id="61" name="Rectangle 1190"/>
          <p:cNvSpPr>
            <a:spLocks noChangeArrowheads="1"/>
          </p:cNvSpPr>
          <p:nvPr/>
        </p:nvSpPr>
        <p:spPr bwMode="auto">
          <a:xfrm>
            <a:off x="5108475" y="3347864"/>
            <a:ext cx="1318481" cy="19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90000"/>
              </a:lnSpc>
              <a:spcBef>
                <a:spcPct val="0"/>
              </a:spcBef>
              <a:buFontTx/>
              <a:buNone/>
            </a:pPr>
            <a:r>
              <a:rPr lang="es-ES_tradnl" altLang="es-MX" sz="700" b="1" dirty="0">
                <a:latin typeface="Arial" charset="0"/>
              </a:rPr>
              <a:t>Apoyo  General</a:t>
            </a:r>
            <a:endParaRPr lang="es-ES_tradnl" altLang="es-MX" sz="500" b="1" dirty="0">
              <a:latin typeface="Arial" charset="0"/>
            </a:endParaRPr>
          </a:p>
        </p:txBody>
      </p:sp>
      <p:cxnSp>
        <p:nvCxnSpPr>
          <p:cNvPr id="18" name="Conector recto 17"/>
          <p:cNvCxnSpPr/>
          <p:nvPr/>
        </p:nvCxnSpPr>
        <p:spPr>
          <a:xfrm>
            <a:off x="1033406" y="3131840"/>
            <a:ext cx="0" cy="1440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Conector recto 38"/>
          <p:cNvCxnSpPr/>
          <p:nvPr/>
        </p:nvCxnSpPr>
        <p:spPr>
          <a:xfrm>
            <a:off x="2682644" y="3549569"/>
            <a:ext cx="1544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3" name="Text Box 1170"/>
          <p:cNvSpPr txBox="1">
            <a:spLocks noChangeArrowheads="1"/>
          </p:cNvSpPr>
          <p:nvPr/>
        </p:nvSpPr>
        <p:spPr bwMode="auto">
          <a:xfrm>
            <a:off x="4389830" y="7980242"/>
            <a:ext cx="2262188"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lnSpc>
                <a:spcPct val="90000"/>
              </a:lnSpc>
              <a:spcBef>
                <a:spcPct val="0"/>
              </a:spcBef>
              <a:buFontTx/>
              <a:buNone/>
            </a:pPr>
            <a:r>
              <a:rPr lang="es-MX" altLang="es-MX" sz="600" dirty="0">
                <a:latin typeface="Arial" charset="0"/>
              </a:rPr>
              <a:t>La </a:t>
            </a:r>
            <a:r>
              <a:rPr lang="es-ES_tradnl" altLang="es-MX" sz="600" b="1" u="sng" dirty="0">
                <a:latin typeface="Arial" charset="0"/>
              </a:rPr>
              <a:t>C. Ma. Elena Gámez Castro</a:t>
            </a:r>
            <a:r>
              <a:rPr lang="es-MX" altLang="es-MX" sz="600" b="1" u="sng" dirty="0">
                <a:latin typeface="Arial" charset="0"/>
              </a:rPr>
              <a:t> </a:t>
            </a:r>
            <a:r>
              <a:rPr lang="es-MX" altLang="es-MX" sz="600" b="1" dirty="0">
                <a:latin typeface="Arial" charset="0"/>
              </a:rPr>
              <a:t> </a:t>
            </a:r>
            <a:r>
              <a:rPr lang="es-MX" altLang="es-MX" sz="600" dirty="0">
                <a:latin typeface="Arial" charset="0"/>
              </a:rPr>
              <a:t>Directora General  de la </a:t>
            </a:r>
            <a:r>
              <a:rPr lang="es-MX" altLang="es-MX" sz="600" b="1" u="sng" dirty="0">
                <a:latin typeface="Arial" charset="0"/>
              </a:rPr>
              <a:t>Casa Cuna Margarita Maza de Juárez</a:t>
            </a:r>
            <a:r>
              <a:rPr lang="es-MX" altLang="es-MX" sz="600" dirty="0">
                <a:latin typeface="Arial" charset="0"/>
              </a:rPr>
              <a:t> certifica que el presente organigrama refleja el personal, así como los puestos y nombramientos que integran la estructura vigente al mes de </a:t>
            </a:r>
            <a:r>
              <a:rPr lang="es-MX" altLang="es-MX" sz="600" b="1" dirty="0">
                <a:latin typeface="Arial" charset="0"/>
              </a:rPr>
              <a:t>Enero  2017.</a:t>
            </a:r>
          </a:p>
          <a:p>
            <a:pPr algn="just">
              <a:lnSpc>
                <a:spcPct val="90000"/>
              </a:lnSpc>
              <a:spcBef>
                <a:spcPct val="0"/>
              </a:spcBef>
              <a:buFontTx/>
              <a:buNone/>
            </a:pPr>
            <a:endParaRPr lang="es-MX" altLang="es-MX" sz="600" b="1" dirty="0">
              <a:latin typeface="Arial" charset="0"/>
            </a:endParaRPr>
          </a:p>
          <a:p>
            <a:pPr algn="just">
              <a:lnSpc>
                <a:spcPct val="90000"/>
              </a:lnSpc>
              <a:spcBef>
                <a:spcPct val="0"/>
              </a:spcBef>
              <a:buFontTx/>
              <a:buNone/>
            </a:pPr>
            <a:endParaRPr lang="es-MX" altLang="es-MX" sz="600" dirty="0">
              <a:latin typeface="Arial" charset="0"/>
            </a:endParaRPr>
          </a:p>
          <a:p>
            <a:pPr algn="just">
              <a:lnSpc>
                <a:spcPct val="90000"/>
              </a:lnSpc>
              <a:spcBef>
                <a:spcPct val="0"/>
              </a:spcBef>
              <a:buFontTx/>
              <a:buNone/>
            </a:pPr>
            <a:r>
              <a:rPr lang="es-MX" altLang="es-MX" sz="600" dirty="0">
                <a:latin typeface="Arial" charset="0"/>
              </a:rPr>
              <a:t>Firma  _____________________________________</a:t>
            </a:r>
            <a:endParaRPr lang="es-ES" altLang="es-MX" sz="600" dirty="0">
              <a:latin typeface="Arial" charset="0"/>
            </a:endParaRPr>
          </a:p>
        </p:txBody>
      </p:sp>
      <p:sp>
        <p:nvSpPr>
          <p:cNvPr id="3" name="Rectángulo 2"/>
          <p:cNvSpPr/>
          <p:nvPr/>
        </p:nvSpPr>
        <p:spPr>
          <a:xfrm>
            <a:off x="2665202" y="1298321"/>
            <a:ext cx="1527596" cy="350865"/>
          </a:xfrm>
          <a:prstGeom prst="rect">
            <a:avLst/>
          </a:prstGeom>
        </p:spPr>
        <p:txBody>
          <a:bodyPr wrap="square">
            <a:spAutoFit/>
          </a:bodyPr>
          <a:lstStyle/>
          <a:p>
            <a:pPr algn="ctr">
              <a:lnSpc>
                <a:spcPct val="80000"/>
              </a:lnSpc>
              <a:spcBef>
                <a:spcPct val="0"/>
              </a:spcBef>
              <a:buFontTx/>
              <a:buNone/>
            </a:pPr>
            <a:r>
              <a:rPr lang="es-ES_tradnl" altLang="es-MX" sz="700" b="1" dirty="0">
                <a:latin typeface="Arial" charset="0"/>
              </a:rPr>
              <a:t>Directora  General de Casa  </a:t>
            </a:r>
          </a:p>
          <a:p>
            <a:pPr algn="ctr">
              <a:lnSpc>
                <a:spcPct val="80000"/>
              </a:lnSpc>
              <a:spcBef>
                <a:spcPct val="0"/>
              </a:spcBef>
              <a:buFontTx/>
              <a:buNone/>
            </a:pPr>
            <a:r>
              <a:rPr lang="es-ES_tradnl" altLang="es-MX" sz="700" b="1" dirty="0">
                <a:latin typeface="Arial" charset="0"/>
              </a:rPr>
              <a:t>  Cuna Margarita Maza de Juárez</a:t>
            </a:r>
          </a:p>
        </p:txBody>
      </p:sp>
      <p:sp>
        <p:nvSpPr>
          <p:cNvPr id="12342" name="Rectangle 156"/>
          <p:cNvSpPr>
            <a:spLocks noChangeArrowheads="1"/>
          </p:cNvSpPr>
          <p:nvPr/>
        </p:nvSpPr>
        <p:spPr bwMode="auto">
          <a:xfrm>
            <a:off x="2660164" y="2388247"/>
            <a:ext cx="1643062" cy="26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80000"/>
              </a:lnSpc>
              <a:spcBef>
                <a:spcPct val="0"/>
              </a:spcBef>
              <a:buFontTx/>
              <a:buNone/>
            </a:pPr>
            <a:r>
              <a:rPr lang="es-ES_tradnl" altLang="es-MX" sz="700" dirty="0">
                <a:latin typeface="Arial" charset="0"/>
              </a:rPr>
              <a:t>Julieta Gómez Echavarría</a:t>
            </a:r>
          </a:p>
          <a:p>
            <a:pPr algn="ctr">
              <a:lnSpc>
                <a:spcPct val="80000"/>
              </a:lnSpc>
              <a:spcBef>
                <a:spcPct val="0"/>
              </a:spcBef>
              <a:buFontTx/>
              <a:buNone/>
            </a:pPr>
            <a:r>
              <a:rPr lang="es-ES_tradnl" altLang="es-MX" sz="700" dirty="0">
                <a:latin typeface="Arial" charset="0"/>
              </a:rPr>
              <a:t>Jefa de Departamento (13-07) </a:t>
            </a:r>
          </a:p>
        </p:txBody>
      </p:sp>
      <p:sp>
        <p:nvSpPr>
          <p:cNvPr id="2" name="CuadroTexto 1"/>
          <p:cNvSpPr txBox="1"/>
          <p:nvPr/>
        </p:nvSpPr>
        <p:spPr>
          <a:xfrm>
            <a:off x="2686416" y="2216640"/>
            <a:ext cx="1518733" cy="200055"/>
          </a:xfrm>
          <a:prstGeom prst="rect">
            <a:avLst/>
          </a:prstGeom>
          <a:noFill/>
        </p:spPr>
        <p:txBody>
          <a:bodyPr wrap="square" rtlCol="0">
            <a:spAutoFit/>
          </a:bodyPr>
          <a:lstStyle/>
          <a:p>
            <a:pPr algn="ctr"/>
            <a:r>
              <a:rPr lang="es-MX" sz="700" b="1" dirty="0">
                <a:latin typeface="arial" charset="0"/>
              </a:rPr>
              <a:t>   A</a:t>
            </a:r>
            <a:r>
              <a:rPr lang="es-ES" sz="700" b="1" dirty="0">
                <a:latin typeface="arial" charset="0"/>
              </a:rPr>
              <a:t>rea Administrativa</a:t>
            </a:r>
            <a:endParaRPr lang="es-ES_tradnl" sz="700" b="1" dirty="0">
              <a:latin typeface="arial" charset="0"/>
            </a:endParaRPr>
          </a:p>
        </p:txBody>
      </p:sp>
      <p:cxnSp>
        <p:nvCxnSpPr>
          <p:cNvPr id="66" name="Conector recto 65"/>
          <p:cNvCxnSpPr/>
          <p:nvPr/>
        </p:nvCxnSpPr>
        <p:spPr>
          <a:xfrm>
            <a:off x="249381" y="3549504"/>
            <a:ext cx="1544400" cy="0"/>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67" name="Conector recto 66"/>
          <p:cNvCxnSpPr/>
          <p:nvPr/>
        </p:nvCxnSpPr>
        <p:spPr>
          <a:xfrm>
            <a:off x="5031649" y="3549504"/>
            <a:ext cx="1544400" cy="0"/>
          </a:xfrm>
          <a:prstGeom prst="line">
            <a:avLst/>
          </a:prstGeom>
          <a:ln>
            <a:solidFill>
              <a:schemeClr val="tx2">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74" name="Rectangle 1190"/>
          <p:cNvSpPr>
            <a:spLocks noChangeArrowheads="1"/>
          </p:cNvSpPr>
          <p:nvPr/>
        </p:nvSpPr>
        <p:spPr bwMode="auto">
          <a:xfrm>
            <a:off x="5120931" y="4936258"/>
            <a:ext cx="1318481" cy="19936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90000"/>
              </a:lnSpc>
              <a:spcBef>
                <a:spcPct val="0"/>
              </a:spcBef>
              <a:buFontTx/>
              <a:buNone/>
            </a:pPr>
            <a:r>
              <a:rPr lang="es-ES_tradnl" altLang="es-MX" sz="700" b="1" dirty="0">
                <a:latin typeface="Arial" charset="0"/>
              </a:rPr>
              <a:t>Alimentación</a:t>
            </a:r>
            <a:endParaRPr lang="es-ES_tradnl" altLang="es-MX" sz="500" b="1" dirty="0">
              <a:latin typeface="Arial" charset="0"/>
            </a:endParaRPr>
          </a:p>
        </p:txBody>
      </p:sp>
      <p:sp>
        <p:nvSpPr>
          <p:cNvPr id="80" name="79 Rectángulo"/>
          <p:cNvSpPr/>
          <p:nvPr/>
        </p:nvSpPr>
        <p:spPr>
          <a:xfrm>
            <a:off x="5138230" y="5255370"/>
            <a:ext cx="1306768" cy="286232"/>
          </a:xfrm>
          <a:prstGeom prst="rect">
            <a:avLst/>
          </a:prstGeom>
          <a:ln>
            <a:noFill/>
          </a:ln>
        </p:spPr>
        <p:txBody>
          <a:bodyPr wrap="none">
            <a:spAutoFit/>
          </a:bodyPr>
          <a:lstStyle/>
          <a:p>
            <a:pPr marL="228600" lvl="0" indent="-228600" algn="ctr">
              <a:lnSpc>
                <a:spcPct val="90000"/>
              </a:lnSpc>
              <a:spcBef>
                <a:spcPct val="0"/>
              </a:spcBef>
            </a:pPr>
            <a:r>
              <a:rPr lang="es-ES_tradnl" altLang="es-MX" sz="700" dirty="0">
                <a:solidFill>
                  <a:prstClr val="black"/>
                </a:solidFill>
                <a:latin typeface="Arial" charset="0"/>
              </a:rPr>
              <a:t>Rosalba Guzmán Leyva</a:t>
            </a:r>
          </a:p>
          <a:p>
            <a:pPr marL="228600" lvl="0" indent="-228600" algn="ctr">
              <a:lnSpc>
                <a:spcPct val="90000"/>
              </a:lnSpc>
              <a:spcBef>
                <a:spcPct val="0"/>
              </a:spcBef>
            </a:pPr>
            <a:r>
              <a:rPr lang="es-ES_tradnl" altLang="es-MX" sz="700" dirty="0">
                <a:solidFill>
                  <a:prstClr val="black"/>
                </a:solidFill>
                <a:latin typeface="Arial" charset="0"/>
              </a:rPr>
              <a:t>Ayudante de Cocina (02-04)</a:t>
            </a:r>
          </a:p>
        </p:txBody>
      </p:sp>
      <p:cxnSp>
        <p:nvCxnSpPr>
          <p:cNvPr id="81" name="Conector recto 38"/>
          <p:cNvCxnSpPr/>
          <p:nvPr/>
        </p:nvCxnSpPr>
        <p:spPr>
          <a:xfrm>
            <a:off x="5040710" y="4499992"/>
            <a:ext cx="1544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2" name="81 Rectángulo"/>
          <p:cNvSpPr/>
          <p:nvPr/>
        </p:nvSpPr>
        <p:spPr>
          <a:xfrm>
            <a:off x="5040709" y="4499286"/>
            <a:ext cx="1592647" cy="286232"/>
          </a:xfrm>
          <a:prstGeom prst="rect">
            <a:avLst/>
          </a:prstGeom>
        </p:spPr>
        <p:txBody>
          <a:bodyPr wrap="square">
            <a:spAutoFit/>
          </a:bodyPr>
          <a:lstStyle/>
          <a:p>
            <a:pPr lvl="0" algn="ctr">
              <a:lnSpc>
                <a:spcPct val="90000"/>
              </a:lnSpc>
              <a:spcBef>
                <a:spcPct val="0"/>
              </a:spcBef>
            </a:pPr>
            <a:r>
              <a:rPr lang="es-ES_tradnl" altLang="es-MX" sz="700" dirty="0">
                <a:solidFill>
                  <a:prstClr val="black"/>
                </a:solidFill>
                <a:latin typeface="Arial" charset="0"/>
              </a:rPr>
              <a:t>Felipa Rangel Zúñiga</a:t>
            </a:r>
          </a:p>
          <a:p>
            <a:pPr lvl="0" algn="ctr">
              <a:lnSpc>
                <a:spcPct val="90000"/>
              </a:lnSpc>
              <a:spcBef>
                <a:spcPct val="0"/>
              </a:spcBef>
            </a:pPr>
            <a:r>
              <a:rPr lang="es-ES_tradnl" altLang="es-MX" sz="700" dirty="0">
                <a:solidFill>
                  <a:prstClr val="black"/>
                </a:solidFill>
                <a:latin typeface="Arial" charset="0"/>
              </a:rPr>
              <a:t>Ayudante de cocina (02-04)</a:t>
            </a:r>
          </a:p>
        </p:txBody>
      </p:sp>
      <p:sp>
        <p:nvSpPr>
          <p:cNvPr id="83" name="Line 1080"/>
          <p:cNvSpPr>
            <a:spLocks noChangeShapeType="1"/>
          </p:cNvSpPr>
          <p:nvPr/>
        </p:nvSpPr>
        <p:spPr bwMode="auto">
          <a:xfrm>
            <a:off x="4653136" y="5184068"/>
            <a:ext cx="36019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dirty="0"/>
          </a:p>
        </p:txBody>
      </p:sp>
      <p:sp>
        <p:nvSpPr>
          <p:cNvPr id="69" name="Rectangle 1200"/>
          <p:cNvSpPr>
            <a:spLocks noChangeArrowheads="1"/>
          </p:cNvSpPr>
          <p:nvPr/>
        </p:nvSpPr>
        <p:spPr bwMode="auto">
          <a:xfrm>
            <a:off x="2660164" y="6493787"/>
            <a:ext cx="1550594" cy="25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80000"/>
              </a:lnSpc>
              <a:spcBef>
                <a:spcPct val="0"/>
              </a:spcBef>
              <a:buFontTx/>
              <a:buNone/>
            </a:pPr>
            <a:endParaRPr lang="es-ES_tradnl" altLang="es-MX" sz="700" b="1" dirty="0">
              <a:latin typeface="Arial" charset="0"/>
            </a:endParaRPr>
          </a:p>
          <a:p>
            <a:pPr algn="ctr">
              <a:lnSpc>
                <a:spcPct val="80000"/>
              </a:lnSpc>
              <a:spcBef>
                <a:spcPct val="0"/>
              </a:spcBef>
              <a:buFontTx/>
              <a:buNone/>
            </a:pPr>
            <a:r>
              <a:rPr lang="es-ES_tradnl" altLang="es-MX" sz="700" b="1" dirty="0">
                <a:latin typeface="Arial" charset="0"/>
              </a:rPr>
              <a:t> Vigilancia de casas</a:t>
            </a:r>
          </a:p>
          <a:p>
            <a:pPr algn="ctr">
              <a:lnSpc>
                <a:spcPct val="80000"/>
              </a:lnSpc>
              <a:spcBef>
                <a:spcPct val="0"/>
              </a:spcBef>
              <a:buFontTx/>
              <a:buNone/>
            </a:pPr>
            <a:r>
              <a:rPr lang="es-ES_tradnl" altLang="es-MX" sz="700" b="1" dirty="0">
                <a:latin typeface="Arial" charset="0"/>
              </a:rPr>
              <a:t> de asistencia</a:t>
            </a:r>
          </a:p>
          <a:p>
            <a:pPr algn="ctr">
              <a:lnSpc>
                <a:spcPct val="80000"/>
              </a:lnSpc>
              <a:spcBef>
                <a:spcPct val="0"/>
              </a:spcBef>
              <a:buFontTx/>
              <a:buNone/>
            </a:pPr>
            <a:endParaRPr lang="es-ES_tradnl" altLang="es-MX" sz="700" b="1" dirty="0">
              <a:latin typeface="Arial" charset="0"/>
            </a:endParaRPr>
          </a:p>
          <a:p>
            <a:pPr algn="ctr">
              <a:lnSpc>
                <a:spcPct val="80000"/>
              </a:lnSpc>
              <a:spcBef>
                <a:spcPct val="0"/>
              </a:spcBef>
              <a:buFontTx/>
              <a:buNone/>
            </a:pPr>
            <a:endParaRPr lang="es-ES_tradnl" altLang="es-MX" sz="700" dirty="0">
              <a:latin typeface="Arial" charset="0"/>
            </a:endParaRPr>
          </a:p>
        </p:txBody>
      </p:sp>
      <p:cxnSp>
        <p:nvCxnSpPr>
          <p:cNvPr id="9" name="8 Conector recto"/>
          <p:cNvCxnSpPr/>
          <p:nvPr/>
        </p:nvCxnSpPr>
        <p:spPr>
          <a:xfrm flipH="1">
            <a:off x="3432279" y="3131840"/>
            <a:ext cx="507" cy="148733"/>
          </a:xfrm>
          <a:prstGeom prst="line">
            <a:avLst/>
          </a:prstGeom>
          <a:ln>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13" name="12 Conector recto"/>
          <p:cNvCxnSpPr/>
          <p:nvPr/>
        </p:nvCxnSpPr>
        <p:spPr>
          <a:xfrm>
            <a:off x="2096852" y="8136396"/>
            <a:ext cx="828092" cy="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12346" name="12345 Conector recto"/>
          <p:cNvCxnSpPr/>
          <p:nvPr/>
        </p:nvCxnSpPr>
        <p:spPr>
          <a:xfrm>
            <a:off x="1033406" y="3132138"/>
            <a:ext cx="474029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49 Conector recto"/>
          <p:cNvCxnSpPr/>
          <p:nvPr/>
        </p:nvCxnSpPr>
        <p:spPr>
          <a:xfrm>
            <a:off x="4640433" y="6948264"/>
            <a:ext cx="195691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51 Conector recto"/>
          <p:cNvCxnSpPr/>
          <p:nvPr/>
        </p:nvCxnSpPr>
        <p:spPr>
          <a:xfrm>
            <a:off x="4240700" y="6682547"/>
            <a:ext cx="399733"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54 Conector recto"/>
          <p:cNvCxnSpPr>
            <a:stCxn id="12310" idx="1"/>
          </p:cNvCxnSpPr>
          <p:nvPr/>
        </p:nvCxnSpPr>
        <p:spPr>
          <a:xfrm>
            <a:off x="2672916" y="5784622"/>
            <a:ext cx="19802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58 Conector recto"/>
          <p:cNvCxnSpPr/>
          <p:nvPr/>
        </p:nvCxnSpPr>
        <p:spPr>
          <a:xfrm flipH="1">
            <a:off x="4653136" y="6012160"/>
            <a:ext cx="1955809"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4 Rectángulo"/>
          <p:cNvSpPr/>
          <p:nvPr/>
        </p:nvSpPr>
        <p:spPr>
          <a:xfrm>
            <a:off x="2800477" y="6742344"/>
            <a:ext cx="1359799" cy="313932"/>
          </a:xfrm>
          <a:prstGeom prst="rect">
            <a:avLst/>
          </a:prstGeom>
        </p:spPr>
        <p:txBody>
          <a:bodyPr wrap="square">
            <a:spAutoFit/>
          </a:bodyPr>
          <a:lstStyle/>
          <a:p>
            <a:pPr algn="ctr">
              <a:lnSpc>
                <a:spcPct val="90000"/>
              </a:lnSpc>
              <a:spcBef>
                <a:spcPct val="0"/>
              </a:spcBef>
              <a:buFontTx/>
              <a:buNone/>
            </a:pPr>
            <a:r>
              <a:rPr lang="es-ES_tradnl" altLang="es-MX" sz="800" dirty="0">
                <a:latin typeface="Arial" charset="0"/>
              </a:rPr>
              <a:t>Pedro Navarro González</a:t>
            </a:r>
            <a:endParaRPr lang="es-ES_tradnl" altLang="es-MX" sz="800" dirty="0">
              <a:solidFill>
                <a:srgbClr val="00B0F0"/>
              </a:solidFill>
              <a:latin typeface="Arial" charset="0"/>
            </a:endParaRPr>
          </a:p>
          <a:p>
            <a:pPr algn="ctr">
              <a:lnSpc>
                <a:spcPct val="90000"/>
              </a:lnSpc>
              <a:spcBef>
                <a:spcPct val="0"/>
              </a:spcBef>
              <a:buFontTx/>
              <a:buNone/>
            </a:pPr>
            <a:r>
              <a:rPr lang="es-ES_tradnl" altLang="es-MX" sz="800" dirty="0">
                <a:latin typeface="Arial" charset="0"/>
              </a:rPr>
              <a:t>Vigilante (02-11)</a:t>
            </a:r>
          </a:p>
        </p:txBody>
      </p:sp>
      <p:cxnSp>
        <p:nvCxnSpPr>
          <p:cNvPr id="91" name="Conector recto 65"/>
          <p:cNvCxnSpPr/>
          <p:nvPr/>
        </p:nvCxnSpPr>
        <p:spPr>
          <a:xfrm>
            <a:off x="2672916" y="6711701"/>
            <a:ext cx="1544400" cy="0"/>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92" name="Conector recto 65"/>
          <p:cNvCxnSpPr/>
          <p:nvPr/>
        </p:nvCxnSpPr>
        <p:spPr>
          <a:xfrm>
            <a:off x="5052952" y="5184068"/>
            <a:ext cx="1544400" cy="0"/>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76" name="Conector recto 75">
            <a:extLst>
              <a:ext uri="{FF2B5EF4-FFF2-40B4-BE49-F238E27FC236}">
                <a16:creationId xmlns:a16="http://schemas.microsoft.com/office/drawing/2014/main" id="{83A12FE1-8E1E-46D0-863E-EE8512022F9F}"/>
              </a:ext>
            </a:extLst>
          </p:cNvPr>
          <p:cNvCxnSpPr/>
          <p:nvPr/>
        </p:nvCxnSpPr>
        <p:spPr>
          <a:xfrm>
            <a:off x="3433373" y="2761356"/>
            <a:ext cx="0" cy="3704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Conector recto 88">
            <a:extLst>
              <a:ext uri="{FF2B5EF4-FFF2-40B4-BE49-F238E27FC236}">
                <a16:creationId xmlns:a16="http://schemas.microsoft.com/office/drawing/2014/main" id="{AD6A941B-8721-4C79-8CD0-E11A13766B55}"/>
              </a:ext>
            </a:extLst>
          </p:cNvPr>
          <p:cNvCxnSpPr>
            <a:cxnSpLocks/>
          </p:cNvCxnSpPr>
          <p:nvPr/>
        </p:nvCxnSpPr>
        <p:spPr>
          <a:xfrm flipH="1">
            <a:off x="3416267" y="1811474"/>
            <a:ext cx="1116" cy="2664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21783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Conector recto 12"/>
          <p:cNvCxnSpPr/>
          <p:nvPr/>
        </p:nvCxnSpPr>
        <p:spPr>
          <a:xfrm flipV="1">
            <a:off x="3429000" y="2115069"/>
            <a:ext cx="0" cy="2238603"/>
          </a:xfrm>
          <a:prstGeom prst="line">
            <a:avLst/>
          </a:prstGeom>
        </p:spPr>
        <p:style>
          <a:lnRef idx="1">
            <a:schemeClr val="dk1"/>
          </a:lnRef>
          <a:fillRef idx="0">
            <a:schemeClr val="dk1"/>
          </a:fillRef>
          <a:effectRef idx="0">
            <a:schemeClr val="dk1"/>
          </a:effectRef>
          <a:fontRef idx="minor">
            <a:schemeClr val="tx1"/>
          </a:fontRef>
        </p:style>
      </p:cxnSp>
      <p:sp>
        <p:nvSpPr>
          <p:cNvPr id="11282" name="Rectangle 1152"/>
          <p:cNvSpPr>
            <a:spLocks noChangeArrowheads="1"/>
          </p:cNvSpPr>
          <p:nvPr/>
        </p:nvSpPr>
        <p:spPr bwMode="auto">
          <a:xfrm>
            <a:off x="2676688" y="2488231"/>
            <a:ext cx="1544400" cy="488950"/>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80000"/>
              </a:lnSpc>
              <a:spcBef>
                <a:spcPct val="0"/>
              </a:spcBef>
              <a:buFontTx/>
              <a:buNone/>
            </a:pPr>
            <a:endParaRPr lang="es-MX" altLang="es-MX" sz="700" dirty="0">
              <a:latin typeface="Arial" charset="0"/>
            </a:endParaRPr>
          </a:p>
        </p:txBody>
      </p:sp>
      <p:sp>
        <p:nvSpPr>
          <p:cNvPr id="11268" name="Rectangle 1031"/>
          <p:cNvSpPr>
            <a:spLocks noChangeArrowheads="1"/>
          </p:cNvSpPr>
          <p:nvPr/>
        </p:nvSpPr>
        <p:spPr bwMode="auto">
          <a:xfrm>
            <a:off x="-27384" y="0"/>
            <a:ext cx="1443038" cy="9188202"/>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endParaRPr lang="es-ES" altLang="es-MX" sz="1200" dirty="0">
              <a:latin typeface="Arial" charset="0"/>
            </a:endParaRPr>
          </a:p>
        </p:txBody>
      </p:sp>
      <p:sp>
        <p:nvSpPr>
          <p:cNvPr id="11269" name="Text Box 1037"/>
          <p:cNvSpPr txBox="1">
            <a:spLocks noChangeArrowheads="1"/>
          </p:cNvSpPr>
          <p:nvPr/>
        </p:nvSpPr>
        <p:spPr bwMode="auto">
          <a:xfrm>
            <a:off x="107950" y="38100"/>
            <a:ext cx="3962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spcBef>
                <a:spcPct val="50000"/>
              </a:spcBef>
              <a:buFontTx/>
              <a:buNone/>
            </a:pPr>
            <a:r>
              <a:rPr lang="es-ES_tradnl" altLang="es-MX" sz="2000" b="1" i="1" dirty="0">
                <a:latin typeface="Arial" charset="0"/>
              </a:rPr>
              <a:t>ORGANIGRAMA</a:t>
            </a:r>
          </a:p>
        </p:txBody>
      </p:sp>
      <p:sp>
        <p:nvSpPr>
          <p:cNvPr id="11270" name="Line 1038"/>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sp>
        <p:nvSpPr>
          <p:cNvPr id="11271" name="Text Box 1059"/>
          <p:cNvSpPr txBox="1">
            <a:spLocks noChangeArrowheads="1"/>
          </p:cNvSpPr>
          <p:nvPr/>
        </p:nvSpPr>
        <p:spPr bwMode="auto">
          <a:xfrm>
            <a:off x="1509021" y="7912050"/>
            <a:ext cx="209999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nSpc>
                <a:spcPct val="120000"/>
              </a:lnSpc>
              <a:spcBef>
                <a:spcPct val="0"/>
              </a:spcBef>
              <a:buFontTx/>
              <a:buNone/>
            </a:pPr>
            <a:r>
              <a:rPr lang="es-ES_tradnl" altLang="es-MX" sz="700" b="1" dirty="0">
                <a:solidFill>
                  <a:srgbClr val="0000CC"/>
                </a:solidFill>
                <a:latin typeface="Arial" charset="0"/>
              </a:rPr>
              <a:t> </a:t>
            </a:r>
            <a:endParaRPr lang="es-ES_tradnl" altLang="es-MX" sz="700" b="1" dirty="0">
              <a:solidFill>
                <a:srgbClr val="008000"/>
              </a:solidFill>
              <a:latin typeface="Arial" charset="0"/>
            </a:endParaRPr>
          </a:p>
          <a:p>
            <a:pPr>
              <a:lnSpc>
                <a:spcPct val="120000"/>
              </a:lnSpc>
              <a:spcBef>
                <a:spcPct val="0"/>
              </a:spcBef>
              <a:buFontTx/>
              <a:buNone/>
            </a:pPr>
            <a:r>
              <a:rPr lang="es-ES_tradnl" altLang="es-MX" sz="700" b="1" dirty="0">
                <a:latin typeface="Arial" charset="0"/>
              </a:rPr>
              <a:t> 05 Puesto de Base</a:t>
            </a:r>
          </a:p>
          <a:p>
            <a:pPr>
              <a:lnSpc>
                <a:spcPct val="120000"/>
              </a:lnSpc>
              <a:spcBef>
                <a:spcPct val="0"/>
              </a:spcBef>
              <a:buFontTx/>
              <a:buNone/>
            </a:pPr>
            <a:r>
              <a:rPr lang="es-ES_tradnl" altLang="es-MX" sz="700" b="1" dirty="0">
                <a:solidFill>
                  <a:schemeClr val="accent1"/>
                </a:solidFill>
                <a:latin typeface="Arial" charset="0"/>
              </a:rPr>
              <a:t> </a:t>
            </a:r>
            <a:r>
              <a:rPr lang="es-ES_tradnl" altLang="es-MX" sz="700" b="1" dirty="0">
                <a:solidFill>
                  <a:srgbClr val="7030A0"/>
                </a:solidFill>
                <a:latin typeface="Arial" charset="0"/>
              </a:rPr>
              <a:t>01  Contratado por  tiempo  Indeterminado</a:t>
            </a:r>
          </a:p>
          <a:p>
            <a:pPr>
              <a:lnSpc>
                <a:spcPct val="120000"/>
              </a:lnSpc>
              <a:spcBef>
                <a:spcPct val="0"/>
              </a:spcBef>
              <a:buFontTx/>
              <a:buNone/>
            </a:pPr>
            <a:r>
              <a:rPr lang="es-ES_tradnl" altLang="es-MX" sz="700" b="1" dirty="0">
                <a:solidFill>
                  <a:srgbClr val="FF0000"/>
                </a:solidFill>
                <a:latin typeface="Arial" charset="0"/>
              </a:rPr>
              <a:t> </a:t>
            </a:r>
            <a:endParaRPr lang="es-ES_tradnl" altLang="es-MX" sz="700" b="1" dirty="0">
              <a:latin typeface="Arial" charset="0"/>
            </a:endParaRPr>
          </a:p>
          <a:p>
            <a:pPr>
              <a:lnSpc>
                <a:spcPct val="120000"/>
              </a:lnSpc>
              <a:spcBef>
                <a:spcPct val="0"/>
              </a:spcBef>
              <a:buFontTx/>
              <a:buNone/>
            </a:pPr>
            <a:r>
              <a:rPr lang="es-ES_tradnl" altLang="es-MX" sz="700" b="1" i="1" dirty="0">
                <a:latin typeface="Arial" charset="0"/>
              </a:rPr>
              <a:t>TOTAL 06</a:t>
            </a:r>
          </a:p>
        </p:txBody>
      </p:sp>
      <p:sp>
        <p:nvSpPr>
          <p:cNvPr id="11272" name="Text Box 1085"/>
          <p:cNvSpPr txBox="1">
            <a:spLocks noChangeArrowheads="1"/>
          </p:cNvSpPr>
          <p:nvPr/>
        </p:nvSpPr>
        <p:spPr bwMode="auto">
          <a:xfrm>
            <a:off x="2288919" y="857504"/>
            <a:ext cx="36512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s-MX" altLang="es-MX" sz="1200" b="1" i="1" dirty="0">
                <a:latin typeface="Arial" charset="0"/>
              </a:rPr>
              <a:t>CASA  CUNA “MARGARITA MAZA DE JUAREZ”</a:t>
            </a:r>
          </a:p>
          <a:p>
            <a:pPr algn="ctr">
              <a:spcBef>
                <a:spcPct val="0"/>
              </a:spcBef>
              <a:buFontTx/>
              <a:buNone/>
            </a:pPr>
            <a:r>
              <a:rPr lang="es-MX" altLang="es-MX" sz="1200" b="1" i="1" dirty="0">
                <a:latin typeface="Arial" charset="0"/>
              </a:rPr>
              <a:t>ÁREA PSICOPEDAGÓGICA </a:t>
            </a:r>
          </a:p>
        </p:txBody>
      </p:sp>
      <p:sp>
        <p:nvSpPr>
          <p:cNvPr id="11273" name="Line 1126"/>
          <p:cNvSpPr>
            <a:spLocks noChangeShapeType="1"/>
          </p:cNvSpPr>
          <p:nvPr/>
        </p:nvSpPr>
        <p:spPr bwMode="auto">
          <a:xfrm>
            <a:off x="2528900" y="8172400"/>
            <a:ext cx="838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dirty="0"/>
          </a:p>
        </p:txBody>
      </p:sp>
      <p:sp>
        <p:nvSpPr>
          <p:cNvPr id="11289" name="Rectangle 1179"/>
          <p:cNvSpPr>
            <a:spLocks noChangeArrowheads="1"/>
          </p:cNvSpPr>
          <p:nvPr/>
        </p:nvSpPr>
        <p:spPr bwMode="auto">
          <a:xfrm>
            <a:off x="2636912" y="4285835"/>
            <a:ext cx="1382331" cy="19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80000"/>
              </a:lnSpc>
              <a:spcBef>
                <a:spcPct val="0"/>
              </a:spcBef>
              <a:buFontTx/>
              <a:buNone/>
            </a:pPr>
            <a:r>
              <a:rPr lang="es-ES_tradnl" altLang="es-MX" sz="700" b="1" dirty="0">
                <a:latin typeface="Arial" charset="0"/>
              </a:rPr>
              <a:t>Educador (a) </a:t>
            </a:r>
            <a:endParaRPr lang="es-ES_tradnl" altLang="es-MX" sz="700" dirty="0">
              <a:latin typeface="Arial" charset="0"/>
            </a:endParaRPr>
          </a:p>
        </p:txBody>
      </p:sp>
      <p:sp>
        <p:nvSpPr>
          <p:cNvPr id="11277" name="Rectangle 1049"/>
          <p:cNvSpPr>
            <a:spLocks noChangeArrowheads="1"/>
          </p:cNvSpPr>
          <p:nvPr/>
        </p:nvSpPr>
        <p:spPr bwMode="auto">
          <a:xfrm>
            <a:off x="2656800" y="4277680"/>
            <a:ext cx="1544400" cy="760411"/>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80000"/>
              </a:lnSpc>
              <a:spcBef>
                <a:spcPct val="0"/>
              </a:spcBef>
              <a:buFontTx/>
              <a:buNone/>
            </a:pPr>
            <a:endParaRPr lang="es-MX" altLang="es-MX" sz="700" dirty="0">
              <a:latin typeface="Arial" charset="0"/>
            </a:endParaRPr>
          </a:p>
        </p:txBody>
      </p:sp>
      <p:sp>
        <p:nvSpPr>
          <p:cNvPr id="11290" name="Rectangle 1180"/>
          <p:cNvSpPr>
            <a:spLocks noChangeArrowheads="1"/>
          </p:cNvSpPr>
          <p:nvPr/>
        </p:nvSpPr>
        <p:spPr bwMode="auto">
          <a:xfrm>
            <a:off x="2672916" y="4453700"/>
            <a:ext cx="1533616" cy="592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80000"/>
              </a:lnSpc>
              <a:spcBef>
                <a:spcPct val="0"/>
              </a:spcBef>
              <a:buFontTx/>
              <a:buNone/>
            </a:pPr>
            <a:r>
              <a:rPr lang="es-ES_tradnl" altLang="es-MX" sz="700" dirty="0">
                <a:latin typeface="Arial" charset="0"/>
              </a:rPr>
              <a:t>Laura Molina Arriaga</a:t>
            </a:r>
          </a:p>
          <a:p>
            <a:pPr algn="ctr">
              <a:lnSpc>
                <a:spcPct val="90000"/>
              </a:lnSpc>
              <a:spcBef>
                <a:spcPct val="0"/>
              </a:spcBef>
              <a:buFontTx/>
              <a:buNone/>
            </a:pPr>
            <a:r>
              <a:rPr lang="es-ES_tradnl" altLang="es-MX" sz="700" dirty="0">
                <a:latin typeface="Arial" charset="0"/>
              </a:rPr>
              <a:t>Ma. Consuelo Muñiz Alonso</a:t>
            </a:r>
          </a:p>
          <a:p>
            <a:pPr algn="ctr">
              <a:lnSpc>
                <a:spcPct val="80000"/>
              </a:lnSpc>
              <a:spcBef>
                <a:spcPct val="0"/>
              </a:spcBef>
              <a:buFontTx/>
              <a:buNone/>
            </a:pPr>
            <a:endParaRPr lang="es-ES_tradnl" altLang="es-MX" sz="700" dirty="0">
              <a:latin typeface="Arial" charset="0"/>
            </a:endParaRPr>
          </a:p>
          <a:p>
            <a:pPr algn="ctr">
              <a:lnSpc>
                <a:spcPct val="80000"/>
              </a:lnSpc>
              <a:spcBef>
                <a:spcPct val="0"/>
              </a:spcBef>
              <a:buFontTx/>
              <a:buNone/>
            </a:pPr>
            <a:r>
              <a:rPr lang="es-ES_tradnl" altLang="es-MX" sz="700" dirty="0">
                <a:latin typeface="Arial" charset="0"/>
              </a:rPr>
              <a:t>Educador (05-12)</a:t>
            </a:r>
          </a:p>
        </p:txBody>
      </p:sp>
      <p:sp>
        <p:nvSpPr>
          <p:cNvPr id="11283" name="Line 1153"/>
          <p:cNvSpPr>
            <a:spLocks noChangeShapeType="1"/>
          </p:cNvSpPr>
          <p:nvPr/>
        </p:nvSpPr>
        <p:spPr bwMode="auto">
          <a:xfrm>
            <a:off x="2672916" y="2736792"/>
            <a:ext cx="1544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dirty="0"/>
          </a:p>
        </p:txBody>
      </p:sp>
      <p:sp>
        <p:nvSpPr>
          <p:cNvPr id="44" name="Rectangle 1043"/>
          <p:cNvSpPr>
            <a:spLocks noChangeArrowheads="1"/>
          </p:cNvSpPr>
          <p:nvPr/>
        </p:nvSpPr>
        <p:spPr bwMode="auto">
          <a:xfrm>
            <a:off x="2676688" y="1613384"/>
            <a:ext cx="1544400" cy="561975"/>
          </a:xfrm>
          <a:prstGeom prst="rect">
            <a:avLst/>
          </a:prstGeom>
          <a:solidFill>
            <a:schemeClr val="bg1"/>
          </a:solidFill>
          <a:ln w="9525">
            <a:solidFill>
              <a:srgbClr val="008000"/>
            </a:solidFill>
            <a:prstDash val="dash"/>
            <a:miter lim="800000"/>
            <a:headEnd/>
            <a:tailEnd/>
          </a:ln>
          <a:effectLst>
            <a:outerShdw dist="35921" dir="2700000" algn="ctr" rotWithShape="0">
              <a:srgbClr val="008000"/>
            </a:outerShdw>
          </a:effec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90000"/>
              </a:lnSpc>
              <a:spcBef>
                <a:spcPct val="0"/>
              </a:spcBef>
              <a:buFontTx/>
              <a:buNone/>
            </a:pPr>
            <a:endParaRPr lang="es-ES" altLang="es-MX" sz="700" dirty="0">
              <a:latin typeface="Arial" charset="0"/>
            </a:endParaRPr>
          </a:p>
        </p:txBody>
      </p:sp>
      <p:sp>
        <p:nvSpPr>
          <p:cNvPr id="45" name="Rectangle 1167"/>
          <p:cNvSpPr>
            <a:spLocks noChangeArrowheads="1"/>
          </p:cNvSpPr>
          <p:nvPr/>
        </p:nvSpPr>
        <p:spPr bwMode="auto">
          <a:xfrm>
            <a:off x="2782317" y="1883259"/>
            <a:ext cx="1298575"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70000"/>
              </a:lnSpc>
              <a:spcBef>
                <a:spcPct val="0"/>
              </a:spcBef>
              <a:buFontTx/>
              <a:buNone/>
            </a:pPr>
            <a:endParaRPr lang="es-ES_tradnl" altLang="es-MX" sz="700" dirty="0">
              <a:latin typeface="Arial" charset="0"/>
            </a:endParaRPr>
          </a:p>
        </p:txBody>
      </p:sp>
      <p:sp>
        <p:nvSpPr>
          <p:cNvPr id="11286" name="Rectangle 1173"/>
          <p:cNvSpPr>
            <a:spLocks noChangeArrowheads="1"/>
          </p:cNvSpPr>
          <p:nvPr/>
        </p:nvSpPr>
        <p:spPr bwMode="auto">
          <a:xfrm>
            <a:off x="2636912" y="2742369"/>
            <a:ext cx="1535062" cy="229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80000"/>
              </a:lnSpc>
              <a:spcBef>
                <a:spcPct val="0"/>
              </a:spcBef>
              <a:buFontTx/>
              <a:buNone/>
            </a:pPr>
            <a:r>
              <a:rPr lang="es-MX" altLang="es-MX" sz="700" dirty="0">
                <a:latin typeface="Arial" charset="0"/>
              </a:rPr>
              <a:t>Joaquín Rosillo González</a:t>
            </a:r>
          </a:p>
          <a:p>
            <a:pPr algn="ctr">
              <a:lnSpc>
                <a:spcPct val="80000"/>
              </a:lnSpc>
              <a:spcBef>
                <a:spcPct val="0"/>
              </a:spcBef>
              <a:buFontTx/>
              <a:buNone/>
            </a:pPr>
            <a:r>
              <a:rPr lang="es-MX" altLang="es-MX" sz="700" dirty="0">
                <a:latin typeface="Arial" charset="0"/>
              </a:rPr>
              <a:t>Jefe de Oficina (12-05)</a:t>
            </a:r>
          </a:p>
        </p:txBody>
      </p:sp>
      <p:sp>
        <p:nvSpPr>
          <p:cNvPr id="46" name="Rectangle 1168"/>
          <p:cNvSpPr>
            <a:spLocks noChangeArrowheads="1"/>
          </p:cNvSpPr>
          <p:nvPr/>
        </p:nvSpPr>
        <p:spPr bwMode="auto">
          <a:xfrm>
            <a:off x="2708920" y="1611187"/>
            <a:ext cx="1544399" cy="554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80000"/>
              </a:lnSpc>
              <a:spcBef>
                <a:spcPct val="0"/>
              </a:spcBef>
              <a:buFontTx/>
              <a:buNone/>
            </a:pPr>
            <a:endParaRPr lang="es-ES_tradnl" altLang="es-MX" sz="700" b="1" dirty="0">
              <a:latin typeface="Arial" charset="0"/>
            </a:endParaRPr>
          </a:p>
        </p:txBody>
      </p:sp>
      <p:sp>
        <p:nvSpPr>
          <p:cNvPr id="52" name="Rectangle 1181"/>
          <p:cNvSpPr>
            <a:spLocks noChangeArrowheads="1"/>
          </p:cNvSpPr>
          <p:nvPr/>
        </p:nvSpPr>
        <p:spPr bwMode="auto">
          <a:xfrm>
            <a:off x="2636912" y="5711461"/>
            <a:ext cx="1116013"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80000"/>
              </a:lnSpc>
              <a:spcBef>
                <a:spcPct val="0"/>
              </a:spcBef>
              <a:buFontTx/>
              <a:buNone/>
            </a:pPr>
            <a:endParaRPr lang="es-ES_tradnl" altLang="es-MX" sz="700" dirty="0">
              <a:latin typeface="Arial" charset="0"/>
            </a:endParaRPr>
          </a:p>
        </p:txBody>
      </p:sp>
      <p:sp>
        <p:nvSpPr>
          <p:cNvPr id="56" name="Rectangle 1053"/>
          <p:cNvSpPr>
            <a:spLocks noChangeArrowheads="1"/>
          </p:cNvSpPr>
          <p:nvPr/>
        </p:nvSpPr>
        <p:spPr bwMode="auto">
          <a:xfrm>
            <a:off x="2676688" y="5414025"/>
            <a:ext cx="1544400" cy="706437"/>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endParaRPr lang="es-MX" altLang="es-MX" sz="700" dirty="0">
              <a:latin typeface="Arial" charset="0"/>
            </a:endParaRPr>
          </a:p>
        </p:txBody>
      </p:sp>
      <p:sp>
        <p:nvSpPr>
          <p:cNvPr id="58" name="Rectangle 1183"/>
          <p:cNvSpPr>
            <a:spLocks noChangeArrowheads="1"/>
          </p:cNvSpPr>
          <p:nvPr/>
        </p:nvSpPr>
        <p:spPr bwMode="auto">
          <a:xfrm>
            <a:off x="2679721" y="5411724"/>
            <a:ext cx="1476181"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None/>
            </a:pPr>
            <a:r>
              <a:rPr lang="es-ES_tradnl" altLang="es-MX" sz="700" b="1" dirty="0">
                <a:latin typeface="Arial" charset="0"/>
              </a:rPr>
              <a:t>Auxiliar Educativa </a:t>
            </a:r>
            <a:r>
              <a:rPr lang="es-ES" sz="700" b="1" dirty="0">
                <a:latin typeface="Arial" panose="020B0604020202020204" pitchFamily="34" charset="0"/>
                <a:cs typeface="Arial" panose="020B0604020202020204" pitchFamily="34" charset="0"/>
              </a:rPr>
              <a:t> </a:t>
            </a:r>
            <a:endParaRPr lang="es-MX" sz="700" b="1" dirty="0">
              <a:latin typeface="Arial" panose="020B0604020202020204" pitchFamily="34" charset="0"/>
              <a:cs typeface="Arial" panose="020B0604020202020204" pitchFamily="34" charset="0"/>
            </a:endParaRPr>
          </a:p>
          <a:p>
            <a:pPr algn="ctr">
              <a:spcBef>
                <a:spcPct val="0"/>
              </a:spcBef>
              <a:buFontTx/>
              <a:buNone/>
            </a:pPr>
            <a:endParaRPr lang="es-ES_tradnl" altLang="es-MX" sz="700" b="1" dirty="0">
              <a:latin typeface="Arial" charset="0"/>
            </a:endParaRPr>
          </a:p>
        </p:txBody>
      </p:sp>
      <p:cxnSp>
        <p:nvCxnSpPr>
          <p:cNvPr id="28" name="27 Conector recto"/>
          <p:cNvCxnSpPr/>
          <p:nvPr/>
        </p:nvCxnSpPr>
        <p:spPr>
          <a:xfrm>
            <a:off x="2681939" y="5616406"/>
            <a:ext cx="153914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Rectangle 1175"/>
          <p:cNvSpPr>
            <a:spLocks noChangeArrowheads="1"/>
          </p:cNvSpPr>
          <p:nvPr/>
        </p:nvSpPr>
        <p:spPr bwMode="auto">
          <a:xfrm>
            <a:off x="2661469" y="2477480"/>
            <a:ext cx="1535062" cy="28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s-ES_tradnl" altLang="es-MX" sz="700" b="1" dirty="0">
                <a:latin typeface="Arial" charset="0"/>
              </a:rPr>
              <a:t>Área Psicopedagógica </a:t>
            </a:r>
          </a:p>
        </p:txBody>
      </p:sp>
      <p:sp>
        <p:nvSpPr>
          <p:cNvPr id="21" name="CuadroTexto 20"/>
          <p:cNvSpPr txBox="1"/>
          <p:nvPr/>
        </p:nvSpPr>
        <p:spPr>
          <a:xfrm>
            <a:off x="2647412" y="5632956"/>
            <a:ext cx="1533900" cy="523220"/>
          </a:xfrm>
          <a:prstGeom prst="rect">
            <a:avLst/>
          </a:prstGeom>
          <a:noFill/>
        </p:spPr>
        <p:txBody>
          <a:bodyPr wrap="square" rtlCol="0">
            <a:spAutoFit/>
          </a:bodyPr>
          <a:lstStyle/>
          <a:p>
            <a:pPr algn="ctr">
              <a:spcBef>
                <a:spcPct val="0"/>
              </a:spcBef>
              <a:buFontTx/>
              <a:buNone/>
            </a:pPr>
            <a:r>
              <a:rPr lang="es-ES_tradnl" altLang="es-MX" sz="700" dirty="0">
                <a:latin typeface="Arial" charset="0"/>
              </a:rPr>
              <a:t>María Margarita Espinosa Robledo</a:t>
            </a:r>
          </a:p>
          <a:p>
            <a:pPr algn="ctr">
              <a:spcBef>
                <a:spcPct val="0"/>
              </a:spcBef>
              <a:buFontTx/>
              <a:buNone/>
            </a:pPr>
            <a:r>
              <a:rPr lang="es-ES_tradnl" altLang="es-MX" sz="700" dirty="0">
                <a:latin typeface="Arial" charset="0"/>
              </a:rPr>
              <a:t>Luz María Martínez Ruiz</a:t>
            </a:r>
          </a:p>
          <a:p>
            <a:pPr algn="ctr">
              <a:spcBef>
                <a:spcPct val="0"/>
              </a:spcBef>
              <a:buFontTx/>
              <a:buNone/>
            </a:pPr>
            <a:r>
              <a:rPr lang="es-ES_tradnl" altLang="es-MX" sz="700" dirty="0">
                <a:latin typeface="Arial" charset="0"/>
              </a:rPr>
              <a:t>Auxiliar de Puericultura  (03-15)</a:t>
            </a:r>
          </a:p>
        </p:txBody>
      </p:sp>
      <p:sp>
        <p:nvSpPr>
          <p:cNvPr id="2" name="1 CuadroTexto"/>
          <p:cNvSpPr txBox="1"/>
          <p:nvPr/>
        </p:nvSpPr>
        <p:spPr>
          <a:xfrm>
            <a:off x="2683700" y="4253645"/>
            <a:ext cx="1501384" cy="200055"/>
          </a:xfrm>
          <a:prstGeom prst="rect">
            <a:avLst/>
          </a:prstGeom>
          <a:noFill/>
        </p:spPr>
        <p:txBody>
          <a:bodyPr wrap="square" rtlCol="0">
            <a:spAutoFit/>
          </a:bodyPr>
          <a:lstStyle/>
          <a:p>
            <a:pPr algn="ctr"/>
            <a:r>
              <a:rPr lang="es-ES" sz="700" b="1" dirty="0">
                <a:latin typeface="Arial" panose="020B0604020202020204" pitchFamily="34" charset="0"/>
                <a:cs typeface="Arial" panose="020B0604020202020204" pitchFamily="34" charset="0"/>
              </a:rPr>
              <a:t>Asistencia Educativa</a:t>
            </a:r>
            <a:endParaRPr lang="es-MX" sz="700" b="1" dirty="0">
              <a:latin typeface="Arial" panose="020B0604020202020204" pitchFamily="34" charset="0"/>
              <a:cs typeface="Arial" panose="020B0604020202020204" pitchFamily="34" charset="0"/>
            </a:endParaRPr>
          </a:p>
        </p:txBody>
      </p:sp>
      <p:cxnSp>
        <p:nvCxnSpPr>
          <p:cNvPr id="25" name="Conector recto 24"/>
          <p:cNvCxnSpPr/>
          <p:nvPr/>
        </p:nvCxnSpPr>
        <p:spPr>
          <a:xfrm>
            <a:off x="2673350" y="4474971"/>
            <a:ext cx="1544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Conector recto 5"/>
          <p:cNvCxnSpPr/>
          <p:nvPr/>
        </p:nvCxnSpPr>
        <p:spPr>
          <a:xfrm>
            <a:off x="3429000" y="3413584"/>
            <a:ext cx="538123"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Conector recto 11"/>
          <p:cNvCxnSpPr/>
          <p:nvPr/>
        </p:nvCxnSpPr>
        <p:spPr>
          <a:xfrm>
            <a:off x="3429000" y="5046246"/>
            <a:ext cx="0" cy="3654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Conector recto 30"/>
          <p:cNvCxnSpPr/>
          <p:nvPr/>
        </p:nvCxnSpPr>
        <p:spPr>
          <a:xfrm>
            <a:off x="3969060" y="3413584"/>
            <a:ext cx="1544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Rectangle 1048"/>
          <p:cNvSpPr>
            <a:spLocks noChangeArrowheads="1"/>
          </p:cNvSpPr>
          <p:nvPr/>
        </p:nvSpPr>
        <p:spPr bwMode="auto">
          <a:xfrm>
            <a:off x="3964419" y="3185552"/>
            <a:ext cx="1544400" cy="620695"/>
          </a:xfrm>
          <a:prstGeom prst="rect">
            <a:avLst/>
          </a:prstGeom>
          <a:solidFill>
            <a:schemeClr val="bg1"/>
          </a:solidFill>
          <a:ln w="9525">
            <a:solidFill>
              <a:srgbClr val="7030A0"/>
            </a:solidFill>
            <a:prstDash val="dash"/>
            <a:miter lim="800000"/>
            <a:headEnd/>
            <a:tailEnd/>
          </a:ln>
          <a:effectLst>
            <a:outerShdw dist="35921" dir="2700000" algn="ctr" rotWithShape="0">
              <a:srgbClr val="7030A0"/>
            </a:outerShdw>
          </a:effectLst>
        </p:spPr>
        <p:txBody>
          <a:bodyPr wrap="none" anchor="ctr"/>
          <a:lstStyle/>
          <a:p>
            <a:pPr algn="ctr">
              <a:spcBef>
                <a:spcPct val="0"/>
              </a:spcBef>
            </a:pPr>
            <a:r>
              <a:rPr lang="es-ES" altLang="es-MX" sz="700" b="1" dirty="0">
                <a:latin typeface="Arial" panose="020B0604020202020204" pitchFamily="34" charset="0"/>
              </a:rPr>
              <a:t>Apoyo Didáctico</a:t>
            </a:r>
          </a:p>
          <a:p>
            <a:pPr algn="ctr">
              <a:spcBef>
                <a:spcPct val="0"/>
              </a:spcBef>
            </a:pPr>
            <a:endParaRPr lang="es-ES" altLang="es-MX" sz="700" dirty="0">
              <a:latin typeface="Arial" panose="020B0604020202020204" pitchFamily="34" charset="0"/>
            </a:endParaRPr>
          </a:p>
        </p:txBody>
      </p:sp>
      <p:sp>
        <p:nvSpPr>
          <p:cNvPr id="35" name="Rectángulo 34"/>
          <p:cNvSpPr/>
          <p:nvPr/>
        </p:nvSpPr>
        <p:spPr>
          <a:xfrm>
            <a:off x="2665202" y="1730571"/>
            <a:ext cx="1527596" cy="350865"/>
          </a:xfrm>
          <a:prstGeom prst="rect">
            <a:avLst/>
          </a:prstGeom>
        </p:spPr>
        <p:txBody>
          <a:bodyPr wrap="square">
            <a:spAutoFit/>
          </a:bodyPr>
          <a:lstStyle/>
          <a:p>
            <a:pPr algn="ctr">
              <a:lnSpc>
                <a:spcPct val="80000"/>
              </a:lnSpc>
              <a:spcBef>
                <a:spcPct val="0"/>
              </a:spcBef>
              <a:buFontTx/>
              <a:buNone/>
            </a:pPr>
            <a:r>
              <a:rPr lang="es-ES_tradnl" altLang="es-MX" sz="700" b="1" dirty="0">
                <a:latin typeface="Arial" charset="0"/>
              </a:rPr>
              <a:t>Directora  General de Casa  </a:t>
            </a:r>
          </a:p>
          <a:p>
            <a:pPr algn="ctr">
              <a:lnSpc>
                <a:spcPct val="80000"/>
              </a:lnSpc>
              <a:spcBef>
                <a:spcPct val="0"/>
              </a:spcBef>
              <a:buFontTx/>
              <a:buNone/>
            </a:pPr>
            <a:r>
              <a:rPr lang="es-ES_tradnl" altLang="es-MX" sz="700" b="1" dirty="0">
                <a:latin typeface="Arial" charset="0"/>
              </a:rPr>
              <a:t>  Cuna Margarita Maza de Juárez</a:t>
            </a:r>
          </a:p>
        </p:txBody>
      </p:sp>
      <p:sp>
        <p:nvSpPr>
          <p:cNvPr id="36" name="Line 1126"/>
          <p:cNvSpPr>
            <a:spLocks noChangeShapeType="1"/>
          </p:cNvSpPr>
          <p:nvPr/>
        </p:nvSpPr>
        <p:spPr bwMode="auto">
          <a:xfrm>
            <a:off x="3501008" y="8280412"/>
            <a:ext cx="792088" cy="0"/>
          </a:xfrm>
          <a:prstGeom prst="line">
            <a:avLst/>
          </a:prstGeom>
          <a:noFill/>
          <a:ln w="9525">
            <a:solidFill>
              <a:srgbClr val="7030A0"/>
            </a:solidFill>
            <a:prstDash val="dash"/>
            <a:round/>
            <a:headEnd/>
            <a:tailEnd/>
          </a:ln>
          <a:extLst>
            <a:ext uri="{909E8E84-426E-40DD-AFC4-6F175D3DCCD1}">
              <a14:hiddenFill xmlns:a14="http://schemas.microsoft.com/office/drawing/2010/main">
                <a:noFill/>
              </a14:hiddenFill>
            </a:ext>
          </a:extLst>
        </p:spPr>
        <p:txBody>
          <a:bodyPr/>
          <a:lstStyle/>
          <a:p>
            <a:endParaRPr lang="es-MX" dirty="0"/>
          </a:p>
        </p:txBody>
      </p:sp>
      <p:sp>
        <p:nvSpPr>
          <p:cNvPr id="34" name="Text Box 1170"/>
          <p:cNvSpPr txBox="1">
            <a:spLocks noChangeArrowheads="1"/>
          </p:cNvSpPr>
          <p:nvPr/>
        </p:nvSpPr>
        <p:spPr bwMode="auto">
          <a:xfrm>
            <a:off x="4389830" y="7980242"/>
            <a:ext cx="2262188"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lnSpc>
                <a:spcPct val="90000"/>
              </a:lnSpc>
              <a:spcBef>
                <a:spcPct val="0"/>
              </a:spcBef>
              <a:buFontTx/>
              <a:buNone/>
            </a:pPr>
            <a:r>
              <a:rPr lang="es-MX" altLang="es-MX" sz="600" dirty="0">
                <a:latin typeface="Arial" charset="0"/>
              </a:rPr>
              <a:t>La </a:t>
            </a:r>
            <a:r>
              <a:rPr lang="es-ES_tradnl" altLang="es-MX" sz="600" b="1" u="sng" dirty="0">
                <a:latin typeface="Arial" charset="0"/>
              </a:rPr>
              <a:t>C. Ma. Elena Gámez Castro</a:t>
            </a:r>
            <a:r>
              <a:rPr lang="es-MX" altLang="es-MX" sz="600" b="1" u="sng" dirty="0">
                <a:latin typeface="Arial" charset="0"/>
              </a:rPr>
              <a:t> </a:t>
            </a:r>
            <a:r>
              <a:rPr lang="es-MX" altLang="es-MX" sz="600" b="1" dirty="0">
                <a:latin typeface="Arial" charset="0"/>
              </a:rPr>
              <a:t> </a:t>
            </a:r>
            <a:r>
              <a:rPr lang="es-MX" altLang="es-MX" sz="600" dirty="0">
                <a:latin typeface="Arial" charset="0"/>
              </a:rPr>
              <a:t>Directora General  de la </a:t>
            </a:r>
            <a:r>
              <a:rPr lang="es-MX" altLang="es-MX" sz="600" b="1" u="sng" dirty="0">
                <a:latin typeface="Arial" charset="0"/>
              </a:rPr>
              <a:t>Casa Cuna Margarita Maza de Juárez</a:t>
            </a:r>
            <a:r>
              <a:rPr lang="es-MX" altLang="es-MX" sz="600" dirty="0">
                <a:latin typeface="Arial" charset="0"/>
              </a:rPr>
              <a:t> certifica que el presente organigrama refleja el personal, así como los puestos y nombramientos que integran la estructura vigente al mes de </a:t>
            </a:r>
            <a:r>
              <a:rPr lang="es-MX" altLang="es-MX" sz="600" b="1" dirty="0">
                <a:latin typeface="Arial" charset="0"/>
              </a:rPr>
              <a:t>Enero  2017.</a:t>
            </a:r>
          </a:p>
          <a:p>
            <a:pPr algn="just">
              <a:lnSpc>
                <a:spcPct val="90000"/>
              </a:lnSpc>
              <a:spcBef>
                <a:spcPct val="0"/>
              </a:spcBef>
              <a:buFontTx/>
              <a:buNone/>
            </a:pPr>
            <a:endParaRPr lang="es-MX" altLang="es-MX" sz="600" b="1" dirty="0">
              <a:latin typeface="Arial" charset="0"/>
            </a:endParaRPr>
          </a:p>
          <a:p>
            <a:pPr algn="just">
              <a:lnSpc>
                <a:spcPct val="90000"/>
              </a:lnSpc>
              <a:spcBef>
                <a:spcPct val="0"/>
              </a:spcBef>
              <a:buFontTx/>
              <a:buNone/>
            </a:pPr>
            <a:endParaRPr lang="es-MX" altLang="es-MX" sz="600" dirty="0">
              <a:latin typeface="Arial" charset="0"/>
            </a:endParaRPr>
          </a:p>
          <a:p>
            <a:pPr algn="just">
              <a:lnSpc>
                <a:spcPct val="90000"/>
              </a:lnSpc>
              <a:spcBef>
                <a:spcPct val="0"/>
              </a:spcBef>
              <a:buFontTx/>
              <a:buNone/>
            </a:pPr>
            <a:r>
              <a:rPr lang="es-MX" altLang="es-MX" sz="600" dirty="0">
                <a:latin typeface="Arial" charset="0"/>
              </a:rPr>
              <a:t>Firma  _____________________________________</a:t>
            </a:r>
            <a:endParaRPr lang="es-ES" altLang="es-MX" sz="600" dirty="0">
              <a:latin typeface="Arial" charset="0"/>
            </a:endParaRPr>
          </a:p>
        </p:txBody>
      </p:sp>
    </p:spTree>
    <p:extLst>
      <p:ext uri="{BB962C8B-B14F-4D97-AF65-F5344CB8AC3E}">
        <p14:creationId xmlns:p14="http://schemas.microsoft.com/office/powerpoint/2010/main" val="1885766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314" name="138 Conector recto"/>
          <p:cNvCxnSpPr>
            <a:cxnSpLocks noChangeShapeType="1"/>
          </p:cNvCxnSpPr>
          <p:nvPr/>
        </p:nvCxnSpPr>
        <p:spPr bwMode="auto">
          <a:xfrm>
            <a:off x="2108101" y="4482983"/>
            <a:ext cx="0" cy="176213"/>
          </a:xfrm>
          <a:prstGeom prst="line">
            <a:avLst/>
          </a:prstGeom>
          <a:noFill/>
          <a:ln w="6350" algn="ctr">
            <a:solidFill>
              <a:schemeClr val="tx1"/>
            </a:solidFill>
            <a:round/>
            <a:headEnd/>
            <a:tailEnd/>
          </a:ln>
          <a:extLst>
            <a:ext uri="{909E8E84-426E-40DD-AFC4-6F175D3DCCD1}">
              <a14:hiddenFill xmlns:a14="http://schemas.microsoft.com/office/drawing/2010/main">
                <a:noFill/>
              </a14:hiddenFill>
            </a:ext>
          </a:extLst>
        </p:spPr>
      </p:cxnSp>
      <p:cxnSp>
        <p:nvCxnSpPr>
          <p:cNvPr id="13315" name="137 Conector recto"/>
          <p:cNvCxnSpPr>
            <a:cxnSpLocks noChangeShapeType="1"/>
          </p:cNvCxnSpPr>
          <p:nvPr/>
        </p:nvCxnSpPr>
        <p:spPr bwMode="auto">
          <a:xfrm>
            <a:off x="4751040" y="4492180"/>
            <a:ext cx="0" cy="707411"/>
          </a:xfrm>
          <a:prstGeom prst="line">
            <a:avLst/>
          </a:prstGeom>
          <a:noFill/>
          <a:ln w="6350" algn="ctr">
            <a:solidFill>
              <a:schemeClr val="tx1"/>
            </a:solidFill>
            <a:round/>
            <a:headEnd/>
            <a:tailEnd/>
          </a:ln>
          <a:extLst>
            <a:ext uri="{909E8E84-426E-40DD-AFC4-6F175D3DCCD1}">
              <a14:hiddenFill xmlns:a14="http://schemas.microsoft.com/office/drawing/2010/main">
                <a:noFill/>
              </a14:hiddenFill>
            </a:ext>
          </a:extLst>
        </p:spPr>
      </p:cxnSp>
      <p:sp>
        <p:nvSpPr>
          <p:cNvPr id="13316" name="Rectangle 1031"/>
          <p:cNvSpPr>
            <a:spLocks noChangeArrowheads="1"/>
          </p:cNvSpPr>
          <p:nvPr/>
        </p:nvSpPr>
        <p:spPr bwMode="auto">
          <a:xfrm>
            <a:off x="-22225"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endParaRPr lang="es-ES" altLang="es-MX" sz="1200" dirty="0">
              <a:latin typeface="Arial" charset="0"/>
            </a:endParaRPr>
          </a:p>
        </p:txBody>
      </p:sp>
      <p:sp>
        <p:nvSpPr>
          <p:cNvPr id="13317" name="Text Box 1037"/>
          <p:cNvSpPr txBox="1">
            <a:spLocks noChangeArrowheads="1"/>
          </p:cNvSpPr>
          <p:nvPr/>
        </p:nvSpPr>
        <p:spPr bwMode="auto">
          <a:xfrm>
            <a:off x="107950" y="47625"/>
            <a:ext cx="3962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spcBef>
                <a:spcPct val="50000"/>
              </a:spcBef>
              <a:buFontTx/>
              <a:buNone/>
            </a:pPr>
            <a:r>
              <a:rPr lang="es-ES_tradnl" altLang="es-MX" sz="2000" b="1" i="1" dirty="0">
                <a:latin typeface="Arial" charset="0"/>
              </a:rPr>
              <a:t>ORGANIGRAMA</a:t>
            </a:r>
          </a:p>
        </p:txBody>
      </p:sp>
      <p:sp>
        <p:nvSpPr>
          <p:cNvPr id="13318" name="Line 1038"/>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sp>
        <p:nvSpPr>
          <p:cNvPr id="13319" name="Text Box 1059"/>
          <p:cNvSpPr txBox="1">
            <a:spLocks noChangeArrowheads="1"/>
          </p:cNvSpPr>
          <p:nvPr/>
        </p:nvSpPr>
        <p:spPr bwMode="auto">
          <a:xfrm>
            <a:off x="1196752" y="7962850"/>
            <a:ext cx="203393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nSpc>
                <a:spcPct val="120000"/>
              </a:lnSpc>
              <a:spcBef>
                <a:spcPct val="0"/>
              </a:spcBef>
              <a:buFontTx/>
              <a:buNone/>
            </a:pPr>
            <a:r>
              <a:rPr lang="es-ES_tradnl" altLang="es-MX" sz="700" b="1" dirty="0">
                <a:solidFill>
                  <a:srgbClr val="0000CC"/>
                </a:solidFill>
                <a:latin typeface="Arial" charset="0"/>
              </a:rPr>
              <a:t> </a:t>
            </a:r>
            <a:endParaRPr lang="es-ES_tradnl" altLang="es-MX" sz="700" b="1" dirty="0">
              <a:solidFill>
                <a:srgbClr val="008000"/>
              </a:solidFill>
              <a:latin typeface="Arial" charset="0"/>
            </a:endParaRPr>
          </a:p>
          <a:p>
            <a:pPr>
              <a:lnSpc>
                <a:spcPct val="120000"/>
              </a:lnSpc>
              <a:spcBef>
                <a:spcPct val="0"/>
              </a:spcBef>
              <a:buFontTx/>
              <a:buNone/>
            </a:pPr>
            <a:r>
              <a:rPr lang="es-ES_tradnl" altLang="es-MX" sz="700" b="1" dirty="0">
                <a:latin typeface="Arial" charset="0"/>
              </a:rPr>
              <a:t>15  Puesto de Base</a:t>
            </a:r>
          </a:p>
          <a:p>
            <a:pPr>
              <a:lnSpc>
                <a:spcPct val="120000"/>
              </a:lnSpc>
              <a:spcBef>
                <a:spcPct val="0"/>
              </a:spcBef>
              <a:buFontTx/>
              <a:buNone/>
            </a:pPr>
            <a:r>
              <a:rPr lang="es-ES_tradnl" altLang="es-MX" sz="700" b="1" dirty="0">
                <a:latin typeface="Arial" charset="0"/>
              </a:rPr>
              <a:t> 2   Puestos de Base Organismo</a:t>
            </a:r>
          </a:p>
          <a:p>
            <a:pPr>
              <a:lnSpc>
                <a:spcPct val="120000"/>
              </a:lnSpc>
              <a:spcBef>
                <a:spcPct val="0"/>
              </a:spcBef>
              <a:buFontTx/>
              <a:buNone/>
            </a:pPr>
            <a:r>
              <a:rPr lang="es-ES_tradnl" altLang="es-MX" sz="700" b="1" dirty="0">
                <a:solidFill>
                  <a:srgbClr val="7030A0"/>
                </a:solidFill>
                <a:latin typeface="Arial" charset="0"/>
              </a:rPr>
              <a:t> 1  Contratado por  tiempo  Indeterminado</a:t>
            </a:r>
          </a:p>
          <a:p>
            <a:pPr>
              <a:lnSpc>
                <a:spcPct val="120000"/>
              </a:lnSpc>
              <a:spcBef>
                <a:spcPct val="0"/>
              </a:spcBef>
              <a:buFontTx/>
              <a:buNone/>
            </a:pPr>
            <a:r>
              <a:rPr lang="es-ES_tradnl" altLang="es-MX" sz="700" b="1" i="1" dirty="0">
                <a:latin typeface="Arial" charset="0"/>
              </a:rPr>
              <a:t>TOTAL 18</a:t>
            </a:r>
          </a:p>
        </p:txBody>
      </p:sp>
      <p:sp>
        <p:nvSpPr>
          <p:cNvPr id="13321" name="Text Box 1085"/>
          <p:cNvSpPr txBox="1">
            <a:spLocks noChangeArrowheads="1"/>
          </p:cNvSpPr>
          <p:nvPr/>
        </p:nvSpPr>
        <p:spPr bwMode="auto">
          <a:xfrm>
            <a:off x="2029692" y="730664"/>
            <a:ext cx="36512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s-MX" altLang="es-MX" sz="1200" b="1" i="1" dirty="0">
                <a:latin typeface="Arial" charset="0"/>
              </a:rPr>
              <a:t>CASA  CUNA “MARGARITA MAZA DE JUAREZ”</a:t>
            </a:r>
          </a:p>
          <a:p>
            <a:pPr algn="ctr">
              <a:spcBef>
                <a:spcPct val="0"/>
              </a:spcBef>
              <a:buFontTx/>
              <a:buNone/>
            </a:pPr>
            <a:r>
              <a:rPr lang="es-MX" altLang="es-MX" sz="1200" b="1" i="1" dirty="0">
                <a:latin typeface="Arial" charset="0"/>
              </a:rPr>
              <a:t>ÁREA MÉDICA</a:t>
            </a:r>
          </a:p>
        </p:txBody>
      </p:sp>
      <p:sp>
        <p:nvSpPr>
          <p:cNvPr id="13322" name="Line 1126"/>
          <p:cNvSpPr>
            <a:spLocks noChangeShapeType="1"/>
          </p:cNvSpPr>
          <p:nvPr/>
        </p:nvSpPr>
        <p:spPr bwMode="auto">
          <a:xfrm>
            <a:off x="3356992" y="8172400"/>
            <a:ext cx="838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dirty="0"/>
          </a:p>
        </p:txBody>
      </p:sp>
      <p:sp>
        <p:nvSpPr>
          <p:cNvPr id="13324" name="Line 1036"/>
          <p:cNvSpPr>
            <a:spLocks noChangeShapeType="1"/>
          </p:cNvSpPr>
          <p:nvPr/>
        </p:nvSpPr>
        <p:spPr bwMode="auto">
          <a:xfrm>
            <a:off x="3402075" y="1512371"/>
            <a:ext cx="4762" cy="2969999"/>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sp>
        <p:nvSpPr>
          <p:cNvPr id="13325" name="Rectangle 1043"/>
          <p:cNvSpPr>
            <a:spLocks noChangeArrowheads="1"/>
          </p:cNvSpPr>
          <p:nvPr/>
        </p:nvSpPr>
        <p:spPr bwMode="auto">
          <a:xfrm>
            <a:off x="2629917" y="1439652"/>
            <a:ext cx="1544400" cy="561975"/>
          </a:xfrm>
          <a:prstGeom prst="rect">
            <a:avLst/>
          </a:prstGeom>
          <a:solidFill>
            <a:schemeClr val="bg1"/>
          </a:solidFill>
          <a:ln w="9525">
            <a:solidFill>
              <a:srgbClr val="008000"/>
            </a:solidFill>
            <a:prstDash val="dash"/>
            <a:miter lim="800000"/>
            <a:headEnd/>
            <a:tailEnd/>
          </a:ln>
          <a:effectLst>
            <a:outerShdw dist="35921" dir="2700000" algn="ctr" rotWithShape="0">
              <a:srgbClr val="008000"/>
            </a:outerShdw>
          </a:effec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90000"/>
              </a:lnSpc>
              <a:spcBef>
                <a:spcPct val="0"/>
              </a:spcBef>
              <a:buFontTx/>
              <a:buNone/>
            </a:pPr>
            <a:endParaRPr lang="es-ES" altLang="es-MX" sz="700" dirty="0">
              <a:latin typeface="Arial" charset="0"/>
            </a:endParaRPr>
          </a:p>
        </p:txBody>
      </p:sp>
      <p:sp>
        <p:nvSpPr>
          <p:cNvPr id="13326" name="Rectangle 1045"/>
          <p:cNvSpPr>
            <a:spLocks noChangeArrowheads="1"/>
          </p:cNvSpPr>
          <p:nvPr/>
        </p:nvSpPr>
        <p:spPr bwMode="auto">
          <a:xfrm>
            <a:off x="1412776" y="4671896"/>
            <a:ext cx="1544400" cy="873601"/>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endParaRPr lang="es-MX" altLang="es-MX" sz="700" dirty="0">
              <a:latin typeface="Arial" charset="0"/>
            </a:endParaRPr>
          </a:p>
        </p:txBody>
      </p:sp>
      <p:sp>
        <p:nvSpPr>
          <p:cNvPr id="13327" name="Rectangle 1051"/>
          <p:cNvSpPr>
            <a:spLocks noChangeArrowheads="1"/>
          </p:cNvSpPr>
          <p:nvPr/>
        </p:nvSpPr>
        <p:spPr bwMode="auto">
          <a:xfrm>
            <a:off x="3957373" y="5004759"/>
            <a:ext cx="1544400" cy="1959317"/>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90000"/>
              </a:lnSpc>
              <a:spcBef>
                <a:spcPct val="0"/>
              </a:spcBef>
              <a:buFontTx/>
              <a:buNone/>
            </a:pPr>
            <a:endParaRPr lang="es-MX" altLang="es-MX" sz="700" dirty="0">
              <a:latin typeface="Arial" charset="0"/>
            </a:endParaRPr>
          </a:p>
          <a:p>
            <a:pPr algn="ctr">
              <a:lnSpc>
                <a:spcPct val="90000"/>
              </a:lnSpc>
              <a:spcBef>
                <a:spcPct val="0"/>
              </a:spcBef>
              <a:buFontTx/>
              <a:buNone/>
            </a:pPr>
            <a:endParaRPr lang="es-MX" altLang="es-MX" sz="700" dirty="0">
              <a:latin typeface="Arial" charset="0"/>
            </a:endParaRPr>
          </a:p>
        </p:txBody>
      </p:sp>
      <p:sp>
        <p:nvSpPr>
          <p:cNvPr id="13329" name="Line 1072"/>
          <p:cNvSpPr>
            <a:spLocks noChangeShapeType="1"/>
          </p:cNvSpPr>
          <p:nvPr/>
        </p:nvSpPr>
        <p:spPr bwMode="auto">
          <a:xfrm flipV="1">
            <a:off x="1415951" y="4841758"/>
            <a:ext cx="1518072" cy="7937"/>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s-MX" dirty="0"/>
          </a:p>
        </p:txBody>
      </p:sp>
      <p:sp>
        <p:nvSpPr>
          <p:cNvPr id="13331" name="Rectangle 1129"/>
          <p:cNvSpPr>
            <a:spLocks noChangeArrowheads="1"/>
          </p:cNvSpPr>
          <p:nvPr/>
        </p:nvSpPr>
        <p:spPr bwMode="auto">
          <a:xfrm>
            <a:off x="2649763" y="3407202"/>
            <a:ext cx="1544400" cy="561975"/>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endParaRPr lang="es-MX" altLang="es-MX" sz="700" dirty="0">
              <a:latin typeface="Arial" charset="0"/>
            </a:endParaRPr>
          </a:p>
        </p:txBody>
      </p:sp>
      <p:sp>
        <p:nvSpPr>
          <p:cNvPr id="13337" name="Rectangle 1221"/>
          <p:cNvSpPr>
            <a:spLocks noChangeArrowheads="1"/>
          </p:cNvSpPr>
          <p:nvPr/>
        </p:nvSpPr>
        <p:spPr bwMode="auto">
          <a:xfrm>
            <a:off x="2699929" y="3702261"/>
            <a:ext cx="1544400"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s-MX" altLang="es-MX" sz="700" dirty="0">
                <a:latin typeface="Arial" charset="0"/>
              </a:rPr>
              <a:t>Ana Luisa López Ramírez</a:t>
            </a:r>
          </a:p>
          <a:p>
            <a:pPr algn="ctr">
              <a:spcBef>
                <a:spcPct val="0"/>
              </a:spcBef>
              <a:buFontTx/>
              <a:buNone/>
            </a:pPr>
            <a:r>
              <a:rPr lang="es-MX" altLang="es-MX" sz="700" dirty="0">
                <a:latin typeface="Arial" charset="0"/>
              </a:rPr>
              <a:t>Enfermera Titulada (09-07)</a:t>
            </a:r>
          </a:p>
        </p:txBody>
      </p:sp>
      <p:sp>
        <p:nvSpPr>
          <p:cNvPr id="13339" name="Text Box 1223"/>
          <p:cNvSpPr txBox="1">
            <a:spLocks noChangeArrowheads="1"/>
          </p:cNvSpPr>
          <p:nvPr/>
        </p:nvSpPr>
        <p:spPr bwMode="auto">
          <a:xfrm>
            <a:off x="1493863" y="4830259"/>
            <a:ext cx="141287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s-ES_tradnl" altLang="es-MX" sz="700" dirty="0">
                <a:latin typeface="Arial" charset="0"/>
              </a:rPr>
              <a:t>Leonor Cepeda Cano</a:t>
            </a:r>
          </a:p>
          <a:p>
            <a:pPr>
              <a:spcBef>
                <a:spcPct val="0"/>
              </a:spcBef>
              <a:buFontTx/>
              <a:buNone/>
            </a:pPr>
            <a:r>
              <a:rPr lang="es-ES_tradnl" altLang="es-MX" sz="700" dirty="0">
                <a:latin typeface="Arial" charset="0"/>
              </a:rPr>
              <a:t>Juana Lilia Moreno Campos</a:t>
            </a:r>
          </a:p>
          <a:p>
            <a:pPr>
              <a:spcBef>
                <a:spcPct val="0"/>
              </a:spcBef>
              <a:buFontTx/>
              <a:buNone/>
            </a:pPr>
            <a:r>
              <a:rPr lang="es-ES_tradnl" altLang="es-MX" sz="700" dirty="0">
                <a:latin typeface="Arial" charset="0"/>
              </a:rPr>
              <a:t>Ma. Rita Rentería Rentaría</a:t>
            </a:r>
          </a:p>
          <a:p>
            <a:pPr>
              <a:spcBef>
                <a:spcPct val="0"/>
              </a:spcBef>
              <a:buFontTx/>
              <a:buNone/>
            </a:pPr>
            <a:r>
              <a:rPr lang="es-MX" altLang="es-MX" sz="700" dirty="0">
                <a:latin typeface="Arial" charset="0"/>
              </a:rPr>
              <a:t>Lydia Hernández Grimaldo</a:t>
            </a:r>
          </a:p>
          <a:p>
            <a:pPr>
              <a:spcBef>
                <a:spcPct val="0"/>
              </a:spcBef>
              <a:buFontTx/>
              <a:buNone/>
            </a:pPr>
            <a:r>
              <a:rPr lang="es-MX" altLang="es-MX" sz="700" dirty="0">
                <a:latin typeface="Arial" charset="0"/>
              </a:rPr>
              <a:t> </a:t>
            </a:r>
          </a:p>
          <a:p>
            <a:pPr>
              <a:spcBef>
                <a:spcPct val="0"/>
              </a:spcBef>
              <a:buFontTx/>
              <a:buNone/>
            </a:pPr>
            <a:r>
              <a:rPr lang="es-MX" altLang="es-MX" sz="700" dirty="0">
                <a:latin typeface="Arial" charset="0"/>
              </a:rPr>
              <a:t> Enfermera General (06-09)</a:t>
            </a:r>
            <a:endParaRPr lang="es-ES_tradnl" altLang="es-MX" sz="700" dirty="0">
              <a:latin typeface="Arial" charset="0"/>
            </a:endParaRPr>
          </a:p>
        </p:txBody>
      </p:sp>
      <p:sp>
        <p:nvSpPr>
          <p:cNvPr id="13340" name="Text Box 1225"/>
          <p:cNvSpPr txBox="1">
            <a:spLocks noChangeArrowheads="1"/>
          </p:cNvSpPr>
          <p:nvPr/>
        </p:nvSpPr>
        <p:spPr bwMode="auto">
          <a:xfrm>
            <a:off x="1412776" y="4659196"/>
            <a:ext cx="1378932"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s-ES_tradnl" altLang="es-MX" sz="700" b="1" dirty="0">
                <a:latin typeface="Arial" charset="0"/>
              </a:rPr>
              <a:t>(4) Atención de Enfermería</a:t>
            </a:r>
            <a:endParaRPr lang="es-ES_tradnl" altLang="es-MX" sz="500" dirty="0">
              <a:latin typeface="Arial" charset="0"/>
            </a:endParaRPr>
          </a:p>
        </p:txBody>
      </p:sp>
      <p:sp>
        <p:nvSpPr>
          <p:cNvPr id="13343" name="Rectangle 1230"/>
          <p:cNvSpPr>
            <a:spLocks noChangeArrowheads="1"/>
          </p:cNvSpPr>
          <p:nvPr/>
        </p:nvSpPr>
        <p:spPr bwMode="auto">
          <a:xfrm>
            <a:off x="1601688" y="5557721"/>
            <a:ext cx="1089025" cy="20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endParaRPr lang="es-MX" altLang="es-MX" sz="700" b="1" dirty="0">
              <a:latin typeface="Arial" charset="0"/>
            </a:endParaRPr>
          </a:p>
        </p:txBody>
      </p:sp>
      <p:sp>
        <p:nvSpPr>
          <p:cNvPr id="13351" name="Rectangle 1045"/>
          <p:cNvSpPr>
            <a:spLocks noChangeArrowheads="1"/>
          </p:cNvSpPr>
          <p:nvPr/>
        </p:nvSpPr>
        <p:spPr bwMode="auto">
          <a:xfrm>
            <a:off x="1758727" y="5719854"/>
            <a:ext cx="1544400" cy="519113"/>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endParaRPr lang="es-MX" altLang="es-MX" sz="700" dirty="0">
              <a:latin typeface="Arial" charset="0"/>
            </a:endParaRPr>
          </a:p>
        </p:txBody>
      </p:sp>
      <p:sp>
        <p:nvSpPr>
          <p:cNvPr id="13352" name="Rectangle 160"/>
          <p:cNvSpPr>
            <a:spLocks noChangeArrowheads="1"/>
          </p:cNvSpPr>
          <p:nvPr/>
        </p:nvSpPr>
        <p:spPr bwMode="auto">
          <a:xfrm>
            <a:off x="3972902" y="4932751"/>
            <a:ext cx="1593974"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endParaRPr lang="es-ES_tradnl" altLang="es-MX" sz="700" b="1" dirty="0">
              <a:latin typeface="Arial" charset="0"/>
            </a:endParaRPr>
          </a:p>
          <a:p>
            <a:pPr algn="ctr">
              <a:spcBef>
                <a:spcPct val="0"/>
              </a:spcBef>
              <a:buFontTx/>
              <a:buNone/>
            </a:pPr>
            <a:r>
              <a:rPr lang="es-ES_tradnl" altLang="es-MX" sz="700" b="1" dirty="0">
                <a:latin typeface="Arial" charset="0"/>
              </a:rPr>
              <a:t>(9) Cuidados Infantiles</a:t>
            </a:r>
          </a:p>
          <a:p>
            <a:pPr algn="ctr">
              <a:spcBef>
                <a:spcPct val="0"/>
              </a:spcBef>
              <a:buFontTx/>
              <a:buNone/>
            </a:pPr>
            <a:r>
              <a:rPr lang="es-ES_tradnl" altLang="es-MX" sz="700" dirty="0">
                <a:latin typeface="Arial" charset="0"/>
              </a:rPr>
              <a:t>	</a:t>
            </a:r>
          </a:p>
          <a:p>
            <a:pPr>
              <a:spcBef>
                <a:spcPct val="0"/>
              </a:spcBef>
              <a:buFontTx/>
              <a:buNone/>
            </a:pPr>
            <a:r>
              <a:rPr lang="es-ES_tradnl" altLang="es-MX" sz="700" dirty="0">
                <a:latin typeface="Arial" charset="0"/>
              </a:rPr>
              <a:t>Ma. Higinia Almendarez  Rivera</a:t>
            </a:r>
          </a:p>
          <a:p>
            <a:pPr>
              <a:spcBef>
                <a:spcPct val="0"/>
              </a:spcBef>
              <a:buFontTx/>
              <a:buNone/>
            </a:pPr>
            <a:r>
              <a:rPr lang="es-ES_tradnl" altLang="es-MX" sz="700" dirty="0">
                <a:latin typeface="Arial" charset="0"/>
              </a:rPr>
              <a:t>María Isabel Alvarado García</a:t>
            </a:r>
          </a:p>
          <a:p>
            <a:pPr>
              <a:spcBef>
                <a:spcPct val="0"/>
              </a:spcBef>
              <a:buFontTx/>
              <a:buNone/>
            </a:pPr>
            <a:r>
              <a:rPr lang="es-ES_tradnl" altLang="es-MX" sz="700" dirty="0">
                <a:latin typeface="Arial" charset="0"/>
              </a:rPr>
              <a:t>María  Felicitas Escogido Rodríguez</a:t>
            </a:r>
          </a:p>
          <a:p>
            <a:pPr>
              <a:spcBef>
                <a:spcPct val="0"/>
              </a:spcBef>
              <a:buFontTx/>
              <a:buNone/>
            </a:pPr>
            <a:r>
              <a:rPr lang="es-ES_tradnl" altLang="es-MX" sz="700" dirty="0">
                <a:latin typeface="Arial" charset="0"/>
              </a:rPr>
              <a:t>María del Carmen Martínez Betancourt.</a:t>
            </a:r>
          </a:p>
          <a:p>
            <a:pPr>
              <a:spcBef>
                <a:spcPct val="0"/>
              </a:spcBef>
              <a:buFontTx/>
              <a:buNone/>
            </a:pPr>
            <a:r>
              <a:rPr lang="es-ES_tradnl" altLang="es-MX" sz="700" dirty="0">
                <a:latin typeface="Arial" charset="0"/>
              </a:rPr>
              <a:t>Silvia Martínez Hernández</a:t>
            </a:r>
          </a:p>
          <a:p>
            <a:pPr>
              <a:spcBef>
                <a:spcPct val="0"/>
              </a:spcBef>
              <a:buFontTx/>
              <a:buNone/>
            </a:pPr>
            <a:r>
              <a:rPr lang="es-ES_tradnl" altLang="es-MX" sz="700" dirty="0">
                <a:latin typeface="Arial" charset="0"/>
              </a:rPr>
              <a:t>Irma Martínez Méndez</a:t>
            </a:r>
          </a:p>
          <a:p>
            <a:pPr>
              <a:spcBef>
                <a:spcPct val="0"/>
              </a:spcBef>
              <a:buFontTx/>
              <a:buNone/>
            </a:pPr>
            <a:r>
              <a:rPr lang="es-ES_tradnl" altLang="es-MX" sz="700" dirty="0">
                <a:latin typeface="Arial" charset="0"/>
              </a:rPr>
              <a:t>María de Lourdes Navarro Hernández</a:t>
            </a:r>
          </a:p>
          <a:p>
            <a:pPr>
              <a:spcBef>
                <a:spcPct val="0"/>
              </a:spcBef>
              <a:buFontTx/>
              <a:buNone/>
            </a:pPr>
            <a:r>
              <a:rPr lang="es-ES_tradnl" altLang="es-MX" sz="700" dirty="0">
                <a:latin typeface="Arial" charset="0"/>
              </a:rPr>
              <a:t>Sara Yazmín Rubio Pérez</a:t>
            </a:r>
          </a:p>
          <a:p>
            <a:pPr>
              <a:spcBef>
                <a:spcPct val="0"/>
              </a:spcBef>
              <a:buFontTx/>
              <a:buNone/>
            </a:pPr>
            <a:r>
              <a:rPr lang="es-ES_tradnl" altLang="es-MX" sz="700" dirty="0">
                <a:latin typeface="Arial" charset="0"/>
              </a:rPr>
              <a:t>Auxiliar de  Puericultista (03- 15</a:t>
            </a:r>
            <a:r>
              <a:rPr lang="es-ES_tradnl" altLang="es-MX" sz="700" b="1" dirty="0">
                <a:latin typeface="Arial" charset="0"/>
              </a:rPr>
              <a:t>)</a:t>
            </a:r>
          </a:p>
          <a:p>
            <a:pPr>
              <a:spcBef>
                <a:spcPct val="0"/>
              </a:spcBef>
              <a:buFontTx/>
              <a:buNone/>
            </a:pPr>
            <a:endParaRPr lang="es-ES_tradnl" altLang="es-MX" sz="700" dirty="0">
              <a:latin typeface="Arial" charset="0"/>
            </a:endParaRPr>
          </a:p>
          <a:p>
            <a:pPr>
              <a:spcBef>
                <a:spcPct val="0"/>
              </a:spcBef>
              <a:buFontTx/>
              <a:buNone/>
            </a:pPr>
            <a:r>
              <a:rPr lang="es-ES_tradnl" altLang="es-MX" sz="700" dirty="0">
                <a:latin typeface="Arial" charset="0"/>
              </a:rPr>
              <a:t>Carmiña López Delgado</a:t>
            </a:r>
          </a:p>
          <a:p>
            <a:pPr>
              <a:spcBef>
                <a:spcPct val="0"/>
              </a:spcBef>
              <a:buFontTx/>
              <a:buNone/>
            </a:pPr>
            <a:r>
              <a:rPr lang="es-ES_tradnl" altLang="es-MX" sz="700" dirty="0">
                <a:latin typeface="Arial" charset="0"/>
              </a:rPr>
              <a:t>Multilitista (03-03)</a:t>
            </a:r>
          </a:p>
        </p:txBody>
      </p:sp>
      <p:sp>
        <p:nvSpPr>
          <p:cNvPr id="13353" name="Rectangle 162"/>
          <p:cNvSpPr>
            <a:spLocks noChangeArrowheads="1"/>
          </p:cNvSpPr>
          <p:nvPr/>
        </p:nvSpPr>
        <p:spPr bwMode="auto">
          <a:xfrm>
            <a:off x="1814785" y="5881730"/>
            <a:ext cx="1412503"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s-MX" altLang="es-MX" sz="700" dirty="0">
                <a:latin typeface="Arial" charset="0"/>
              </a:rPr>
              <a:t>María Angélica Longoria Izquierdo </a:t>
            </a:r>
          </a:p>
          <a:p>
            <a:pPr algn="ctr">
              <a:spcBef>
                <a:spcPct val="0"/>
              </a:spcBef>
              <a:buNone/>
            </a:pPr>
            <a:r>
              <a:rPr lang="es-MX" altLang="es-MX" sz="700" dirty="0">
                <a:latin typeface="Arial" charset="0"/>
              </a:rPr>
              <a:t>Enfermera Auxiliar (05-07)</a:t>
            </a:r>
          </a:p>
        </p:txBody>
      </p:sp>
      <p:sp>
        <p:nvSpPr>
          <p:cNvPr id="13354" name="Rectangle 1229"/>
          <p:cNvSpPr>
            <a:spLocks noChangeArrowheads="1"/>
          </p:cNvSpPr>
          <p:nvPr/>
        </p:nvSpPr>
        <p:spPr bwMode="auto">
          <a:xfrm>
            <a:off x="1910409" y="5686467"/>
            <a:ext cx="1116012"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s-MX" altLang="es-MX" sz="700" b="1" dirty="0">
                <a:latin typeface="Arial" charset="0"/>
              </a:rPr>
              <a:t>Auxiliar de Enfermería</a:t>
            </a:r>
            <a:endParaRPr lang="es-ES" altLang="es-MX" sz="700" b="1" dirty="0">
              <a:latin typeface="Arial" charset="0"/>
            </a:endParaRPr>
          </a:p>
        </p:txBody>
      </p:sp>
      <p:cxnSp>
        <p:nvCxnSpPr>
          <p:cNvPr id="13358" name="135 Conector recto"/>
          <p:cNvCxnSpPr>
            <a:cxnSpLocks noChangeShapeType="1"/>
          </p:cNvCxnSpPr>
          <p:nvPr/>
        </p:nvCxnSpPr>
        <p:spPr bwMode="auto">
          <a:xfrm>
            <a:off x="2113657" y="4487581"/>
            <a:ext cx="2637383" cy="0"/>
          </a:xfrm>
          <a:prstGeom prst="line">
            <a:avLst/>
          </a:prstGeom>
          <a:noFill/>
          <a:ln w="6350" algn="ctr">
            <a:solidFill>
              <a:schemeClr val="tx1"/>
            </a:solidFill>
            <a:round/>
            <a:headEnd/>
            <a:tailEnd/>
          </a:ln>
          <a:extLst>
            <a:ext uri="{909E8E84-426E-40DD-AFC4-6F175D3DCCD1}">
              <a14:hiddenFill xmlns:a14="http://schemas.microsoft.com/office/drawing/2010/main">
                <a:noFill/>
              </a14:hiddenFill>
            </a:ext>
          </a:extLst>
        </p:spPr>
      </p:cxnSp>
      <p:sp>
        <p:nvSpPr>
          <p:cNvPr id="58" name="Line 1126"/>
          <p:cNvSpPr>
            <a:spLocks noChangeShapeType="1"/>
          </p:cNvSpPr>
          <p:nvPr/>
        </p:nvSpPr>
        <p:spPr bwMode="auto">
          <a:xfrm>
            <a:off x="3356992" y="8460432"/>
            <a:ext cx="838200" cy="0"/>
          </a:xfrm>
          <a:prstGeom prst="line">
            <a:avLst/>
          </a:prstGeom>
          <a:noFill/>
          <a:ln w="9525">
            <a:solidFill>
              <a:srgbClr val="7030A0"/>
            </a:solidFill>
            <a:prstDash val="dash"/>
            <a:round/>
            <a:headEnd/>
            <a:tailEnd/>
          </a:ln>
          <a:extLst>
            <a:ext uri="{909E8E84-426E-40DD-AFC4-6F175D3DCCD1}">
              <a14:hiddenFill xmlns:a14="http://schemas.microsoft.com/office/drawing/2010/main">
                <a:noFill/>
              </a14:hiddenFill>
            </a:ext>
          </a:extLst>
        </p:spPr>
        <p:txBody>
          <a:bodyPr/>
          <a:lstStyle/>
          <a:p>
            <a:endParaRPr lang="es-MX" dirty="0"/>
          </a:p>
        </p:txBody>
      </p:sp>
      <p:sp>
        <p:nvSpPr>
          <p:cNvPr id="37" name="Rectangle 1175"/>
          <p:cNvSpPr>
            <a:spLocks noChangeArrowheads="1"/>
          </p:cNvSpPr>
          <p:nvPr/>
        </p:nvSpPr>
        <p:spPr bwMode="auto">
          <a:xfrm>
            <a:off x="2641415" y="3424389"/>
            <a:ext cx="1520312" cy="28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s-ES_tradnl" altLang="es-MX" sz="700" b="1" dirty="0">
                <a:latin typeface="Arial" charset="0"/>
              </a:rPr>
              <a:t>Coordinadora de Enfermería </a:t>
            </a:r>
          </a:p>
        </p:txBody>
      </p:sp>
      <p:sp>
        <p:nvSpPr>
          <p:cNvPr id="44" name="Line 1072"/>
          <p:cNvSpPr>
            <a:spLocks noChangeShapeType="1"/>
          </p:cNvSpPr>
          <p:nvPr/>
        </p:nvSpPr>
        <p:spPr bwMode="auto">
          <a:xfrm>
            <a:off x="2645991" y="3689309"/>
            <a:ext cx="1544400" cy="9444"/>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s-MX" dirty="0"/>
          </a:p>
        </p:txBody>
      </p:sp>
      <p:cxnSp>
        <p:nvCxnSpPr>
          <p:cNvPr id="9" name="Conector recto 8"/>
          <p:cNvCxnSpPr/>
          <p:nvPr/>
        </p:nvCxnSpPr>
        <p:spPr>
          <a:xfrm>
            <a:off x="3972902" y="5256787"/>
            <a:ext cx="152887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Conector recto 16"/>
          <p:cNvCxnSpPr/>
          <p:nvPr/>
        </p:nvCxnSpPr>
        <p:spPr>
          <a:xfrm>
            <a:off x="1565871" y="5568923"/>
            <a:ext cx="0" cy="336209"/>
          </a:xfrm>
          <a:prstGeom prst="line">
            <a:avLst/>
          </a:prstGeom>
        </p:spPr>
        <p:style>
          <a:lnRef idx="1">
            <a:schemeClr val="dk1"/>
          </a:lnRef>
          <a:fillRef idx="0">
            <a:schemeClr val="dk1"/>
          </a:fillRef>
          <a:effectRef idx="0">
            <a:schemeClr val="dk1"/>
          </a:effectRef>
          <a:fontRef idx="minor">
            <a:schemeClr val="tx1"/>
          </a:fontRef>
        </p:style>
      </p:cxnSp>
      <p:cxnSp>
        <p:nvCxnSpPr>
          <p:cNvPr id="24" name="Conector recto 23"/>
          <p:cNvCxnSpPr/>
          <p:nvPr/>
        </p:nvCxnSpPr>
        <p:spPr>
          <a:xfrm>
            <a:off x="1565871" y="5904859"/>
            <a:ext cx="194033" cy="0"/>
          </a:xfrm>
          <a:prstGeom prst="line">
            <a:avLst/>
          </a:prstGeom>
        </p:spPr>
        <p:style>
          <a:lnRef idx="1">
            <a:schemeClr val="dk1"/>
          </a:lnRef>
          <a:fillRef idx="0">
            <a:schemeClr val="dk1"/>
          </a:fillRef>
          <a:effectRef idx="0">
            <a:schemeClr val="dk1"/>
          </a:effectRef>
          <a:fontRef idx="minor">
            <a:schemeClr val="tx1"/>
          </a:fontRef>
        </p:style>
      </p:cxnSp>
      <p:cxnSp>
        <p:nvCxnSpPr>
          <p:cNvPr id="42" name="Conector recto 41"/>
          <p:cNvCxnSpPr/>
          <p:nvPr/>
        </p:nvCxnSpPr>
        <p:spPr>
          <a:xfrm>
            <a:off x="1758727" y="5904859"/>
            <a:ext cx="1544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Rectángulo 34"/>
          <p:cNvSpPr/>
          <p:nvPr/>
        </p:nvSpPr>
        <p:spPr>
          <a:xfrm>
            <a:off x="2666567" y="1557550"/>
            <a:ext cx="1527596" cy="350865"/>
          </a:xfrm>
          <a:prstGeom prst="rect">
            <a:avLst/>
          </a:prstGeom>
        </p:spPr>
        <p:txBody>
          <a:bodyPr wrap="square">
            <a:spAutoFit/>
          </a:bodyPr>
          <a:lstStyle/>
          <a:p>
            <a:pPr algn="ctr">
              <a:lnSpc>
                <a:spcPct val="80000"/>
              </a:lnSpc>
              <a:spcBef>
                <a:spcPct val="0"/>
              </a:spcBef>
              <a:buFontTx/>
              <a:buNone/>
            </a:pPr>
            <a:r>
              <a:rPr lang="es-ES_tradnl" altLang="es-MX" sz="700" b="1" dirty="0">
                <a:latin typeface="Arial" charset="0"/>
              </a:rPr>
              <a:t>Directora  General de Casa  </a:t>
            </a:r>
          </a:p>
          <a:p>
            <a:pPr algn="ctr">
              <a:lnSpc>
                <a:spcPct val="80000"/>
              </a:lnSpc>
              <a:spcBef>
                <a:spcPct val="0"/>
              </a:spcBef>
              <a:buFontTx/>
              <a:buNone/>
            </a:pPr>
            <a:r>
              <a:rPr lang="es-ES_tradnl" altLang="es-MX" sz="700" b="1" dirty="0">
                <a:latin typeface="Arial" charset="0"/>
              </a:rPr>
              <a:t>  Cuna Margarita Maza de Juárez</a:t>
            </a:r>
          </a:p>
        </p:txBody>
      </p:sp>
      <p:cxnSp>
        <p:nvCxnSpPr>
          <p:cNvPr id="36" name="Conector recto 30"/>
          <p:cNvCxnSpPr/>
          <p:nvPr/>
        </p:nvCxnSpPr>
        <p:spPr>
          <a:xfrm>
            <a:off x="2667312" y="2561661"/>
            <a:ext cx="1544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Rectangle 1048"/>
          <p:cNvSpPr>
            <a:spLocks noChangeArrowheads="1"/>
          </p:cNvSpPr>
          <p:nvPr/>
        </p:nvSpPr>
        <p:spPr bwMode="auto">
          <a:xfrm>
            <a:off x="2662671" y="2333629"/>
            <a:ext cx="1544400" cy="620695"/>
          </a:xfrm>
          <a:prstGeom prst="rect">
            <a:avLst/>
          </a:prstGeom>
          <a:solidFill>
            <a:schemeClr val="bg1"/>
          </a:solidFill>
          <a:ln w="9525">
            <a:solidFill>
              <a:srgbClr val="7030A0"/>
            </a:solidFill>
            <a:prstDash val="dash"/>
            <a:miter lim="800000"/>
            <a:headEnd/>
            <a:tailEnd/>
          </a:ln>
          <a:effectLst>
            <a:outerShdw dist="35921" dir="2700000" algn="ctr" rotWithShape="0">
              <a:srgbClr val="7030A0"/>
            </a:outerShdw>
          </a:effectLst>
        </p:spPr>
        <p:txBody>
          <a:bodyPr wrap="none" anchor="ctr"/>
          <a:lstStyle/>
          <a:p>
            <a:pPr algn="ctr">
              <a:spcBef>
                <a:spcPct val="0"/>
              </a:spcBef>
            </a:pPr>
            <a:r>
              <a:rPr lang="es-ES" altLang="es-MX" sz="700" b="1" dirty="0">
                <a:latin typeface="Arial" panose="020B0604020202020204" pitchFamily="34" charset="0"/>
              </a:rPr>
              <a:t>Área Medica</a:t>
            </a:r>
            <a:endParaRPr lang="es-ES" altLang="es-MX" sz="700" dirty="0">
              <a:latin typeface="Arial" panose="020B0604020202020204" pitchFamily="34" charset="0"/>
            </a:endParaRPr>
          </a:p>
          <a:p>
            <a:pPr algn="ctr">
              <a:spcBef>
                <a:spcPct val="0"/>
              </a:spcBef>
            </a:pPr>
            <a:r>
              <a:rPr lang="es-ES" altLang="es-MX" sz="700" dirty="0">
                <a:latin typeface="Arial" panose="020B0604020202020204" pitchFamily="34" charset="0"/>
              </a:rPr>
              <a:t> </a:t>
            </a:r>
          </a:p>
        </p:txBody>
      </p:sp>
      <p:cxnSp>
        <p:nvCxnSpPr>
          <p:cNvPr id="45" name="138 Conector recto"/>
          <p:cNvCxnSpPr>
            <a:cxnSpLocks noChangeShapeType="1"/>
          </p:cNvCxnSpPr>
          <p:nvPr/>
        </p:nvCxnSpPr>
        <p:spPr bwMode="auto">
          <a:xfrm>
            <a:off x="4739061" y="6954824"/>
            <a:ext cx="0" cy="176213"/>
          </a:xfrm>
          <a:prstGeom prst="line">
            <a:avLst/>
          </a:prstGeom>
          <a:noFill/>
          <a:ln w="6350" algn="ctr">
            <a:solidFill>
              <a:schemeClr val="tx1"/>
            </a:solidFill>
            <a:round/>
            <a:headEnd/>
            <a:tailEnd/>
          </a:ln>
          <a:extLst>
            <a:ext uri="{909E8E84-426E-40DD-AFC4-6F175D3DCCD1}">
              <a14:hiddenFill xmlns:a14="http://schemas.microsoft.com/office/drawing/2010/main">
                <a:noFill/>
              </a14:hiddenFill>
            </a:ext>
          </a:extLst>
        </p:spPr>
      </p:cxnSp>
      <p:sp>
        <p:nvSpPr>
          <p:cNvPr id="41" name="Rectangle 1048"/>
          <p:cNvSpPr>
            <a:spLocks noChangeArrowheads="1"/>
          </p:cNvSpPr>
          <p:nvPr/>
        </p:nvSpPr>
        <p:spPr bwMode="auto">
          <a:xfrm>
            <a:off x="3966861" y="7092991"/>
            <a:ext cx="1544400" cy="726554"/>
          </a:xfrm>
          <a:prstGeom prst="rect">
            <a:avLst/>
          </a:prstGeom>
          <a:solidFill>
            <a:schemeClr val="bg1"/>
          </a:solidFill>
          <a:ln w="9525">
            <a:solidFill>
              <a:srgbClr val="00B0F0"/>
            </a:solidFill>
            <a:prstDash val="sysDash"/>
            <a:miter lim="800000"/>
            <a:headEnd/>
            <a:tailEnd/>
          </a:ln>
          <a:effectLst>
            <a:outerShdw dist="35921" dir="2700000" algn="ctr" rotWithShape="0">
              <a:schemeClr val="tx2">
                <a:lumMod val="60000"/>
                <a:lumOff val="40000"/>
              </a:schemeClr>
            </a:outerShdw>
          </a:effectLst>
        </p:spPr>
        <p:txBody>
          <a:bodyPr wrap="none" anchor="ctr"/>
          <a:lstStyle/>
          <a:p>
            <a:pPr algn="ctr">
              <a:spcBef>
                <a:spcPct val="0"/>
              </a:spcBef>
            </a:pPr>
            <a:endParaRPr lang="es-MX" altLang="es-MX" sz="700" dirty="0">
              <a:latin typeface="Arial" charset="0"/>
            </a:endParaRPr>
          </a:p>
        </p:txBody>
      </p:sp>
      <p:cxnSp>
        <p:nvCxnSpPr>
          <p:cNvPr id="43" name="Conector recto 65"/>
          <p:cNvCxnSpPr/>
          <p:nvPr/>
        </p:nvCxnSpPr>
        <p:spPr>
          <a:xfrm>
            <a:off x="3958370" y="7309015"/>
            <a:ext cx="1544400" cy="0"/>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7" name="6 Rectángulo"/>
          <p:cNvSpPr/>
          <p:nvPr/>
        </p:nvSpPr>
        <p:spPr>
          <a:xfrm>
            <a:off x="4154736" y="7113858"/>
            <a:ext cx="1149674" cy="200055"/>
          </a:xfrm>
          <a:prstGeom prst="rect">
            <a:avLst/>
          </a:prstGeom>
        </p:spPr>
        <p:txBody>
          <a:bodyPr wrap="none">
            <a:spAutoFit/>
          </a:bodyPr>
          <a:lstStyle/>
          <a:p>
            <a:pPr algn="ctr">
              <a:spcBef>
                <a:spcPct val="0"/>
              </a:spcBef>
              <a:buFontTx/>
              <a:buNone/>
            </a:pPr>
            <a:r>
              <a:rPr lang="es-ES_tradnl" altLang="es-MX" sz="700" b="1" dirty="0">
                <a:latin typeface="Arial" charset="0"/>
              </a:rPr>
              <a:t>(2) Cuidados Infantiles</a:t>
            </a:r>
          </a:p>
        </p:txBody>
      </p:sp>
      <p:sp>
        <p:nvSpPr>
          <p:cNvPr id="6" name="5 Rectángulo"/>
          <p:cNvSpPr/>
          <p:nvPr/>
        </p:nvSpPr>
        <p:spPr>
          <a:xfrm>
            <a:off x="4000980" y="7289851"/>
            <a:ext cx="1565896" cy="523220"/>
          </a:xfrm>
          <a:prstGeom prst="rect">
            <a:avLst/>
          </a:prstGeom>
        </p:spPr>
        <p:txBody>
          <a:bodyPr wrap="square">
            <a:spAutoFit/>
          </a:bodyPr>
          <a:lstStyle/>
          <a:p>
            <a:pPr>
              <a:spcBef>
                <a:spcPct val="0"/>
              </a:spcBef>
              <a:buFontTx/>
              <a:buNone/>
            </a:pPr>
            <a:r>
              <a:rPr lang="es-ES_tradnl" altLang="es-MX" sz="700" dirty="0">
                <a:latin typeface="Arial" charset="0"/>
              </a:rPr>
              <a:t>Perla Janeth Ortiz Gutiérrez</a:t>
            </a:r>
          </a:p>
          <a:p>
            <a:pPr>
              <a:spcBef>
                <a:spcPct val="0"/>
              </a:spcBef>
            </a:pPr>
            <a:r>
              <a:rPr lang="es-ES_tradnl" altLang="es-MX" sz="700" dirty="0">
                <a:latin typeface="Arial" charset="0"/>
              </a:rPr>
              <a:t>Juana María Cisneros Rangel</a:t>
            </a:r>
          </a:p>
          <a:p>
            <a:pPr>
              <a:spcBef>
                <a:spcPct val="0"/>
              </a:spcBef>
              <a:buFontTx/>
              <a:buNone/>
            </a:pPr>
            <a:endParaRPr lang="es-ES_tradnl" altLang="es-MX" sz="700" dirty="0">
              <a:latin typeface="Arial" charset="0"/>
            </a:endParaRPr>
          </a:p>
          <a:p>
            <a:pPr>
              <a:spcBef>
                <a:spcPct val="0"/>
              </a:spcBef>
              <a:buFontTx/>
              <a:buNone/>
            </a:pPr>
            <a:r>
              <a:rPr lang="es-ES_tradnl" altLang="es-MX" sz="700" dirty="0">
                <a:latin typeface="Arial" charset="0"/>
              </a:rPr>
              <a:t>Auxiliar de  Puericultista (03- 15</a:t>
            </a:r>
            <a:r>
              <a:rPr lang="es-ES_tradnl" altLang="es-MX" sz="700" b="1" dirty="0">
                <a:latin typeface="Arial" charset="0"/>
              </a:rPr>
              <a:t>)</a:t>
            </a:r>
          </a:p>
        </p:txBody>
      </p:sp>
      <p:cxnSp>
        <p:nvCxnSpPr>
          <p:cNvPr id="46" name="Conector recto 65"/>
          <p:cNvCxnSpPr/>
          <p:nvPr/>
        </p:nvCxnSpPr>
        <p:spPr>
          <a:xfrm>
            <a:off x="3358411" y="8332182"/>
            <a:ext cx="836781" cy="0"/>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47" name="Text Box 1170"/>
          <p:cNvSpPr txBox="1">
            <a:spLocks noChangeArrowheads="1"/>
          </p:cNvSpPr>
          <p:nvPr/>
        </p:nvSpPr>
        <p:spPr bwMode="auto">
          <a:xfrm>
            <a:off x="4389830" y="7980242"/>
            <a:ext cx="2262188"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lnSpc>
                <a:spcPct val="90000"/>
              </a:lnSpc>
              <a:spcBef>
                <a:spcPct val="0"/>
              </a:spcBef>
              <a:buFontTx/>
              <a:buNone/>
            </a:pPr>
            <a:r>
              <a:rPr lang="es-MX" altLang="es-MX" sz="600" dirty="0">
                <a:latin typeface="Arial" charset="0"/>
              </a:rPr>
              <a:t>La </a:t>
            </a:r>
            <a:r>
              <a:rPr lang="es-ES_tradnl" altLang="es-MX" sz="600" b="1" u="sng" dirty="0">
                <a:latin typeface="Arial" charset="0"/>
              </a:rPr>
              <a:t>C. Ma. Elena Gámez Castro</a:t>
            </a:r>
            <a:r>
              <a:rPr lang="es-MX" altLang="es-MX" sz="600" b="1" u="sng" dirty="0">
                <a:latin typeface="Arial" charset="0"/>
              </a:rPr>
              <a:t> </a:t>
            </a:r>
            <a:r>
              <a:rPr lang="es-MX" altLang="es-MX" sz="600" b="1" dirty="0">
                <a:latin typeface="Arial" charset="0"/>
              </a:rPr>
              <a:t> </a:t>
            </a:r>
            <a:r>
              <a:rPr lang="es-MX" altLang="es-MX" sz="600" dirty="0">
                <a:latin typeface="Arial" charset="0"/>
              </a:rPr>
              <a:t>Directora General  de la </a:t>
            </a:r>
            <a:r>
              <a:rPr lang="es-MX" altLang="es-MX" sz="600" b="1" u="sng" dirty="0">
                <a:latin typeface="Arial" charset="0"/>
              </a:rPr>
              <a:t>Casa Cuna Margarita Maza de Juárez</a:t>
            </a:r>
            <a:r>
              <a:rPr lang="es-MX" altLang="es-MX" sz="600" dirty="0">
                <a:latin typeface="Arial" charset="0"/>
              </a:rPr>
              <a:t> certifica que el presente organigrama refleja el personal, así como los puestos y nombramientos que integran la estructura vigente al mes de </a:t>
            </a:r>
            <a:r>
              <a:rPr lang="es-MX" altLang="es-MX" sz="600" b="1" dirty="0">
                <a:latin typeface="Arial" charset="0"/>
              </a:rPr>
              <a:t>Enero  2017.</a:t>
            </a:r>
          </a:p>
          <a:p>
            <a:pPr algn="just">
              <a:lnSpc>
                <a:spcPct val="90000"/>
              </a:lnSpc>
              <a:spcBef>
                <a:spcPct val="0"/>
              </a:spcBef>
              <a:buFontTx/>
              <a:buNone/>
            </a:pPr>
            <a:endParaRPr lang="es-MX" altLang="es-MX" sz="600" b="1" dirty="0">
              <a:latin typeface="Arial" charset="0"/>
            </a:endParaRPr>
          </a:p>
          <a:p>
            <a:pPr algn="just">
              <a:lnSpc>
                <a:spcPct val="90000"/>
              </a:lnSpc>
              <a:spcBef>
                <a:spcPct val="0"/>
              </a:spcBef>
              <a:buFontTx/>
              <a:buNone/>
            </a:pPr>
            <a:endParaRPr lang="es-MX" altLang="es-MX" sz="600" dirty="0">
              <a:latin typeface="Arial" charset="0"/>
            </a:endParaRPr>
          </a:p>
          <a:p>
            <a:pPr algn="just">
              <a:lnSpc>
                <a:spcPct val="90000"/>
              </a:lnSpc>
              <a:spcBef>
                <a:spcPct val="0"/>
              </a:spcBef>
              <a:buFontTx/>
              <a:buNone/>
            </a:pPr>
            <a:r>
              <a:rPr lang="es-MX" altLang="es-MX" sz="600" dirty="0">
                <a:latin typeface="Arial" charset="0"/>
              </a:rPr>
              <a:t>Firma  _____________________________________</a:t>
            </a:r>
            <a:endParaRPr lang="es-ES" altLang="es-MX" sz="600" dirty="0">
              <a:latin typeface="Arial" charset="0"/>
            </a:endParaRPr>
          </a:p>
        </p:txBody>
      </p:sp>
    </p:spTree>
    <p:extLst>
      <p:ext uri="{BB962C8B-B14F-4D97-AF65-F5344CB8AC3E}">
        <p14:creationId xmlns:p14="http://schemas.microsoft.com/office/powerpoint/2010/main" val="31414145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Conector recto 9"/>
          <p:cNvCxnSpPr/>
          <p:nvPr/>
        </p:nvCxnSpPr>
        <p:spPr>
          <a:xfrm rot="5400000">
            <a:off x="2630788" y="2390208"/>
            <a:ext cx="1555272" cy="0"/>
          </a:xfrm>
          <a:prstGeom prst="line">
            <a:avLst/>
          </a:prstGeom>
        </p:spPr>
        <p:style>
          <a:lnRef idx="1">
            <a:schemeClr val="dk1"/>
          </a:lnRef>
          <a:fillRef idx="0">
            <a:schemeClr val="dk1"/>
          </a:fillRef>
          <a:effectRef idx="0">
            <a:schemeClr val="dk1"/>
          </a:effectRef>
          <a:fontRef idx="minor">
            <a:schemeClr val="tx1"/>
          </a:fontRef>
        </p:style>
      </p:cxnSp>
      <p:sp>
        <p:nvSpPr>
          <p:cNvPr id="11268" name="Rectangle 1031"/>
          <p:cNvSpPr>
            <a:spLocks noChangeArrowheads="1"/>
          </p:cNvSpPr>
          <p:nvPr/>
        </p:nvSpPr>
        <p:spPr bwMode="auto">
          <a:xfrm>
            <a:off x="-22225"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endParaRPr lang="es-ES" altLang="es-MX" sz="1200" dirty="0">
              <a:latin typeface="Arial" charset="0"/>
            </a:endParaRPr>
          </a:p>
        </p:txBody>
      </p:sp>
      <p:sp>
        <p:nvSpPr>
          <p:cNvPr id="11269" name="Text Box 1037"/>
          <p:cNvSpPr txBox="1">
            <a:spLocks noChangeArrowheads="1"/>
          </p:cNvSpPr>
          <p:nvPr/>
        </p:nvSpPr>
        <p:spPr bwMode="auto">
          <a:xfrm>
            <a:off x="107950" y="38100"/>
            <a:ext cx="3962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spcBef>
                <a:spcPct val="50000"/>
              </a:spcBef>
              <a:buFontTx/>
              <a:buNone/>
            </a:pPr>
            <a:r>
              <a:rPr lang="es-ES_tradnl" altLang="es-MX" sz="2000" b="1" i="1" dirty="0">
                <a:latin typeface="Arial" charset="0"/>
              </a:rPr>
              <a:t>ORGANIGRAMA</a:t>
            </a:r>
          </a:p>
        </p:txBody>
      </p:sp>
      <p:sp>
        <p:nvSpPr>
          <p:cNvPr id="11270" name="Line 1038"/>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sp>
        <p:nvSpPr>
          <p:cNvPr id="11271" name="Text Box 1059"/>
          <p:cNvSpPr txBox="1">
            <a:spLocks noChangeArrowheads="1"/>
          </p:cNvSpPr>
          <p:nvPr/>
        </p:nvSpPr>
        <p:spPr bwMode="auto">
          <a:xfrm>
            <a:off x="1509021" y="7912050"/>
            <a:ext cx="1657795"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nSpc>
                <a:spcPct val="120000"/>
              </a:lnSpc>
              <a:spcBef>
                <a:spcPct val="0"/>
              </a:spcBef>
              <a:buFontTx/>
              <a:buNone/>
            </a:pPr>
            <a:r>
              <a:rPr lang="es-ES_tradnl" altLang="es-MX" sz="700" b="1" dirty="0">
                <a:latin typeface="Arial" charset="0"/>
              </a:rPr>
              <a:t> 01 Puesto de Base</a:t>
            </a:r>
          </a:p>
          <a:p>
            <a:pPr>
              <a:lnSpc>
                <a:spcPct val="120000"/>
              </a:lnSpc>
              <a:spcBef>
                <a:spcPct val="0"/>
              </a:spcBef>
              <a:buFontTx/>
              <a:buNone/>
            </a:pPr>
            <a:r>
              <a:rPr lang="es-ES_tradnl" altLang="es-MX" sz="700" b="1" dirty="0">
                <a:latin typeface="Arial" charset="0"/>
              </a:rPr>
              <a:t> </a:t>
            </a:r>
            <a:endParaRPr lang="es-ES_tradnl" altLang="es-MX" sz="700" b="1" dirty="0">
              <a:solidFill>
                <a:srgbClr val="7030A0"/>
              </a:solidFill>
              <a:latin typeface="Arial" charset="0"/>
            </a:endParaRPr>
          </a:p>
          <a:p>
            <a:pPr>
              <a:lnSpc>
                <a:spcPct val="120000"/>
              </a:lnSpc>
              <a:spcBef>
                <a:spcPct val="0"/>
              </a:spcBef>
              <a:buFontTx/>
              <a:buNone/>
            </a:pPr>
            <a:r>
              <a:rPr lang="es-ES_tradnl" altLang="es-MX" sz="700" b="1" i="1" dirty="0">
                <a:latin typeface="Arial" charset="0"/>
              </a:rPr>
              <a:t>TOTAL 01</a:t>
            </a:r>
          </a:p>
        </p:txBody>
      </p:sp>
      <p:sp>
        <p:nvSpPr>
          <p:cNvPr id="11272" name="Text Box 1085"/>
          <p:cNvSpPr txBox="1">
            <a:spLocks noChangeArrowheads="1"/>
          </p:cNvSpPr>
          <p:nvPr/>
        </p:nvSpPr>
        <p:spPr bwMode="auto">
          <a:xfrm>
            <a:off x="2051640" y="882604"/>
            <a:ext cx="36512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s-MX" altLang="es-MX" sz="1200" b="1" i="1" dirty="0">
                <a:latin typeface="Arial" charset="0"/>
              </a:rPr>
              <a:t>CASA  CUNA “MARGARITA MAZA DE JUAREZ”</a:t>
            </a:r>
          </a:p>
          <a:p>
            <a:pPr algn="ctr">
              <a:spcBef>
                <a:spcPct val="0"/>
              </a:spcBef>
              <a:buFontTx/>
              <a:buNone/>
            </a:pPr>
            <a:r>
              <a:rPr lang="es-MX" altLang="es-MX" sz="1200" b="1" i="1" dirty="0">
                <a:latin typeface="Arial" charset="0"/>
              </a:rPr>
              <a:t>ÁREA TRABAJO SOCIAL</a:t>
            </a:r>
          </a:p>
        </p:txBody>
      </p:sp>
      <p:sp>
        <p:nvSpPr>
          <p:cNvPr id="11282" name="Rectangle 1152"/>
          <p:cNvSpPr>
            <a:spLocks noChangeArrowheads="1"/>
          </p:cNvSpPr>
          <p:nvPr/>
        </p:nvSpPr>
        <p:spPr bwMode="auto">
          <a:xfrm>
            <a:off x="2692116" y="2548676"/>
            <a:ext cx="1440000" cy="612000"/>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80000"/>
              </a:lnSpc>
              <a:spcBef>
                <a:spcPct val="0"/>
              </a:spcBef>
              <a:buFontTx/>
              <a:buNone/>
            </a:pPr>
            <a:endParaRPr lang="es-ES" altLang="es-MX" sz="700" dirty="0">
              <a:latin typeface="Arial" charset="0"/>
            </a:endParaRPr>
          </a:p>
          <a:p>
            <a:pPr algn="ctr">
              <a:lnSpc>
                <a:spcPct val="80000"/>
              </a:lnSpc>
              <a:spcBef>
                <a:spcPct val="0"/>
              </a:spcBef>
              <a:buFontTx/>
              <a:buNone/>
            </a:pPr>
            <a:endParaRPr lang="es-ES" altLang="es-MX" sz="700" dirty="0">
              <a:latin typeface="Arial" charset="0"/>
            </a:endParaRPr>
          </a:p>
          <a:p>
            <a:pPr algn="ctr">
              <a:lnSpc>
                <a:spcPct val="80000"/>
              </a:lnSpc>
              <a:spcBef>
                <a:spcPct val="0"/>
              </a:spcBef>
              <a:buFontTx/>
              <a:buNone/>
            </a:pPr>
            <a:r>
              <a:rPr lang="es-ES" altLang="es-MX" sz="700" dirty="0">
                <a:latin typeface="Arial" charset="0"/>
              </a:rPr>
              <a:t>Roció Dolores Coss Loredo</a:t>
            </a:r>
          </a:p>
          <a:p>
            <a:pPr algn="ctr">
              <a:lnSpc>
                <a:spcPct val="80000"/>
              </a:lnSpc>
              <a:spcBef>
                <a:spcPct val="0"/>
              </a:spcBef>
              <a:buFontTx/>
              <a:buNone/>
            </a:pPr>
            <a:r>
              <a:rPr lang="es-ES" altLang="es-MX" sz="700" dirty="0">
                <a:latin typeface="Arial" charset="0"/>
              </a:rPr>
              <a:t>Técnica no especializada (05-14)</a:t>
            </a:r>
          </a:p>
          <a:p>
            <a:pPr algn="ctr">
              <a:lnSpc>
                <a:spcPct val="80000"/>
              </a:lnSpc>
              <a:spcBef>
                <a:spcPct val="0"/>
              </a:spcBef>
              <a:buFontTx/>
              <a:buNone/>
            </a:pPr>
            <a:r>
              <a:rPr lang="es-ES" altLang="es-MX" sz="700" dirty="0">
                <a:latin typeface="Arial" charset="0"/>
              </a:rPr>
              <a:t>Comisionada del DIF Estatal</a:t>
            </a:r>
            <a:endParaRPr lang="es-MX" altLang="es-MX" sz="700" dirty="0">
              <a:latin typeface="Arial" charset="0"/>
            </a:endParaRPr>
          </a:p>
        </p:txBody>
      </p:sp>
      <p:sp>
        <p:nvSpPr>
          <p:cNvPr id="11283" name="Line 1153"/>
          <p:cNvSpPr>
            <a:spLocks noChangeShapeType="1"/>
          </p:cNvSpPr>
          <p:nvPr/>
        </p:nvSpPr>
        <p:spPr bwMode="auto">
          <a:xfrm>
            <a:off x="2697009" y="2757656"/>
            <a:ext cx="14349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dirty="0"/>
          </a:p>
        </p:txBody>
      </p:sp>
      <p:sp>
        <p:nvSpPr>
          <p:cNvPr id="44" name="Rectangle 1043"/>
          <p:cNvSpPr>
            <a:spLocks noChangeArrowheads="1"/>
          </p:cNvSpPr>
          <p:nvPr/>
        </p:nvSpPr>
        <p:spPr bwMode="auto">
          <a:xfrm>
            <a:off x="2691953" y="1612571"/>
            <a:ext cx="1440000" cy="612000"/>
          </a:xfrm>
          <a:prstGeom prst="rect">
            <a:avLst/>
          </a:prstGeom>
          <a:solidFill>
            <a:schemeClr val="bg1"/>
          </a:solidFill>
          <a:ln w="9525">
            <a:solidFill>
              <a:srgbClr val="008000"/>
            </a:solidFill>
            <a:prstDash val="dash"/>
            <a:miter lim="800000"/>
            <a:headEnd/>
            <a:tailEnd/>
          </a:ln>
          <a:effectLst>
            <a:outerShdw dist="35921" dir="2700000" algn="ctr" rotWithShape="0">
              <a:srgbClr val="008000"/>
            </a:outerShdw>
          </a:effec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90000"/>
              </a:lnSpc>
              <a:spcBef>
                <a:spcPct val="0"/>
              </a:spcBef>
              <a:buFontTx/>
              <a:buNone/>
            </a:pPr>
            <a:endParaRPr lang="es-ES" altLang="es-MX" sz="700" dirty="0">
              <a:latin typeface="Arial" charset="0"/>
            </a:endParaRPr>
          </a:p>
        </p:txBody>
      </p:sp>
      <p:sp>
        <p:nvSpPr>
          <p:cNvPr id="45" name="Rectangle 1167"/>
          <p:cNvSpPr>
            <a:spLocks noChangeArrowheads="1"/>
          </p:cNvSpPr>
          <p:nvPr/>
        </p:nvSpPr>
        <p:spPr bwMode="auto">
          <a:xfrm>
            <a:off x="2869753" y="1882447"/>
            <a:ext cx="1298575"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70000"/>
              </a:lnSpc>
              <a:spcBef>
                <a:spcPct val="0"/>
              </a:spcBef>
              <a:buFontTx/>
              <a:buNone/>
            </a:pPr>
            <a:endParaRPr lang="es-ES_tradnl" altLang="es-MX" sz="700" dirty="0">
              <a:latin typeface="Arial" charset="0"/>
            </a:endParaRPr>
          </a:p>
        </p:txBody>
      </p:sp>
      <p:sp>
        <p:nvSpPr>
          <p:cNvPr id="60" name="Rectangle 1185"/>
          <p:cNvSpPr>
            <a:spLocks noChangeArrowheads="1"/>
          </p:cNvSpPr>
          <p:nvPr/>
        </p:nvSpPr>
        <p:spPr bwMode="auto">
          <a:xfrm>
            <a:off x="4145407" y="5484068"/>
            <a:ext cx="1290638" cy="19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endParaRPr lang="es-ES_tradnl" altLang="es-MX" sz="700" dirty="0">
              <a:latin typeface="Arial" charset="0"/>
            </a:endParaRPr>
          </a:p>
        </p:txBody>
      </p:sp>
      <p:sp>
        <p:nvSpPr>
          <p:cNvPr id="40" name="Rectangle 1175"/>
          <p:cNvSpPr>
            <a:spLocks noChangeArrowheads="1"/>
          </p:cNvSpPr>
          <p:nvPr/>
        </p:nvSpPr>
        <p:spPr bwMode="auto">
          <a:xfrm>
            <a:off x="2636912" y="2548676"/>
            <a:ext cx="1567457" cy="208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s-ES_tradnl" altLang="es-MX" sz="700" b="1" dirty="0">
                <a:latin typeface="Arial" charset="0"/>
              </a:rPr>
              <a:t>Área Trabajo Social </a:t>
            </a:r>
          </a:p>
        </p:txBody>
      </p:sp>
      <p:sp>
        <p:nvSpPr>
          <p:cNvPr id="16" name="Rectángulo 15"/>
          <p:cNvSpPr/>
          <p:nvPr/>
        </p:nvSpPr>
        <p:spPr>
          <a:xfrm>
            <a:off x="2672916" y="1729759"/>
            <a:ext cx="1527596" cy="350865"/>
          </a:xfrm>
          <a:prstGeom prst="rect">
            <a:avLst/>
          </a:prstGeom>
        </p:spPr>
        <p:txBody>
          <a:bodyPr wrap="square">
            <a:spAutoFit/>
          </a:bodyPr>
          <a:lstStyle/>
          <a:p>
            <a:pPr algn="ctr">
              <a:lnSpc>
                <a:spcPct val="80000"/>
              </a:lnSpc>
              <a:spcBef>
                <a:spcPct val="0"/>
              </a:spcBef>
              <a:buFontTx/>
              <a:buNone/>
            </a:pPr>
            <a:r>
              <a:rPr lang="es-ES_tradnl" altLang="es-MX" sz="700" b="1" dirty="0">
                <a:latin typeface="Arial" charset="0"/>
              </a:rPr>
              <a:t>Directora  General de Casa  </a:t>
            </a:r>
          </a:p>
          <a:p>
            <a:pPr algn="ctr">
              <a:lnSpc>
                <a:spcPct val="80000"/>
              </a:lnSpc>
              <a:spcBef>
                <a:spcPct val="0"/>
              </a:spcBef>
              <a:buFontTx/>
              <a:buNone/>
            </a:pPr>
            <a:r>
              <a:rPr lang="es-ES_tradnl" altLang="es-MX" sz="700" b="1" dirty="0">
                <a:latin typeface="Arial" charset="0"/>
              </a:rPr>
              <a:t>  Cuna Margarita Maza de Juárez</a:t>
            </a:r>
          </a:p>
        </p:txBody>
      </p:sp>
      <p:sp>
        <p:nvSpPr>
          <p:cNvPr id="18" name="Text Box 1170"/>
          <p:cNvSpPr txBox="1">
            <a:spLocks noChangeArrowheads="1"/>
          </p:cNvSpPr>
          <p:nvPr/>
        </p:nvSpPr>
        <p:spPr bwMode="auto">
          <a:xfrm>
            <a:off x="4389830" y="7980242"/>
            <a:ext cx="2262188"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lnSpc>
                <a:spcPct val="90000"/>
              </a:lnSpc>
              <a:spcBef>
                <a:spcPct val="0"/>
              </a:spcBef>
              <a:buFontTx/>
              <a:buNone/>
            </a:pPr>
            <a:r>
              <a:rPr lang="es-MX" altLang="es-MX" sz="600" dirty="0">
                <a:latin typeface="Arial" charset="0"/>
              </a:rPr>
              <a:t>La </a:t>
            </a:r>
            <a:r>
              <a:rPr lang="es-ES_tradnl" altLang="es-MX" sz="600" b="1" u="sng" dirty="0">
                <a:latin typeface="Arial" charset="0"/>
              </a:rPr>
              <a:t>C. Ma. Elena Gámez Castro</a:t>
            </a:r>
            <a:r>
              <a:rPr lang="es-MX" altLang="es-MX" sz="600" b="1" u="sng" dirty="0">
                <a:latin typeface="Arial" charset="0"/>
              </a:rPr>
              <a:t> </a:t>
            </a:r>
            <a:r>
              <a:rPr lang="es-MX" altLang="es-MX" sz="600" b="1" dirty="0">
                <a:latin typeface="Arial" charset="0"/>
              </a:rPr>
              <a:t> </a:t>
            </a:r>
            <a:r>
              <a:rPr lang="es-MX" altLang="es-MX" sz="600" dirty="0">
                <a:latin typeface="Arial" charset="0"/>
              </a:rPr>
              <a:t>Directora General  de la </a:t>
            </a:r>
            <a:r>
              <a:rPr lang="es-MX" altLang="es-MX" sz="600" b="1" u="sng" dirty="0">
                <a:latin typeface="Arial" charset="0"/>
              </a:rPr>
              <a:t>Casa Cuna Margarita Maza de Juárez</a:t>
            </a:r>
            <a:r>
              <a:rPr lang="es-MX" altLang="es-MX" sz="600" dirty="0">
                <a:latin typeface="Arial" charset="0"/>
              </a:rPr>
              <a:t> certifica que el presente organigrama refleja el personal, así como los puestos y nombramientos que integran la estructura vigente al mes de </a:t>
            </a:r>
            <a:r>
              <a:rPr lang="es-MX" altLang="es-MX" sz="600" b="1" dirty="0">
                <a:latin typeface="Arial" charset="0"/>
              </a:rPr>
              <a:t>Enero  2017.</a:t>
            </a:r>
          </a:p>
          <a:p>
            <a:pPr algn="just">
              <a:lnSpc>
                <a:spcPct val="90000"/>
              </a:lnSpc>
              <a:spcBef>
                <a:spcPct val="0"/>
              </a:spcBef>
              <a:buFontTx/>
              <a:buNone/>
            </a:pPr>
            <a:endParaRPr lang="es-MX" altLang="es-MX" sz="600" b="1" dirty="0">
              <a:latin typeface="Arial" charset="0"/>
            </a:endParaRPr>
          </a:p>
          <a:p>
            <a:pPr algn="just">
              <a:lnSpc>
                <a:spcPct val="90000"/>
              </a:lnSpc>
              <a:spcBef>
                <a:spcPct val="0"/>
              </a:spcBef>
              <a:buFontTx/>
              <a:buNone/>
            </a:pPr>
            <a:endParaRPr lang="es-MX" altLang="es-MX" sz="600" dirty="0">
              <a:latin typeface="Arial" charset="0"/>
            </a:endParaRPr>
          </a:p>
          <a:p>
            <a:pPr algn="just">
              <a:lnSpc>
                <a:spcPct val="90000"/>
              </a:lnSpc>
              <a:spcBef>
                <a:spcPct val="0"/>
              </a:spcBef>
              <a:buFontTx/>
              <a:buNone/>
            </a:pPr>
            <a:r>
              <a:rPr lang="es-MX" altLang="es-MX" sz="600" dirty="0">
                <a:latin typeface="Arial" charset="0"/>
              </a:rPr>
              <a:t>Firma  _____________________________________</a:t>
            </a:r>
            <a:endParaRPr lang="es-ES" altLang="es-MX" sz="600" dirty="0">
              <a:latin typeface="Arial" charset="0"/>
            </a:endParaRPr>
          </a:p>
        </p:txBody>
      </p:sp>
    </p:spTree>
    <p:extLst>
      <p:ext uri="{BB962C8B-B14F-4D97-AF65-F5344CB8AC3E}">
        <p14:creationId xmlns:p14="http://schemas.microsoft.com/office/powerpoint/2010/main" val="5915289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1"/>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r">
              <a:spcBef>
                <a:spcPct val="0"/>
              </a:spcBef>
              <a:buFontTx/>
              <a:buNone/>
            </a:pPr>
            <a:endParaRPr lang="en-US" altLang="es-MX" sz="1200" dirty="0">
              <a:latin typeface="Arial" charset="0"/>
            </a:endParaRPr>
          </a:p>
        </p:txBody>
      </p:sp>
      <p:sp>
        <p:nvSpPr>
          <p:cNvPr id="14339" name="Text Box 40"/>
          <p:cNvSpPr txBox="1">
            <a:spLocks noChangeArrowheads="1"/>
          </p:cNvSpPr>
          <p:nvPr/>
        </p:nvSpPr>
        <p:spPr bwMode="auto">
          <a:xfrm>
            <a:off x="107950" y="63500"/>
            <a:ext cx="4343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spcBef>
                <a:spcPct val="50000"/>
              </a:spcBef>
              <a:buFontTx/>
              <a:buNone/>
            </a:pPr>
            <a:r>
              <a:rPr lang="es-ES_tradnl" altLang="es-MX" sz="2000" b="1" i="1" dirty="0">
                <a:latin typeface="Arial" charset="0"/>
              </a:rPr>
              <a:t>DESCRIPCION DE FUNCIONES</a:t>
            </a:r>
          </a:p>
        </p:txBody>
      </p:sp>
      <p:sp>
        <p:nvSpPr>
          <p:cNvPr id="14340" name="Line 39"/>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sp>
        <p:nvSpPr>
          <p:cNvPr id="10245" name="Rectangle 42"/>
          <p:cNvSpPr>
            <a:spLocks noChangeArrowheads="1"/>
          </p:cNvSpPr>
          <p:nvPr/>
        </p:nvSpPr>
        <p:spPr bwMode="auto">
          <a:xfrm>
            <a:off x="1493770" y="1117647"/>
            <a:ext cx="5270365" cy="7257371"/>
          </a:xfrm>
          <a:prstGeom prst="rect">
            <a:avLst/>
          </a:prstGeom>
          <a:noFill/>
          <a:ln>
            <a:noFill/>
          </a:ln>
        </p:spPr>
        <p:txBody>
          <a:bodyPr wrap="square">
            <a:spAutoFit/>
          </a:bodyPr>
          <a:lstStyle>
            <a:lvl1pPr marL="101600" indent="-101600"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80000"/>
              </a:lnSpc>
              <a:spcBef>
                <a:spcPct val="0"/>
              </a:spcBef>
              <a:buFontTx/>
              <a:buNone/>
            </a:pPr>
            <a:r>
              <a:rPr lang="es-ES_tradnl" altLang="es-MX" sz="1200" b="1" i="1" dirty="0">
                <a:latin typeface="Arial" charset="0"/>
              </a:rPr>
              <a:t>DIRECCIÓN  GENERAL DE CASA CUNA</a:t>
            </a:r>
          </a:p>
          <a:p>
            <a:pPr algn="just">
              <a:spcBef>
                <a:spcPct val="0"/>
              </a:spcBef>
              <a:buFontTx/>
              <a:buNone/>
              <a:defRPr/>
            </a:pPr>
            <a:endParaRPr lang="es-ES_tradnl" altLang="es-MX" sz="1200" b="1" i="1" dirty="0">
              <a:latin typeface="Arial" charset="0"/>
            </a:endParaRPr>
          </a:p>
          <a:p>
            <a:pPr algn="just">
              <a:spcBef>
                <a:spcPct val="0"/>
              </a:spcBef>
              <a:buFontTx/>
              <a:buNone/>
              <a:defRPr/>
            </a:pPr>
            <a:r>
              <a:rPr lang="es-ES_tradnl" altLang="es-MX" sz="1200" b="1" i="1" dirty="0">
                <a:latin typeface="Arial" charset="0"/>
              </a:rPr>
              <a:t>OBJETIVO.</a:t>
            </a:r>
          </a:p>
          <a:p>
            <a:pPr algn="just">
              <a:spcBef>
                <a:spcPct val="0"/>
              </a:spcBef>
              <a:buFontTx/>
              <a:buNone/>
              <a:defRPr/>
            </a:pPr>
            <a:endParaRPr lang="es-ES_tradnl" altLang="es-MX" sz="1200" dirty="0">
              <a:latin typeface="Arial" charset="0"/>
            </a:endParaRPr>
          </a:p>
          <a:p>
            <a:pPr marL="0" indent="0" algn="just">
              <a:spcBef>
                <a:spcPct val="0"/>
              </a:spcBef>
              <a:buFontTx/>
              <a:buNone/>
              <a:defRPr/>
            </a:pPr>
            <a:r>
              <a:rPr lang="es-ES_tradnl" altLang="es-MX" sz="1200" dirty="0">
                <a:latin typeface="Arial" charset="0"/>
              </a:rPr>
              <a:t>Planear, organizar, coordinar, supervisar , controlar y evaluar los programas técnicos  y administrativos de la Institución para asegurar el logro de los objetivos tendientes a procurar el bienestar de la población albergada y el funcionamiento   de la Casa Cuna.</a:t>
            </a:r>
            <a:endParaRPr lang="es-ES_tradnl" altLang="es-MX" sz="1200" b="1" dirty="0">
              <a:latin typeface="Arial" charset="0"/>
            </a:endParaRPr>
          </a:p>
          <a:p>
            <a:pPr algn="just">
              <a:spcBef>
                <a:spcPct val="0"/>
              </a:spcBef>
              <a:buFontTx/>
              <a:buNone/>
              <a:defRPr/>
            </a:pPr>
            <a:endParaRPr lang="es-ES_tradnl" altLang="es-MX" sz="1200" b="1" dirty="0">
              <a:latin typeface="Arial" charset="0"/>
            </a:endParaRPr>
          </a:p>
          <a:p>
            <a:pPr algn="just">
              <a:spcBef>
                <a:spcPct val="0"/>
              </a:spcBef>
              <a:buFontTx/>
              <a:buNone/>
              <a:defRPr/>
            </a:pPr>
            <a:endParaRPr lang="es-ES_tradnl" altLang="es-MX" sz="1200" b="1" dirty="0">
              <a:latin typeface="Arial" charset="0"/>
            </a:endParaRPr>
          </a:p>
          <a:p>
            <a:pPr algn="just">
              <a:spcBef>
                <a:spcPct val="0"/>
              </a:spcBef>
              <a:buFontTx/>
              <a:buNone/>
              <a:defRPr/>
            </a:pPr>
            <a:r>
              <a:rPr lang="es-ES_tradnl" altLang="es-MX" sz="1200" b="1" i="1" dirty="0">
                <a:latin typeface="Arial" charset="0"/>
              </a:rPr>
              <a:t>FUNCIONES.</a:t>
            </a:r>
          </a:p>
          <a:p>
            <a:pPr algn="just">
              <a:spcBef>
                <a:spcPct val="0"/>
              </a:spcBef>
              <a:buFontTx/>
              <a:buNone/>
              <a:defRPr/>
            </a:pPr>
            <a:endParaRPr lang="es-ES_tradnl" altLang="es-MX" sz="1200" dirty="0">
              <a:latin typeface="Arial" charset="0"/>
            </a:endParaRPr>
          </a:p>
          <a:p>
            <a:pPr algn="just">
              <a:spcBef>
                <a:spcPct val="0"/>
              </a:spcBef>
              <a:defRPr/>
            </a:pPr>
            <a:r>
              <a:rPr lang="es-ES_tradnl" altLang="es-MX" sz="1200" dirty="0">
                <a:latin typeface="Arial" charset="0"/>
              </a:rPr>
              <a:t>Promover y coordinar el funcionamiento técnico y administrativo de la casa.</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Administrar el patrimonio de la Instituci</a:t>
            </a:r>
            <a:r>
              <a:rPr lang="es-ES" altLang="es-MX" sz="1200" dirty="0">
                <a:latin typeface="Arial" charset="0"/>
              </a:rPr>
              <a:t>ón de acuerdo a lo que determine la Junta de Gobierno, informando de ello a la misma.</a:t>
            </a:r>
            <a:endParaRPr lang="es-ES_tradnl" altLang="es-MX" sz="1200" dirty="0">
              <a:latin typeface="Arial" charset="0"/>
            </a:endParaRP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Orientar, supervisar y evaluar el trabajo de  todo el personal en sus diferentes áreas.</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Celebrar reuniones periódicas con las áreas Administrativa, Psicopedagógica , Médica y de trabajo social para planear y evaluar el trabajo.</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Organizar y dirigir eventos t</a:t>
            </a:r>
            <a:r>
              <a:rPr lang="es-ES" altLang="es-MX" sz="1200" dirty="0">
                <a:latin typeface="Arial" charset="0"/>
              </a:rPr>
              <a:t>écnicos, cívicos, sociales y culturales.</a:t>
            </a:r>
          </a:p>
          <a:p>
            <a:pPr algn="just">
              <a:spcBef>
                <a:spcPct val="0"/>
              </a:spcBef>
              <a:defRPr/>
            </a:pPr>
            <a:endParaRPr lang="es-ES" altLang="es-MX" sz="1200" dirty="0">
              <a:latin typeface="Arial" charset="0"/>
            </a:endParaRPr>
          </a:p>
          <a:p>
            <a:pPr algn="just">
              <a:spcBef>
                <a:spcPct val="0"/>
              </a:spcBef>
              <a:defRPr/>
            </a:pPr>
            <a:r>
              <a:rPr lang="es-ES" altLang="es-MX" sz="1200" dirty="0">
                <a:latin typeface="Arial" charset="0"/>
              </a:rPr>
              <a:t>Canalizar a los menores de edad a otras instituciones.</a:t>
            </a:r>
            <a:endParaRPr lang="es-ES_tradnl" altLang="es-MX" sz="1200" dirty="0">
              <a:latin typeface="Arial" charset="0"/>
            </a:endParaRP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Trabajar conjuntamente y de forma coordinada con la Procuraduria de Protecci</a:t>
            </a:r>
            <a:r>
              <a:rPr lang="es-ES" altLang="es-MX" sz="1200" dirty="0">
                <a:latin typeface="Arial" charset="0"/>
              </a:rPr>
              <a:t>ón de niñas, niños y adolecentes </a:t>
            </a:r>
            <a:r>
              <a:rPr lang="es-ES_tradnl" altLang="es-MX" sz="1200" dirty="0">
                <a:latin typeface="Arial" charset="0"/>
              </a:rPr>
              <a:t>, en cuanto al ingreso, egreso y la situación jurídica de los menores y su destino.</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Promover y coordinar las acciones para atender las exigencias de la Ley de Transparencia y Acceso a la Información; de la Gestión de Archivos y Resguardo de la Información Pública, así como de Protección Civil.</a:t>
            </a:r>
          </a:p>
          <a:p>
            <a:pPr marL="0" indent="0" algn="just">
              <a:spcBef>
                <a:spcPct val="0"/>
              </a:spcBef>
              <a:buNone/>
              <a:defRPr/>
            </a:pPr>
            <a:endParaRPr lang="es-ES_tradnl" altLang="es-MX" sz="1200" dirty="0">
              <a:latin typeface="Arial" charset="0"/>
            </a:endParaRPr>
          </a:p>
          <a:p>
            <a:pPr marL="0" indent="0" algn="just">
              <a:spcBef>
                <a:spcPct val="0"/>
              </a:spcBef>
              <a:buNone/>
              <a:defRPr/>
            </a:pPr>
            <a:endParaRPr lang="es-ES_tradnl" altLang="es-MX" sz="1200" dirty="0">
              <a:latin typeface="Arial" charset="0"/>
            </a:endParaRPr>
          </a:p>
          <a:p>
            <a:pPr algn="just">
              <a:spcBef>
                <a:spcPct val="0"/>
              </a:spcBef>
              <a:defRPr/>
            </a:pPr>
            <a:endParaRPr lang="es-ES_tradnl" altLang="es-MX" sz="1200" dirty="0">
              <a:latin typeface="Arial" charset="0"/>
            </a:endParaRPr>
          </a:p>
        </p:txBody>
      </p:sp>
      <p:sp>
        <p:nvSpPr>
          <p:cNvPr id="14" name="Rectangle 2062"/>
          <p:cNvSpPr>
            <a:spLocks noChangeArrowheads="1"/>
          </p:cNvSpPr>
          <p:nvPr/>
        </p:nvSpPr>
        <p:spPr bwMode="auto">
          <a:xfrm>
            <a:off x="1562100" y="8172400"/>
            <a:ext cx="5168900" cy="827318"/>
          </a:xfrm>
          <a:prstGeom prst="rect">
            <a:avLst/>
          </a:prstGeom>
          <a:solidFill>
            <a:schemeClr val="bg1"/>
          </a:solidFill>
          <a:ln w="9525">
            <a:solidFill>
              <a:schemeClr val="tx1"/>
            </a:solidFill>
            <a:miter lim="800000"/>
            <a:headEnd/>
            <a:tailEnd/>
          </a:ln>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r">
              <a:spcBef>
                <a:spcPct val="0"/>
              </a:spcBef>
              <a:buFontTx/>
              <a:buNone/>
            </a:pPr>
            <a:endParaRPr lang="en-US" altLang="es-MX" sz="1200" dirty="0">
              <a:latin typeface="Arial" charset="0"/>
            </a:endParaRPr>
          </a:p>
        </p:txBody>
      </p:sp>
      <p:sp>
        <p:nvSpPr>
          <p:cNvPr id="16" name="Text Box 2063"/>
          <p:cNvSpPr txBox="1">
            <a:spLocks noChangeArrowheads="1"/>
          </p:cNvSpPr>
          <p:nvPr/>
        </p:nvSpPr>
        <p:spPr bwMode="auto">
          <a:xfrm>
            <a:off x="2291758" y="8216277"/>
            <a:ext cx="11318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80000"/>
              </a:lnSpc>
              <a:spcBef>
                <a:spcPct val="0"/>
              </a:spcBef>
              <a:buFontTx/>
              <a:buNone/>
            </a:pPr>
            <a:r>
              <a:rPr lang="es-MX" altLang="es-MX" sz="1200" b="1" dirty="0">
                <a:latin typeface="Arial" charset="0"/>
              </a:rPr>
              <a:t>Responsable</a:t>
            </a:r>
            <a:endParaRPr lang="es-ES" altLang="es-MX" sz="1200" b="1" dirty="0">
              <a:latin typeface="Arial" charset="0"/>
            </a:endParaRPr>
          </a:p>
        </p:txBody>
      </p:sp>
      <p:sp>
        <p:nvSpPr>
          <p:cNvPr id="17" name="Line 2064"/>
          <p:cNvSpPr>
            <a:spLocks noChangeShapeType="1"/>
          </p:cNvSpPr>
          <p:nvPr/>
        </p:nvSpPr>
        <p:spPr bwMode="auto">
          <a:xfrm flipH="1">
            <a:off x="4149080" y="8172400"/>
            <a:ext cx="645" cy="817348"/>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dirty="0"/>
          </a:p>
        </p:txBody>
      </p:sp>
      <p:sp>
        <p:nvSpPr>
          <p:cNvPr id="18" name="Line 2065"/>
          <p:cNvSpPr>
            <a:spLocks noChangeShapeType="1"/>
          </p:cNvSpPr>
          <p:nvPr/>
        </p:nvSpPr>
        <p:spPr bwMode="auto">
          <a:xfrm>
            <a:off x="1549400" y="8637277"/>
            <a:ext cx="5181600" cy="3175"/>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dirty="0"/>
          </a:p>
        </p:txBody>
      </p:sp>
      <p:sp>
        <p:nvSpPr>
          <p:cNvPr id="19" name="Text Box 2067"/>
          <p:cNvSpPr txBox="1">
            <a:spLocks noChangeArrowheads="1"/>
          </p:cNvSpPr>
          <p:nvPr/>
        </p:nvSpPr>
        <p:spPr bwMode="auto">
          <a:xfrm>
            <a:off x="1670050" y="8723493"/>
            <a:ext cx="24526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s-ES_tradnl" altLang="es-MX" sz="1200" dirty="0">
                <a:latin typeface="Arial" charset="0"/>
              </a:rPr>
              <a:t>Ma. Elena G</a:t>
            </a:r>
            <a:r>
              <a:rPr lang="es-ES" altLang="es-MX" sz="1200" dirty="0">
                <a:latin typeface="Arial" charset="0"/>
              </a:rPr>
              <a:t>ámez Castro </a:t>
            </a:r>
            <a:endParaRPr lang="es-ES_tradnl" altLang="es-MX" sz="1200" dirty="0">
              <a:latin typeface="Arial" charset="0"/>
            </a:endParaRPr>
          </a:p>
        </p:txBody>
      </p:sp>
      <p:sp>
        <p:nvSpPr>
          <p:cNvPr id="20" name="Text Box 55"/>
          <p:cNvSpPr txBox="1">
            <a:spLocks noChangeArrowheads="1"/>
          </p:cNvSpPr>
          <p:nvPr/>
        </p:nvSpPr>
        <p:spPr bwMode="auto">
          <a:xfrm>
            <a:off x="4073525" y="8725081"/>
            <a:ext cx="26447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dirty="0">
                <a:latin typeface="Arial" charset="0"/>
              </a:rPr>
              <a:t>Cecilia A. Gonz</a:t>
            </a:r>
            <a:r>
              <a:rPr lang="es-ES" altLang="es-MX" sz="1200" dirty="0">
                <a:latin typeface="Arial" charset="0"/>
              </a:rPr>
              <a:t>ález Gordoa</a:t>
            </a:r>
            <a:endParaRPr lang="es-ES_tradnl" altLang="es-MX" sz="1200" dirty="0">
              <a:latin typeface="Arial" charset="0"/>
            </a:endParaRPr>
          </a:p>
        </p:txBody>
      </p:sp>
      <p:sp>
        <p:nvSpPr>
          <p:cNvPr id="21" name="Text Box 22"/>
          <p:cNvSpPr txBox="1">
            <a:spLocks noChangeArrowheads="1"/>
          </p:cNvSpPr>
          <p:nvPr/>
        </p:nvSpPr>
        <p:spPr bwMode="auto">
          <a:xfrm>
            <a:off x="4051404" y="8168175"/>
            <a:ext cx="2595562" cy="508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75000"/>
              </a:lnSpc>
              <a:spcBef>
                <a:spcPct val="0"/>
              </a:spcBef>
              <a:buFontTx/>
              <a:buNone/>
            </a:pPr>
            <a:r>
              <a:rPr lang="es-ES_tradnl" altLang="es-MX" sz="1200" b="1" dirty="0">
                <a:latin typeface="Arial" charset="0"/>
              </a:rPr>
              <a:t>Directora General del Sistema </a:t>
            </a:r>
          </a:p>
          <a:p>
            <a:pPr algn="ctr">
              <a:lnSpc>
                <a:spcPct val="75000"/>
              </a:lnSpc>
              <a:spcBef>
                <a:spcPct val="0"/>
              </a:spcBef>
              <a:buFontTx/>
              <a:buNone/>
            </a:pPr>
            <a:r>
              <a:rPr lang="es-ES_tradnl" altLang="es-MX" sz="1200" b="1" dirty="0">
                <a:latin typeface="Arial" charset="0"/>
              </a:rPr>
              <a:t>para el Desarrollo Integral de la</a:t>
            </a:r>
          </a:p>
          <a:p>
            <a:pPr algn="ctr">
              <a:lnSpc>
                <a:spcPct val="75000"/>
              </a:lnSpc>
              <a:spcBef>
                <a:spcPct val="0"/>
              </a:spcBef>
              <a:buFontTx/>
              <a:buNone/>
            </a:pPr>
            <a:r>
              <a:rPr lang="es-ES_tradnl" altLang="es-MX" sz="1200" b="1" dirty="0">
                <a:latin typeface="Arial" charset="0"/>
              </a:rPr>
              <a:t> Familia en el Estado:</a:t>
            </a:r>
          </a:p>
        </p:txBody>
      </p:sp>
    </p:spTree>
    <p:extLst>
      <p:ext uri="{BB962C8B-B14F-4D97-AF65-F5344CB8AC3E}">
        <p14:creationId xmlns:p14="http://schemas.microsoft.com/office/powerpoint/2010/main" val="21394686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050"/>
          <p:cNvSpPr>
            <a:spLocks noChangeArrowheads="1"/>
          </p:cNvSpPr>
          <p:nvPr/>
        </p:nvSpPr>
        <p:spPr bwMode="auto">
          <a:xfrm>
            <a:off x="5742" y="508"/>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r">
              <a:spcBef>
                <a:spcPct val="0"/>
              </a:spcBef>
              <a:buFontTx/>
              <a:buNone/>
            </a:pPr>
            <a:endParaRPr lang="en-US" altLang="es-MX" sz="1200" dirty="0">
              <a:latin typeface="Arial" charset="0"/>
            </a:endParaRPr>
          </a:p>
        </p:txBody>
      </p:sp>
      <p:sp>
        <p:nvSpPr>
          <p:cNvPr id="15363" name="Text Box 2051"/>
          <p:cNvSpPr txBox="1">
            <a:spLocks noChangeArrowheads="1"/>
          </p:cNvSpPr>
          <p:nvPr/>
        </p:nvSpPr>
        <p:spPr bwMode="auto">
          <a:xfrm>
            <a:off x="107950" y="66675"/>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spcBef>
                <a:spcPct val="50000"/>
              </a:spcBef>
              <a:buFontTx/>
              <a:buNone/>
            </a:pPr>
            <a:r>
              <a:rPr lang="es-ES_tradnl" altLang="es-MX" sz="2000" b="1" i="1" dirty="0">
                <a:latin typeface="Arial" charset="0"/>
              </a:rPr>
              <a:t>DESCRIPCION DE FUNCIONES</a:t>
            </a:r>
          </a:p>
        </p:txBody>
      </p:sp>
      <p:sp>
        <p:nvSpPr>
          <p:cNvPr id="15364" name="Line 2052"/>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sp>
        <p:nvSpPr>
          <p:cNvPr id="15365" name="Rectangle 2053"/>
          <p:cNvSpPr>
            <a:spLocks noChangeArrowheads="1"/>
          </p:cNvSpPr>
          <p:nvPr/>
        </p:nvSpPr>
        <p:spPr bwMode="auto">
          <a:xfrm>
            <a:off x="1484784" y="1115616"/>
            <a:ext cx="5292254" cy="7257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01600" indent="-101600"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80000"/>
              </a:lnSpc>
              <a:spcBef>
                <a:spcPct val="0"/>
              </a:spcBef>
              <a:buNone/>
            </a:pPr>
            <a:r>
              <a:rPr lang="es-ES_tradnl" altLang="es-MX" sz="1200" b="1" i="1" dirty="0">
                <a:latin typeface="Arial" charset="0"/>
              </a:rPr>
              <a:t>DIRECCIÓN  GENERAL DE CASA CUNA</a:t>
            </a:r>
          </a:p>
          <a:p>
            <a:pPr algn="ctr">
              <a:spcBef>
                <a:spcPct val="0"/>
              </a:spcBef>
              <a:buFontTx/>
              <a:buNone/>
              <a:defRPr/>
            </a:pPr>
            <a:r>
              <a:rPr lang="es-ES_tradnl" altLang="es-MX" sz="1200" b="1" i="1" dirty="0">
                <a:latin typeface="Arial" charset="0"/>
              </a:rPr>
              <a:t>(Continúa)</a:t>
            </a:r>
          </a:p>
          <a:p>
            <a:pPr algn="ctr">
              <a:spcBef>
                <a:spcPct val="0"/>
              </a:spcBef>
              <a:buFontTx/>
              <a:buNone/>
              <a:defRPr/>
            </a:pPr>
            <a:endParaRPr lang="es-ES_tradnl" altLang="es-MX" sz="1200" b="1" i="1" dirty="0">
              <a:latin typeface="Arial" charset="0"/>
            </a:endParaRPr>
          </a:p>
          <a:p>
            <a:pPr algn="just">
              <a:spcBef>
                <a:spcPct val="0"/>
              </a:spcBef>
              <a:defRPr/>
            </a:pPr>
            <a:r>
              <a:rPr lang="es-ES_tradnl" altLang="es-MX" sz="1200" dirty="0">
                <a:latin typeface="Arial" charset="0"/>
              </a:rPr>
              <a:t>Ser tutora de los menores albergados y firmar como tal los documentos necesarios.</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Tener actualizada y resguardada  la documentación de cada uno de los menores albergados en la Casa Cuna.</a:t>
            </a:r>
          </a:p>
          <a:p>
            <a:pPr algn="just">
              <a:spcBef>
                <a:spcPct val="0"/>
              </a:spcBef>
              <a:defRPr/>
            </a:pPr>
            <a:endParaRPr lang="es-ES_tradnl" altLang="es-MX" sz="1200" b="1" i="1" dirty="0">
              <a:latin typeface="Arial" charset="0"/>
            </a:endParaRPr>
          </a:p>
          <a:p>
            <a:pPr algn="just">
              <a:spcBef>
                <a:spcPct val="0"/>
              </a:spcBef>
              <a:defRPr/>
            </a:pPr>
            <a:r>
              <a:rPr lang="es-ES_tradnl" altLang="es-MX" sz="1200" dirty="0">
                <a:latin typeface="Arial" charset="0"/>
              </a:rPr>
              <a:t>Mantener el inventario y vigilar por el uso adecuado </a:t>
            </a:r>
            <a:r>
              <a:rPr lang="es-ES_tradnl" altLang="es-MX" sz="1200">
                <a:latin typeface="Arial" charset="0"/>
              </a:rPr>
              <a:t>del subsidio.</a:t>
            </a:r>
            <a:endParaRPr lang="es-ES_tradnl" altLang="es-MX" sz="1200" dirty="0">
              <a:latin typeface="Arial" charset="0"/>
            </a:endParaRPr>
          </a:p>
          <a:p>
            <a:pPr algn="ctr">
              <a:spcBef>
                <a:spcPct val="0"/>
              </a:spcBef>
              <a:buFontTx/>
              <a:buNone/>
              <a:defRPr/>
            </a:pPr>
            <a:endParaRPr lang="es-ES_tradnl" altLang="es-MX" sz="1200" b="1" i="1" dirty="0">
              <a:latin typeface="Arial" charset="0"/>
            </a:endParaRPr>
          </a:p>
          <a:p>
            <a:pPr algn="just">
              <a:spcBef>
                <a:spcPct val="0"/>
              </a:spcBef>
              <a:defRPr/>
            </a:pPr>
            <a:r>
              <a:rPr lang="es-ES_tradnl" altLang="es-MX" sz="1200" dirty="0">
                <a:latin typeface="Arial" charset="0"/>
              </a:rPr>
              <a:t>Gestionar donativos en apoyo a los programas y servicios de la casa cuna.</a:t>
            </a:r>
          </a:p>
          <a:p>
            <a:pPr marL="0" indent="0" algn="just">
              <a:spcBef>
                <a:spcPct val="0"/>
              </a:spcBef>
              <a:buNone/>
              <a:defRPr/>
            </a:pPr>
            <a:endParaRPr lang="es-ES_tradnl" altLang="es-MX" sz="1200" dirty="0">
              <a:latin typeface="Arial" charset="0"/>
            </a:endParaRPr>
          </a:p>
          <a:p>
            <a:pPr algn="just">
              <a:spcBef>
                <a:spcPct val="0"/>
              </a:spcBef>
              <a:defRPr/>
            </a:pPr>
            <a:r>
              <a:rPr lang="es-ES_tradnl" altLang="es-MX" sz="1200" dirty="0">
                <a:latin typeface="Arial" charset="0"/>
              </a:rPr>
              <a:t>Gestionar lo necesario ante las autoridades para el adecuado funcionamiento de la casa cuna.</a:t>
            </a:r>
          </a:p>
          <a:p>
            <a:pPr marL="0" indent="0" algn="just">
              <a:spcBef>
                <a:spcPct val="0"/>
              </a:spcBef>
              <a:buNone/>
              <a:defRPr/>
            </a:pPr>
            <a:endParaRPr lang="es-ES_tradnl" altLang="es-MX" sz="1200" dirty="0">
              <a:latin typeface="Arial" charset="0"/>
            </a:endParaRPr>
          </a:p>
          <a:p>
            <a:pPr algn="just">
              <a:spcBef>
                <a:spcPct val="0"/>
              </a:spcBef>
              <a:defRPr/>
            </a:pPr>
            <a:r>
              <a:rPr lang="es-ES_tradnl" altLang="es-MX" sz="1200" dirty="0">
                <a:latin typeface="Arial" charset="0"/>
              </a:rPr>
              <a:t>Ejecutar los acuerdos que emanen de la Junta Directiva y que sean de su competencia.</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Formar parte del Consejo T</a:t>
            </a:r>
            <a:r>
              <a:rPr lang="es-ES" altLang="es-MX" sz="1200" dirty="0">
                <a:latin typeface="Arial" charset="0"/>
              </a:rPr>
              <a:t>écnico de Adopciones del Sistema para el Desarrollo Integral de la Familia del Estado de San Luis Potosí.</a:t>
            </a:r>
          </a:p>
          <a:p>
            <a:pPr algn="just">
              <a:spcBef>
                <a:spcPct val="0"/>
              </a:spcBef>
              <a:defRPr/>
            </a:pPr>
            <a:endParaRPr lang="es-ES" altLang="es-MX" sz="1200" dirty="0">
              <a:latin typeface="Arial" charset="0"/>
            </a:endParaRPr>
          </a:p>
          <a:p>
            <a:pPr algn="just">
              <a:spcBef>
                <a:spcPct val="0"/>
              </a:spcBef>
              <a:defRPr/>
            </a:pPr>
            <a:r>
              <a:rPr lang="es-ES" altLang="es-MX" sz="1200" dirty="0">
                <a:latin typeface="Arial" charset="0"/>
              </a:rPr>
              <a:t>Entregar informe mensual a la Junta Directiva así como al Sistema Estatal para el Desarrollo Integral de la Familia y a las direcciones que corresponda.</a:t>
            </a:r>
          </a:p>
          <a:p>
            <a:pPr algn="just">
              <a:spcBef>
                <a:spcPct val="0"/>
              </a:spcBef>
              <a:defRPr/>
            </a:pPr>
            <a:endParaRPr lang="es-ES" altLang="es-MX" sz="1200" dirty="0">
              <a:latin typeface="Arial" charset="0"/>
            </a:endParaRPr>
          </a:p>
          <a:p>
            <a:pPr algn="just">
              <a:spcBef>
                <a:spcPct val="0"/>
              </a:spcBef>
              <a:defRPr/>
            </a:pPr>
            <a:r>
              <a:rPr lang="es-ES" altLang="es-MX" sz="1200" dirty="0">
                <a:latin typeface="Arial" charset="0"/>
              </a:rPr>
              <a:t>Proporcionar la información requerida por la Procuraduria de Protección de niñas, niños y adolecentes con relación al estado de los menores albergados.</a:t>
            </a:r>
          </a:p>
          <a:p>
            <a:pPr algn="just">
              <a:spcBef>
                <a:spcPct val="0"/>
              </a:spcBef>
              <a:defRPr/>
            </a:pPr>
            <a:endParaRPr lang="es-ES" altLang="es-MX" sz="1200" dirty="0">
              <a:latin typeface="Arial" charset="0"/>
            </a:endParaRPr>
          </a:p>
          <a:p>
            <a:pPr algn="just">
              <a:spcBef>
                <a:spcPct val="0"/>
              </a:spcBef>
              <a:defRPr/>
            </a:pPr>
            <a:r>
              <a:rPr lang="es-ES" altLang="es-MX" sz="1200" dirty="0">
                <a:latin typeface="Arial" charset="0"/>
              </a:rPr>
              <a:t>Firmar el acta custodia del menor albergado y atender sus necesidades especiales de atención.</a:t>
            </a:r>
          </a:p>
          <a:p>
            <a:pPr algn="just">
              <a:spcBef>
                <a:spcPct val="0"/>
              </a:spcBef>
              <a:defRPr/>
            </a:pPr>
            <a:endParaRPr lang="es-ES" altLang="es-MX" sz="1200" dirty="0">
              <a:latin typeface="Arial" charset="0"/>
            </a:endParaRPr>
          </a:p>
          <a:p>
            <a:pPr algn="just">
              <a:spcBef>
                <a:spcPct val="0"/>
              </a:spcBef>
              <a:defRPr/>
            </a:pPr>
            <a:r>
              <a:rPr lang="es-ES" altLang="es-MX" sz="1200" dirty="0">
                <a:latin typeface="Arial" charset="0"/>
              </a:rPr>
              <a:t>Realizar reuniones con todo el personal para revisar las normas y evaluar el trabajo, así como fomentar relaciones interpersonales e interdepartamentales adecuada.</a:t>
            </a:r>
            <a:endParaRPr lang="es-ES_tradnl" altLang="es-MX" sz="1200" dirty="0">
              <a:latin typeface="Arial" charset="0"/>
            </a:endParaRPr>
          </a:p>
          <a:p>
            <a:pPr marL="0" indent="0" algn="just">
              <a:spcBef>
                <a:spcPct val="0"/>
              </a:spcBef>
              <a:buFontTx/>
              <a:buNone/>
              <a:defRPr/>
            </a:pPr>
            <a:endParaRPr lang="es-ES_tradnl" altLang="es-MX" sz="1200" dirty="0">
              <a:latin typeface="Arial" charset="0"/>
            </a:endParaRPr>
          </a:p>
          <a:p>
            <a:pPr algn="just">
              <a:spcBef>
                <a:spcPct val="0"/>
              </a:spcBef>
              <a:defRPr/>
            </a:pPr>
            <a:endParaRPr lang="es-ES_tradnl" altLang="es-MX" sz="1200" dirty="0">
              <a:latin typeface="Arial" charset="0"/>
            </a:endParaRPr>
          </a:p>
        </p:txBody>
      </p:sp>
      <p:sp>
        <p:nvSpPr>
          <p:cNvPr id="14" name="Rectangle 2062"/>
          <p:cNvSpPr>
            <a:spLocks noChangeArrowheads="1"/>
          </p:cNvSpPr>
          <p:nvPr/>
        </p:nvSpPr>
        <p:spPr bwMode="auto">
          <a:xfrm>
            <a:off x="1562100" y="8172400"/>
            <a:ext cx="5168900" cy="827318"/>
          </a:xfrm>
          <a:prstGeom prst="rect">
            <a:avLst/>
          </a:prstGeom>
          <a:solidFill>
            <a:schemeClr val="bg1"/>
          </a:solidFill>
          <a:ln w="9525">
            <a:solidFill>
              <a:schemeClr val="tx1"/>
            </a:solidFill>
            <a:miter lim="800000"/>
            <a:headEnd/>
            <a:tailEnd/>
          </a:ln>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r">
              <a:spcBef>
                <a:spcPct val="0"/>
              </a:spcBef>
              <a:buFontTx/>
              <a:buNone/>
            </a:pPr>
            <a:endParaRPr lang="en-US" altLang="es-MX" sz="1200" dirty="0">
              <a:latin typeface="Arial" charset="0"/>
            </a:endParaRPr>
          </a:p>
        </p:txBody>
      </p:sp>
      <p:sp>
        <p:nvSpPr>
          <p:cNvPr id="15" name="Text Box 2063"/>
          <p:cNvSpPr txBox="1">
            <a:spLocks noChangeArrowheads="1"/>
          </p:cNvSpPr>
          <p:nvPr/>
        </p:nvSpPr>
        <p:spPr bwMode="auto">
          <a:xfrm>
            <a:off x="2291758" y="8216277"/>
            <a:ext cx="11318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80000"/>
              </a:lnSpc>
              <a:spcBef>
                <a:spcPct val="0"/>
              </a:spcBef>
              <a:buFontTx/>
              <a:buNone/>
            </a:pPr>
            <a:r>
              <a:rPr lang="es-MX" altLang="es-MX" sz="1200" b="1" dirty="0">
                <a:latin typeface="Arial" charset="0"/>
              </a:rPr>
              <a:t>Responsable</a:t>
            </a:r>
            <a:endParaRPr lang="es-ES" altLang="es-MX" sz="1200" b="1" dirty="0">
              <a:latin typeface="Arial" charset="0"/>
            </a:endParaRPr>
          </a:p>
        </p:txBody>
      </p:sp>
      <p:sp>
        <p:nvSpPr>
          <p:cNvPr id="17" name="Line 2064"/>
          <p:cNvSpPr>
            <a:spLocks noChangeShapeType="1"/>
          </p:cNvSpPr>
          <p:nvPr/>
        </p:nvSpPr>
        <p:spPr bwMode="auto">
          <a:xfrm flipH="1">
            <a:off x="4149080" y="8172400"/>
            <a:ext cx="645" cy="817348"/>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dirty="0"/>
          </a:p>
        </p:txBody>
      </p:sp>
      <p:sp>
        <p:nvSpPr>
          <p:cNvPr id="18" name="Line 2065"/>
          <p:cNvSpPr>
            <a:spLocks noChangeShapeType="1"/>
          </p:cNvSpPr>
          <p:nvPr/>
        </p:nvSpPr>
        <p:spPr bwMode="auto">
          <a:xfrm>
            <a:off x="1549400" y="8637277"/>
            <a:ext cx="5181600" cy="3175"/>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dirty="0"/>
          </a:p>
        </p:txBody>
      </p:sp>
      <p:sp>
        <p:nvSpPr>
          <p:cNvPr id="19" name="Text Box 2067"/>
          <p:cNvSpPr txBox="1">
            <a:spLocks noChangeArrowheads="1"/>
          </p:cNvSpPr>
          <p:nvPr/>
        </p:nvSpPr>
        <p:spPr bwMode="auto">
          <a:xfrm>
            <a:off x="1670050" y="8723493"/>
            <a:ext cx="24526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s-ES_tradnl" altLang="es-MX" sz="1200" dirty="0">
                <a:latin typeface="Arial" charset="0"/>
              </a:rPr>
              <a:t>Ma. Elena G</a:t>
            </a:r>
            <a:r>
              <a:rPr lang="es-ES" altLang="es-MX" sz="1200" dirty="0">
                <a:latin typeface="Arial" charset="0"/>
              </a:rPr>
              <a:t>ámez Castro </a:t>
            </a:r>
            <a:endParaRPr lang="es-ES_tradnl" altLang="es-MX" sz="1200" dirty="0">
              <a:latin typeface="Arial" charset="0"/>
            </a:endParaRPr>
          </a:p>
        </p:txBody>
      </p:sp>
      <p:sp>
        <p:nvSpPr>
          <p:cNvPr id="20" name="Text Box 55"/>
          <p:cNvSpPr txBox="1">
            <a:spLocks noChangeArrowheads="1"/>
          </p:cNvSpPr>
          <p:nvPr/>
        </p:nvSpPr>
        <p:spPr bwMode="auto">
          <a:xfrm>
            <a:off x="4073525" y="8725081"/>
            <a:ext cx="26447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dirty="0">
                <a:latin typeface="Arial" charset="0"/>
              </a:rPr>
              <a:t>Cecilia A. Gonz</a:t>
            </a:r>
            <a:r>
              <a:rPr lang="es-ES" altLang="es-MX" sz="1200" dirty="0">
                <a:latin typeface="Arial" charset="0"/>
              </a:rPr>
              <a:t>ález Gordoa</a:t>
            </a:r>
            <a:endParaRPr lang="es-ES_tradnl" altLang="es-MX" sz="1200" dirty="0">
              <a:latin typeface="Arial" charset="0"/>
            </a:endParaRPr>
          </a:p>
        </p:txBody>
      </p:sp>
      <p:sp>
        <p:nvSpPr>
          <p:cNvPr id="21" name="Text Box 22"/>
          <p:cNvSpPr txBox="1">
            <a:spLocks noChangeArrowheads="1"/>
          </p:cNvSpPr>
          <p:nvPr/>
        </p:nvSpPr>
        <p:spPr bwMode="auto">
          <a:xfrm>
            <a:off x="4051404" y="8168175"/>
            <a:ext cx="2595562" cy="508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75000"/>
              </a:lnSpc>
              <a:spcBef>
                <a:spcPct val="0"/>
              </a:spcBef>
              <a:buFontTx/>
              <a:buNone/>
            </a:pPr>
            <a:r>
              <a:rPr lang="es-ES_tradnl" altLang="es-MX" sz="1200" b="1" dirty="0">
                <a:latin typeface="Arial" charset="0"/>
              </a:rPr>
              <a:t>Directora General del Sistema </a:t>
            </a:r>
          </a:p>
          <a:p>
            <a:pPr algn="ctr">
              <a:lnSpc>
                <a:spcPct val="75000"/>
              </a:lnSpc>
              <a:spcBef>
                <a:spcPct val="0"/>
              </a:spcBef>
              <a:buFontTx/>
              <a:buNone/>
            </a:pPr>
            <a:r>
              <a:rPr lang="es-ES_tradnl" altLang="es-MX" sz="1200" b="1" dirty="0">
                <a:latin typeface="Arial" charset="0"/>
              </a:rPr>
              <a:t>para el Desarrollo Integral de la</a:t>
            </a:r>
          </a:p>
          <a:p>
            <a:pPr algn="ctr">
              <a:lnSpc>
                <a:spcPct val="75000"/>
              </a:lnSpc>
              <a:spcBef>
                <a:spcPct val="0"/>
              </a:spcBef>
              <a:buFontTx/>
              <a:buNone/>
            </a:pPr>
            <a:r>
              <a:rPr lang="es-ES_tradnl" altLang="es-MX" sz="1200" b="1" dirty="0">
                <a:latin typeface="Arial" charset="0"/>
              </a:rPr>
              <a:t> Familia en el Estado:</a:t>
            </a:r>
          </a:p>
        </p:txBody>
      </p:sp>
    </p:spTree>
    <p:extLst>
      <p:ext uri="{BB962C8B-B14F-4D97-AF65-F5344CB8AC3E}">
        <p14:creationId xmlns:p14="http://schemas.microsoft.com/office/powerpoint/2010/main" val="16062491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050"/>
          <p:cNvSpPr>
            <a:spLocks noChangeArrowheads="1"/>
          </p:cNvSpPr>
          <p:nvPr/>
        </p:nvSpPr>
        <p:spPr bwMode="auto">
          <a:xfrm>
            <a:off x="-27384" y="-508"/>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r">
              <a:spcBef>
                <a:spcPct val="0"/>
              </a:spcBef>
              <a:buFontTx/>
              <a:buNone/>
            </a:pPr>
            <a:endParaRPr lang="en-US" altLang="es-MX" sz="1200" dirty="0">
              <a:latin typeface="Arial" charset="0"/>
            </a:endParaRPr>
          </a:p>
        </p:txBody>
      </p:sp>
      <p:sp>
        <p:nvSpPr>
          <p:cNvPr id="15363" name="Text Box 2051"/>
          <p:cNvSpPr txBox="1">
            <a:spLocks noChangeArrowheads="1"/>
          </p:cNvSpPr>
          <p:nvPr/>
        </p:nvSpPr>
        <p:spPr bwMode="auto">
          <a:xfrm>
            <a:off x="107950" y="66675"/>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spcBef>
                <a:spcPct val="50000"/>
              </a:spcBef>
              <a:buFontTx/>
              <a:buNone/>
            </a:pPr>
            <a:r>
              <a:rPr lang="es-ES_tradnl" altLang="es-MX" sz="2000" b="1" i="1" dirty="0">
                <a:latin typeface="Arial" charset="0"/>
              </a:rPr>
              <a:t>DESCRIPCION DE FUNCIONES</a:t>
            </a:r>
          </a:p>
        </p:txBody>
      </p:sp>
      <p:sp>
        <p:nvSpPr>
          <p:cNvPr id="15364" name="Line 2052"/>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sp>
        <p:nvSpPr>
          <p:cNvPr id="15365" name="Rectangle 2053"/>
          <p:cNvSpPr>
            <a:spLocks noChangeArrowheads="1"/>
          </p:cNvSpPr>
          <p:nvPr/>
        </p:nvSpPr>
        <p:spPr bwMode="auto">
          <a:xfrm>
            <a:off x="1487760" y="1115616"/>
            <a:ext cx="5289278" cy="5558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01600" indent="-101600"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80000"/>
              </a:lnSpc>
              <a:spcBef>
                <a:spcPct val="0"/>
              </a:spcBef>
              <a:buNone/>
            </a:pPr>
            <a:r>
              <a:rPr lang="es-ES_tradnl" altLang="es-MX" sz="1200" b="1" i="1" dirty="0">
                <a:latin typeface="Arial" charset="0"/>
              </a:rPr>
              <a:t>DIRECCIÓN  GENERAL DE CASA CUNA</a:t>
            </a:r>
          </a:p>
          <a:p>
            <a:pPr algn="ctr">
              <a:lnSpc>
                <a:spcPct val="80000"/>
              </a:lnSpc>
              <a:spcBef>
                <a:spcPct val="0"/>
              </a:spcBef>
              <a:buFontTx/>
              <a:buNone/>
            </a:pPr>
            <a:endParaRPr lang="es-ES_tradnl" altLang="es-MX" sz="1200" b="1" i="1" dirty="0">
              <a:latin typeface="Arial" charset="0"/>
            </a:endParaRPr>
          </a:p>
          <a:p>
            <a:pPr algn="ctr">
              <a:spcBef>
                <a:spcPct val="0"/>
              </a:spcBef>
              <a:buFontTx/>
              <a:buNone/>
              <a:defRPr/>
            </a:pPr>
            <a:r>
              <a:rPr lang="es-ES_tradnl" altLang="es-MX" sz="1200" b="1" i="1" dirty="0">
                <a:latin typeface="Arial" charset="0"/>
              </a:rPr>
              <a:t>(Continúa)</a:t>
            </a:r>
          </a:p>
          <a:p>
            <a:pPr algn="ctr">
              <a:spcBef>
                <a:spcPct val="0"/>
              </a:spcBef>
              <a:buFontTx/>
              <a:buNone/>
              <a:defRPr/>
            </a:pPr>
            <a:endParaRPr lang="es-ES_tradnl" altLang="es-MX" sz="1200" b="1" i="1" dirty="0">
              <a:latin typeface="Arial" charset="0"/>
            </a:endParaRPr>
          </a:p>
          <a:p>
            <a:pPr algn="just">
              <a:spcBef>
                <a:spcPct val="0"/>
              </a:spcBef>
              <a:defRPr/>
            </a:pPr>
            <a:r>
              <a:rPr lang="es-ES_tradnl" altLang="es-MX" sz="1200" dirty="0">
                <a:solidFill>
                  <a:prstClr val="black"/>
                </a:solidFill>
                <a:latin typeface="Arial" charset="0"/>
              </a:rPr>
              <a:t>Vigilar las condiciones de trabajo, la capacitación y prestaciones al  personal como reconocimiento a la labor individual y colectiva</a:t>
            </a:r>
            <a:r>
              <a:rPr lang="es-ES_tradnl" altLang="es-MX" sz="1200" i="1" dirty="0">
                <a:solidFill>
                  <a:prstClr val="black"/>
                </a:solidFill>
                <a:latin typeface="Arial" charset="0"/>
              </a:rPr>
              <a:t> </a:t>
            </a:r>
            <a:r>
              <a:rPr lang="es-ES_tradnl" altLang="es-MX" sz="1200" dirty="0">
                <a:solidFill>
                  <a:prstClr val="black"/>
                </a:solidFill>
                <a:latin typeface="Arial" charset="0"/>
              </a:rPr>
              <a:t>que</a:t>
            </a:r>
            <a:r>
              <a:rPr lang="es-ES_tradnl" altLang="es-MX" sz="1200" i="1" dirty="0">
                <a:solidFill>
                  <a:prstClr val="black"/>
                </a:solidFill>
                <a:latin typeface="Arial" charset="0"/>
              </a:rPr>
              <a:t> </a:t>
            </a:r>
            <a:r>
              <a:rPr lang="es-ES_tradnl" altLang="es-MX" sz="1200" dirty="0">
                <a:solidFill>
                  <a:prstClr val="black"/>
                </a:solidFill>
                <a:latin typeface="Arial" charset="0"/>
              </a:rPr>
              <a:t>desempeñan.</a:t>
            </a:r>
          </a:p>
          <a:p>
            <a:pPr marL="0" indent="0" algn="just">
              <a:spcBef>
                <a:spcPct val="0"/>
              </a:spcBef>
              <a:buNone/>
              <a:defRPr/>
            </a:pPr>
            <a:endParaRPr lang="es-ES_tradnl" altLang="es-MX" sz="1200" dirty="0">
              <a:solidFill>
                <a:prstClr val="black"/>
              </a:solidFill>
              <a:latin typeface="Arial" charset="0"/>
            </a:endParaRPr>
          </a:p>
          <a:p>
            <a:pPr algn="just">
              <a:spcBef>
                <a:spcPct val="0"/>
              </a:spcBef>
              <a:buFont typeface="Arial" panose="020B0604020202020204" pitchFamily="34" charset="0"/>
              <a:buChar char="•"/>
              <a:defRPr/>
            </a:pPr>
            <a:r>
              <a:rPr lang="es-ES_tradnl" altLang="es-MX" sz="1200" dirty="0">
                <a:solidFill>
                  <a:prstClr val="black"/>
                </a:solidFill>
                <a:latin typeface="Arial" charset="0"/>
              </a:rPr>
              <a:t>Promover y coordinar  acciones de actualización y capacitación del personal.</a:t>
            </a:r>
          </a:p>
          <a:p>
            <a:pPr>
              <a:spcBef>
                <a:spcPct val="0"/>
              </a:spcBef>
              <a:buFontTx/>
              <a:buNone/>
              <a:defRPr/>
            </a:pPr>
            <a:endParaRPr lang="es-ES_tradnl" altLang="es-MX" sz="1200" b="1" i="1" dirty="0">
              <a:latin typeface="Arial" charset="0"/>
            </a:endParaRPr>
          </a:p>
          <a:p>
            <a:pPr algn="just">
              <a:spcBef>
                <a:spcPct val="0"/>
              </a:spcBef>
              <a:defRPr/>
            </a:pPr>
            <a:r>
              <a:rPr lang="es-ES_tradnl" altLang="es-MX" sz="1200" dirty="0">
                <a:latin typeface="Arial" charset="0"/>
              </a:rPr>
              <a:t>Recibir, controlar y canalizar los donativos de particulares y/o de instituciones.</a:t>
            </a:r>
          </a:p>
          <a:p>
            <a:pPr marL="0" indent="0" algn="just">
              <a:spcBef>
                <a:spcPct val="0"/>
              </a:spcBef>
              <a:buNone/>
              <a:defRPr/>
            </a:pPr>
            <a:endParaRPr lang="es-ES_tradnl" altLang="es-MX" sz="1200" dirty="0">
              <a:latin typeface="Arial" charset="0"/>
            </a:endParaRPr>
          </a:p>
          <a:p>
            <a:pPr algn="just">
              <a:spcBef>
                <a:spcPct val="0"/>
              </a:spcBef>
              <a:defRPr/>
            </a:pPr>
            <a:r>
              <a:rPr lang="es-ES_tradnl" altLang="es-MX" sz="1200" dirty="0">
                <a:latin typeface="Arial" charset="0"/>
              </a:rPr>
              <a:t>Fortalecer la vinculación interinstitucional para mejorar o iniciar servicios en beneficio de la población albergada y de la institución.</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Establecer vinculación con las direcciones del DIF Estatal que corresponda para coadyuvar en el funcionamiento de la Casa Cuna.</a:t>
            </a:r>
          </a:p>
          <a:p>
            <a:pPr marL="0" indent="0" algn="just">
              <a:spcBef>
                <a:spcPct val="0"/>
              </a:spcBef>
              <a:buFontTx/>
              <a:buNone/>
              <a:defRPr/>
            </a:pPr>
            <a:endParaRPr lang="es-ES_tradnl" altLang="es-MX" sz="1200" dirty="0">
              <a:latin typeface="Arial" charset="0"/>
            </a:endParaRPr>
          </a:p>
          <a:p>
            <a:pPr algn="just">
              <a:spcBef>
                <a:spcPct val="0"/>
              </a:spcBef>
              <a:defRPr/>
            </a:pPr>
            <a:r>
              <a:rPr lang="es-ES_tradnl" altLang="es-MX" sz="1200" dirty="0">
                <a:latin typeface="Arial" charset="0"/>
              </a:rPr>
              <a:t>Mantener actualizados los Manuales de Organización y Procedimientos de la Casa Cuna en forma conjunta con la Administración.</a:t>
            </a:r>
          </a:p>
          <a:p>
            <a:pPr marL="0" indent="0" algn="just">
              <a:spcBef>
                <a:spcPct val="0"/>
              </a:spcBef>
              <a:buNone/>
              <a:defRPr/>
            </a:pPr>
            <a:endParaRPr lang="es-ES_tradnl" altLang="es-MX" sz="1200" dirty="0">
              <a:latin typeface="Arial" charset="0"/>
            </a:endParaRPr>
          </a:p>
          <a:p>
            <a:pPr algn="just">
              <a:spcBef>
                <a:spcPct val="0"/>
              </a:spcBef>
              <a:defRPr/>
            </a:pPr>
            <a:r>
              <a:rPr lang="es-ES_tradnl" altLang="es-MX" sz="1200" dirty="0">
                <a:latin typeface="Arial" charset="0"/>
              </a:rPr>
              <a:t>Mantener actualizada la cedula de filiación de los menores al Seguro Popular</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Estas funciones son enunciativas más no limitativas</a:t>
            </a:r>
          </a:p>
          <a:p>
            <a:pPr>
              <a:spcBef>
                <a:spcPct val="0"/>
              </a:spcBef>
              <a:buFontTx/>
              <a:buNone/>
              <a:defRPr/>
            </a:pPr>
            <a:endParaRPr lang="es-ES_tradnl" altLang="es-MX" sz="1200" b="1" i="1" dirty="0">
              <a:latin typeface="Arial" charset="0"/>
            </a:endParaRPr>
          </a:p>
          <a:p>
            <a:pPr algn="ctr">
              <a:spcBef>
                <a:spcPct val="0"/>
              </a:spcBef>
              <a:buFontTx/>
              <a:buNone/>
              <a:defRPr/>
            </a:pPr>
            <a:endParaRPr lang="es-ES_tradnl" altLang="es-MX" sz="1200" b="1" i="1" dirty="0">
              <a:latin typeface="Arial" charset="0"/>
            </a:endParaRPr>
          </a:p>
          <a:p>
            <a:pPr marL="0" indent="0" algn="just">
              <a:spcBef>
                <a:spcPct val="0"/>
              </a:spcBef>
              <a:buFontTx/>
              <a:buNone/>
              <a:defRPr/>
            </a:pPr>
            <a:endParaRPr lang="es-ES_tradnl" altLang="es-MX" sz="1200" dirty="0">
              <a:latin typeface="Arial" charset="0"/>
            </a:endParaRPr>
          </a:p>
        </p:txBody>
      </p:sp>
      <p:sp>
        <p:nvSpPr>
          <p:cNvPr id="15366" name="Rectangle 2062"/>
          <p:cNvSpPr>
            <a:spLocks noChangeArrowheads="1"/>
          </p:cNvSpPr>
          <p:nvPr/>
        </p:nvSpPr>
        <p:spPr bwMode="auto">
          <a:xfrm>
            <a:off x="1562100" y="8172400"/>
            <a:ext cx="5168900" cy="827318"/>
          </a:xfrm>
          <a:prstGeom prst="rect">
            <a:avLst/>
          </a:prstGeom>
          <a:solidFill>
            <a:schemeClr val="bg1"/>
          </a:solidFill>
          <a:ln w="9525">
            <a:solidFill>
              <a:schemeClr val="tx1"/>
            </a:solidFill>
            <a:miter lim="800000"/>
            <a:headEnd/>
            <a:tailEnd/>
          </a:ln>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r">
              <a:spcBef>
                <a:spcPct val="0"/>
              </a:spcBef>
              <a:buFontTx/>
              <a:buNone/>
            </a:pPr>
            <a:endParaRPr lang="en-US" altLang="es-MX" sz="1200" dirty="0">
              <a:latin typeface="Arial" charset="0"/>
            </a:endParaRPr>
          </a:p>
        </p:txBody>
      </p:sp>
      <p:sp>
        <p:nvSpPr>
          <p:cNvPr id="15367" name="Text Box 2063"/>
          <p:cNvSpPr txBox="1">
            <a:spLocks noChangeArrowheads="1"/>
          </p:cNvSpPr>
          <p:nvPr/>
        </p:nvSpPr>
        <p:spPr bwMode="auto">
          <a:xfrm>
            <a:off x="2291758" y="8216277"/>
            <a:ext cx="11318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80000"/>
              </a:lnSpc>
              <a:spcBef>
                <a:spcPct val="0"/>
              </a:spcBef>
              <a:buFontTx/>
              <a:buNone/>
            </a:pPr>
            <a:r>
              <a:rPr lang="es-MX" altLang="es-MX" sz="1200" b="1" dirty="0">
                <a:latin typeface="Arial" charset="0"/>
              </a:rPr>
              <a:t>Responsable</a:t>
            </a:r>
            <a:endParaRPr lang="es-ES" altLang="es-MX" sz="1200" b="1" dirty="0">
              <a:latin typeface="Arial" charset="0"/>
            </a:endParaRPr>
          </a:p>
        </p:txBody>
      </p:sp>
      <p:sp>
        <p:nvSpPr>
          <p:cNvPr id="15368" name="Line 2064"/>
          <p:cNvSpPr>
            <a:spLocks noChangeShapeType="1"/>
          </p:cNvSpPr>
          <p:nvPr/>
        </p:nvSpPr>
        <p:spPr bwMode="auto">
          <a:xfrm flipH="1">
            <a:off x="4149080" y="8172400"/>
            <a:ext cx="645" cy="817348"/>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dirty="0"/>
          </a:p>
        </p:txBody>
      </p:sp>
      <p:sp>
        <p:nvSpPr>
          <p:cNvPr id="15369" name="Line 2065"/>
          <p:cNvSpPr>
            <a:spLocks noChangeShapeType="1"/>
          </p:cNvSpPr>
          <p:nvPr/>
        </p:nvSpPr>
        <p:spPr bwMode="auto">
          <a:xfrm>
            <a:off x="1549400" y="8637277"/>
            <a:ext cx="5181600" cy="3175"/>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dirty="0"/>
          </a:p>
        </p:txBody>
      </p:sp>
      <p:sp>
        <p:nvSpPr>
          <p:cNvPr id="15371" name="Text Box 2067"/>
          <p:cNvSpPr txBox="1">
            <a:spLocks noChangeArrowheads="1"/>
          </p:cNvSpPr>
          <p:nvPr/>
        </p:nvSpPr>
        <p:spPr bwMode="auto">
          <a:xfrm>
            <a:off x="1670050" y="8723493"/>
            <a:ext cx="24526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s-ES_tradnl" altLang="es-MX" sz="1200" dirty="0">
                <a:latin typeface="Arial" charset="0"/>
              </a:rPr>
              <a:t>Ma. Elena G</a:t>
            </a:r>
            <a:r>
              <a:rPr lang="es-ES" altLang="es-MX" sz="1200" dirty="0">
                <a:latin typeface="Arial" charset="0"/>
              </a:rPr>
              <a:t>ámez Castro </a:t>
            </a:r>
            <a:endParaRPr lang="es-ES_tradnl" altLang="es-MX" sz="1200" dirty="0">
              <a:latin typeface="Arial" charset="0"/>
            </a:endParaRPr>
          </a:p>
        </p:txBody>
      </p:sp>
      <p:sp>
        <p:nvSpPr>
          <p:cNvPr id="13" name="Text Box 55"/>
          <p:cNvSpPr txBox="1">
            <a:spLocks noChangeArrowheads="1"/>
          </p:cNvSpPr>
          <p:nvPr/>
        </p:nvSpPr>
        <p:spPr bwMode="auto">
          <a:xfrm>
            <a:off x="4073525" y="8725081"/>
            <a:ext cx="26447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dirty="0">
                <a:latin typeface="Arial" charset="0"/>
              </a:rPr>
              <a:t>Cecilia A. Gonz</a:t>
            </a:r>
            <a:r>
              <a:rPr lang="es-ES" altLang="es-MX" sz="1200" dirty="0">
                <a:latin typeface="Arial" charset="0"/>
              </a:rPr>
              <a:t>ález Gordoa</a:t>
            </a:r>
            <a:endParaRPr lang="es-ES_tradnl" altLang="es-MX" sz="1200" dirty="0">
              <a:latin typeface="Arial" charset="0"/>
            </a:endParaRPr>
          </a:p>
        </p:txBody>
      </p:sp>
      <p:sp>
        <p:nvSpPr>
          <p:cNvPr id="14" name="Text Box 22"/>
          <p:cNvSpPr txBox="1">
            <a:spLocks noChangeArrowheads="1"/>
          </p:cNvSpPr>
          <p:nvPr/>
        </p:nvSpPr>
        <p:spPr bwMode="auto">
          <a:xfrm>
            <a:off x="4051404" y="8168175"/>
            <a:ext cx="2595562" cy="508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75000"/>
              </a:lnSpc>
              <a:spcBef>
                <a:spcPct val="0"/>
              </a:spcBef>
              <a:buFontTx/>
              <a:buNone/>
            </a:pPr>
            <a:r>
              <a:rPr lang="es-ES_tradnl" altLang="es-MX" sz="1200" b="1" dirty="0">
                <a:latin typeface="Arial" charset="0"/>
              </a:rPr>
              <a:t>Directora General del Sistema </a:t>
            </a:r>
          </a:p>
          <a:p>
            <a:pPr algn="ctr">
              <a:lnSpc>
                <a:spcPct val="75000"/>
              </a:lnSpc>
              <a:spcBef>
                <a:spcPct val="0"/>
              </a:spcBef>
              <a:buFontTx/>
              <a:buNone/>
            </a:pPr>
            <a:r>
              <a:rPr lang="es-ES_tradnl" altLang="es-MX" sz="1200" b="1" dirty="0">
                <a:latin typeface="Arial" charset="0"/>
              </a:rPr>
              <a:t>para el Desarrollo Integral de la</a:t>
            </a:r>
          </a:p>
          <a:p>
            <a:pPr algn="ctr">
              <a:lnSpc>
                <a:spcPct val="75000"/>
              </a:lnSpc>
              <a:spcBef>
                <a:spcPct val="0"/>
              </a:spcBef>
              <a:buFontTx/>
              <a:buNone/>
            </a:pPr>
            <a:r>
              <a:rPr lang="es-ES_tradnl" altLang="es-MX" sz="1200" b="1" dirty="0">
                <a:latin typeface="Arial" charset="0"/>
              </a:rPr>
              <a:t> Familia en el Estado:</a:t>
            </a:r>
          </a:p>
        </p:txBody>
      </p:sp>
    </p:spTree>
    <p:extLst>
      <p:ext uri="{BB962C8B-B14F-4D97-AF65-F5344CB8AC3E}">
        <p14:creationId xmlns:p14="http://schemas.microsoft.com/office/powerpoint/2010/main" val="5655362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dirty="0">
              <a:latin typeface="Arial" charset="0"/>
            </a:endParaRPr>
          </a:p>
        </p:txBody>
      </p:sp>
      <p:sp>
        <p:nvSpPr>
          <p:cNvPr id="16387" name="Text Box 5"/>
          <p:cNvSpPr txBox="1">
            <a:spLocks noChangeArrowheads="1"/>
          </p:cNvSpPr>
          <p:nvPr/>
        </p:nvSpPr>
        <p:spPr bwMode="auto">
          <a:xfrm>
            <a:off x="107950" y="63500"/>
            <a:ext cx="3962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50000"/>
              </a:spcBef>
              <a:buFontTx/>
              <a:buNone/>
            </a:pPr>
            <a:r>
              <a:rPr lang="es-ES_tradnl" altLang="es-MX" sz="2000" b="1" i="1" dirty="0">
                <a:latin typeface="Arial" charset="0"/>
              </a:rPr>
              <a:t>DESCRIPCION DE FUNCIONES</a:t>
            </a:r>
          </a:p>
        </p:txBody>
      </p:sp>
      <p:sp>
        <p:nvSpPr>
          <p:cNvPr id="16388" name="Line 6"/>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dirty="0"/>
          </a:p>
        </p:txBody>
      </p:sp>
      <p:sp>
        <p:nvSpPr>
          <p:cNvPr id="16389" name="Rectangle 7"/>
          <p:cNvSpPr>
            <a:spLocks noChangeArrowheads="1"/>
          </p:cNvSpPr>
          <p:nvPr/>
        </p:nvSpPr>
        <p:spPr bwMode="auto">
          <a:xfrm>
            <a:off x="3336925" y="1195388"/>
            <a:ext cx="33940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s-ES" altLang="es-MX" sz="1200" b="1" i="1" dirty="0">
              <a:latin typeface="Arial" charset="0"/>
            </a:endParaRPr>
          </a:p>
        </p:txBody>
      </p:sp>
      <p:sp>
        <p:nvSpPr>
          <p:cNvPr id="12294" name="Rectangle 8"/>
          <p:cNvSpPr>
            <a:spLocks noChangeArrowheads="1"/>
          </p:cNvSpPr>
          <p:nvPr/>
        </p:nvSpPr>
        <p:spPr bwMode="auto">
          <a:xfrm>
            <a:off x="1479912" y="1115616"/>
            <a:ext cx="5297126" cy="7294305"/>
          </a:xfrm>
          <a:prstGeom prst="rect">
            <a:avLst/>
          </a:prstGeom>
          <a:noFill/>
          <a:ln>
            <a:noFill/>
          </a:ln>
        </p:spPr>
        <p:txBody>
          <a:bodyPr wrap="square">
            <a:spAutoFit/>
          </a:bodyPr>
          <a:lstStyle>
            <a:lvl1pPr marL="101600" indent="-101600"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defRPr/>
            </a:pPr>
            <a:r>
              <a:rPr lang="es-ES_tradnl" altLang="es-MX" sz="1200" b="1" i="1" dirty="0">
                <a:latin typeface="Arial" charset="0"/>
              </a:rPr>
              <a:t>  SECRETARIA</a:t>
            </a:r>
          </a:p>
          <a:p>
            <a:pPr algn="just">
              <a:spcBef>
                <a:spcPct val="0"/>
              </a:spcBef>
              <a:buFontTx/>
              <a:buNone/>
              <a:defRPr/>
            </a:pPr>
            <a:endParaRPr lang="es-ES_tradnl" altLang="es-MX" sz="1200" b="1" i="1" dirty="0">
              <a:latin typeface="Arial" charset="0"/>
            </a:endParaRPr>
          </a:p>
          <a:p>
            <a:pPr algn="just">
              <a:spcBef>
                <a:spcPct val="0"/>
              </a:spcBef>
              <a:buFontTx/>
              <a:buNone/>
              <a:defRPr/>
            </a:pPr>
            <a:r>
              <a:rPr lang="es-ES_tradnl" altLang="es-MX" sz="1200" b="1" i="1" dirty="0">
                <a:latin typeface="Arial" charset="0"/>
              </a:rPr>
              <a:t>OBJETIVO.</a:t>
            </a:r>
          </a:p>
          <a:p>
            <a:pPr algn="just">
              <a:spcBef>
                <a:spcPct val="0"/>
              </a:spcBef>
              <a:buFontTx/>
              <a:buNone/>
              <a:defRPr/>
            </a:pPr>
            <a:endParaRPr lang="es-ES_tradnl" altLang="es-MX" sz="1200" dirty="0">
              <a:latin typeface="Arial" charset="0"/>
            </a:endParaRPr>
          </a:p>
          <a:p>
            <a:pPr marL="0" indent="0" algn="just">
              <a:spcBef>
                <a:spcPct val="0"/>
              </a:spcBef>
              <a:buFontTx/>
              <a:buNone/>
              <a:defRPr/>
            </a:pPr>
            <a:r>
              <a:rPr lang="es-ES_tradnl" altLang="es-MX" sz="1200" dirty="0">
                <a:latin typeface="Arial" charset="0"/>
              </a:rPr>
              <a:t> Atender las necesidades de la dirección y el </a:t>
            </a:r>
            <a:r>
              <a:rPr lang="es-ES" altLang="es-MX" sz="1200" dirty="0">
                <a:latin typeface="Arial" charset="0"/>
              </a:rPr>
              <a:t>área de </a:t>
            </a:r>
            <a:r>
              <a:rPr lang="es-ES_tradnl" altLang="es-MX" sz="1200" dirty="0">
                <a:latin typeface="Arial" charset="0"/>
              </a:rPr>
              <a:t> administración en las funciones secretariales y manejo de la documentación e información de la Casa Cuna, así como lograr el óptimo aprovechamiento en el cumplimiento de las funciones y material que se le asigna.</a:t>
            </a:r>
            <a:endParaRPr lang="es-ES_tradnl" altLang="es-MX" sz="1200" b="1" dirty="0">
              <a:latin typeface="Arial" charset="0"/>
            </a:endParaRPr>
          </a:p>
          <a:p>
            <a:pPr algn="just">
              <a:spcBef>
                <a:spcPct val="0"/>
              </a:spcBef>
              <a:buFontTx/>
              <a:buNone/>
              <a:defRPr/>
            </a:pPr>
            <a:endParaRPr lang="es-ES_tradnl" altLang="es-MX" sz="1200" b="1" dirty="0">
              <a:latin typeface="Arial" charset="0"/>
            </a:endParaRPr>
          </a:p>
          <a:p>
            <a:pPr algn="just">
              <a:spcBef>
                <a:spcPct val="0"/>
              </a:spcBef>
              <a:buFontTx/>
              <a:buNone/>
              <a:defRPr/>
            </a:pPr>
            <a:r>
              <a:rPr lang="es-ES_tradnl" altLang="es-MX" sz="1200" b="1" i="1" dirty="0">
                <a:latin typeface="Arial" charset="0"/>
              </a:rPr>
              <a:t>FUNCIONES.</a:t>
            </a:r>
          </a:p>
          <a:p>
            <a:pPr algn="just">
              <a:spcBef>
                <a:spcPct val="0"/>
              </a:spcBef>
              <a:buFontTx/>
              <a:buNone/>
              <a:defRPr/>
            </a:pPr>
            <a:endParaRPr lang="es-ES_tradnl" altLang="es-MX" sz="1200" dirty="0">
              <a:latin typeface="Arial" charset="0"/>
            </a:endParaRPr>
          </a:p>
          <a:p>
            <a:pPr algn="just">
              <a:spcBef>
                <a:spcPct val="0"/>
              </a:spcBef>
              <a:defRPr/>
            </a:pPr>
            <a:r>
              <a:rPr lang="es-ES_tradnl" altLang="es-MX" sz="1200" dirty="0">
                <a:latin typeface="Arial" charset="0"/>
              </a:rPr>
              <a:t>Atender el conmutador y pasar las llamadas recibidas a las diferentes áreas.</a:t>
            </a:r>
          </a:p>
          <a:p>
            <a:pPr marL="0" indent="0" algn="just">
              <a:spcBef>
                <a:spcPct val="0"/>
              </a:spcBef>
              <a:buFontTx/>
              <a:buNone/>
              <a:defRPr/>
            </a:pPr>
            <a:endParaRPr lang="es-ES_tradnl" altLang="es-MX" sz="1200" dirty="0">
              <a:latin typeface="Arial" charset="0"/>
            </a:endParaRPr>
          </a:p>
          <a:p>
            <a:pPr algn="just">
              <a:spcBef>
                <a:spcPct val="0"/>
              </a:spcBef>
              <a:defRPr/>
            </a:pPr>
            <a:r>
              <a:rPr lang="es-ES_tradnl" altLang="es-MX" sz="1200" dirty="0">
                <a:latin typeface="Arial" charset="0"/>
              </a:rPr>
              <a:t>Hacer las llamadas que soliciten las diferentes áreas.</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Llevar el control del libro de registro de ingreso y egreso de los menores de edad albergados.</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Abrir expediente de ingreso de los menores de edad albergados.</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Elaborar  mensualmente el Censo de la población de menores albergados y entregarlos a la dirección</a:t>
            </a:r>
            <a:r>
              <a:rPr lang="es-ES" altLang="es-MX" sz="1200" dirty="0">
                <a:latin typeface="Arial" charset="0"/>
              </a:rPr>
              <a:t>. </a:t>
            </a:r>
            <a:endParaRPr lang="es-ES_tradnl" altLang="es-MX" sz="1200" dirty="0">
              <a:latin typeface="Arial" charset="0"/>
            </a:endParaRP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Llevar el control de los expedientes del personal vigente que labora en la institución, así como el del personal dado de baja.</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Mantener actualizados los expedientes del personal.</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Elaborar los oficios y todo tipo de documentos que le solicite la direcci</a:t>
            </a:r>
            <a:r>
              <a:rPr lang="es-ES" altLang="es-MX" sz="1200" dirty="0">
                <a:latin typeface="Arial" charset="0"/>
              </a:rPr>
              <a:t>ón y el área Administrativa.</a:t>
            </a:r>
            <a:endParaRPr lang="es-ES_tradnl" altLang="es-MX" sz="1200" dirty="0">
              <a:latin typeface="Arial" charset="0"/>
            </a:endParaRP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Elaborar cartas de trabajo que solicita el personal, constancias de vacaciones, así como oficios expedidos por la dirección y administración.</a:t>
            </a:r>
          </a:p>
          <a:p>
            <a:pPr algn="just">
              <a:spcBef>
                <a:spcPct val="0"/>
              </a:spcBef>
              <a:defRPr/>
            </a:pPr>
            <a:endParaRPr lang="es-ES_tradnl" altLang="es-MX" sz="1200" dirty="0">
              <a:latin typeface="Arial" charset="0"/>
            </a:endParaRPr>
          </a:p>
          <a:p>
            <a:pPr marL="0" indent="0" algn="just">
              <a:spcBef>
                <a:spcPct val="0"/>
              </a:spcBef>
              <a:buFontTx/>
              <a:buNone/>
              <a:defRPr/>
            </a:pPr>
            <a:endParaRPr lang="es-ES_tradnl" altLang="es-MX" sz="1200" dirty="0">
              <a:latin typeface="Arial" charset="0"/>
            </a:endParaRPr>
          </a:p>
          <a:p>
            <a:pPr algn="just">
              <a:spcBef>
                <a:spcPct val="0"/>
              </a:spcBef>
              <a:defRPr/>
            </a:pPr>
            <a:endParaRPr lang="es-ES_tradnl" altLang="es-MX" sz="1200" dirty="0">
              <a:latin typeface="Arial" charset="0"/>
            </a:endParaRPr>
          </a:p>
          <a:p>
            <a:pPr algn="just">
              <a:spcBef>
                <a:spcPct val="0"/>
              </a:spcBef>
              <a:buFontTx/>
              <a:buNone/>
              <a:defRPr/>
            </a:pPr>
            <a:endParaRPr lang="es-ES_tradnl" altLang="es-MX" sz="1200" dirty="0">
              <a:latin typeface="Arial" charset="0"/>
            </a:endParaRPr>
          </a:p>
        </p:txBody>
      </p:sp>
      <p:sp>
        <p:nvSpPr>
          <p:cNvPr id="16391" name="Rectangle 13"/>
          <p:cNvSpPr>
            <a:spLocks noChangeArrowheads="1"/>
          </p:cNvSpPr>
          <p:nvPr/>
        </p:nvSpPr>
        <p:spPr bwMode="auto">
          <a:xfrm>
            <a:off x="1562100" y="8367713"/>
            <a:ext cx="5168900" cy="646112"/>
          </a:xfrm>
          <a:prstGeom prst="rect">
            <a:avLst/>
          </a:prstGeom>
          <a:solidFill>
            <a:schemeClr val="bg1"/>
          </a:solidFill>
          <a:ln w="9525">
            <a:solidFill>
              <a:schemeClr val="tx1"/>
            </a:solidFill>
            <a:miter lim="800000"/>
            <a:headEnd/>
            <a:tailEnd/>
          </a:ln>
        </p:spPr>
        <p:txBody>
          <a:bodyPr wrap="none" anchor="ct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dirty="0">
              <a:latin typeface="Arial" charset="0"/>
            </a:endParaRPr>
          </a:p>
        </p:txBody>
      </p:sp>
      <p:sp>
        <p:nvSpPr>
          <p:cNvPr id="16392" name="Text Box 14"/>
          <p:cNvSpPr txBox="1">
            <a:spLocks noChangeArrowheads="1"/>
          </p:cNvSpPr>
          <p:nvPr/>
        </p:nvSpPr>
        <p:spPr bwMode="auto">
          <a:xfrm>
            <a:off x="1790700" y="8377238"/>
            <a:ext cx="20574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50000"/>
              </a:spcBef>
              <a:buFontTx/>
              <a:buNone/>
            </a:pPr>
            <a:endParaRPr lang="es-ES" altLang="es-MX" sz="1200" dirty="0">
              <a:latin typeface="Arial" charset="0"/>
            </a:endParaRPr>
          </a:p>
        </p:txBody>
      </p:sp>
      <p:sp>
        <p:nvSpPr>
          <p:cNvPr id="16393" name="Text Box 15"/>
          <p:cNvSpPr txBox="1">
            <a:spLocks noChangeArrowheads="1"/>
          </p:cNvSpPr>
          <p:nvPr/>
        </p:nvSpPr>
        <p:spPr bwMode="auto">
          <a:xfrm>
            <a:off x="2271713" y="8470900"/>
            <a:ext cx="11318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Responsable</a:t>
            </a:r>
            <a:endParaRPr lang="es-ES" altLang="es-MX" sz="1200" b="1" dirty="0">
              <a:latin typeface="Arial" charset="0"/>
            </a:endParaRPr>
          </a:p>
        </p:txBody>
      </p:sp>
      <p:sp>
        <p:nvSpPr>
          <p:cNvPr id="16394" name="Text Box 18"/>
          <p:cNvSpPr txBox="1">
            <a:spLocks noChangeArrowheads="1"/>
          </p:cNvSpPr>
          <p:nvPr/>
        </p:nvSpPr>
        <p:spPr bwMode="auto">
          <a:xfrm>
            <a:off x="1865313" y="8770938"/>
            <a:ext cx="229711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50000"/>
              </a:spcBef>
              <a:buFontTx/>
              <a:buNone/>
            </a:pPr>
            <a:endParaRPr lang="es-ES" altLang="es-MX" sz="1200" dirty="0">
              <a:latin typeface="Arial" charset="0"/>
            </a:endParaRPr>
          </a:p>
        </p:txBody>
      </p:sp>
      <p:sp>
        <p:nvSpPr>
          <p:cNvPr id="16395" name="Text Box 19"/>
          <p:cNvSpPr txBox="1">
            <a:spLocks noChangeArrowheads="1"/>
          </p:cNvSpPr>
          <p:nvPr/>
        </p:nvSpPr>
        <p:spPr bwMode="auto">
          <a:xfrm>
            <a:off x="1670050" y="8604448"/>
            <a:ext cx="24790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dirty="0">
                <a:latin typeface="Arial" charset="0"/>
              </a:rPr>
              <a:t>Alma Angélica María Heredia Serrano</a:t>
            </a:r>
          </a:p>
        </p:txBody>
      </p:sp>
      <p:sp>
        <p:nvSpPr>
          <p:cNvPr id="16396" name="Text Box 20"/>
          <p:cNvSpPr txBox="1">
            <a:spLocks noChangeArrowheads="1"/>
          </p:cNvSpPr>
          <p:nvPr/>
        </p:nvSpPr>
        <p:spPr bwMode="auto">
          <a:xfrm>
            <a:off x="4810125" y="8770938"/>
            <a:ext cx="17049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50000"/>
              </a:spcBef>
              <a:buFontTx/>
              <a:buNone/>
            </a:pPr>
            <a:endParaRPr lang="es-ES" altLang="es-MX" sz="1200" dirty="0">
              <a:latin typeface="Arial" charset="0"/>
            </a:endParaRPr>
          </a:p>
        </p:txBody>
      </p:sp>
      <p:sp>
        <p:nvSpPr>
          <p:cNvPr id="16397" name="Line 22"/>
          <p:cNvSpPr>
            <a:spLocks noChangeShapeType="1"/>
          </p:cNvSpPr>
          <p:nvPr/>
        </p:nvSpPr>
        <p:spPr bwMode="auto">
          <a:xfrm>
            <a:off x="1562100" y="8676456"/>
            <a:ext cx="51689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dirty="0"/>
          </a:p>
        </p:txBody>
      </p:sp>
      <p:sp>
        <p:nvSpPr>
          <p:cNvPr id="16398" name="Line 23"/>
          <p:cNvSpPr>
            <a:spLocks noChangeShapeType="1"/>
          </p:cNvSpPr>
          <p:nvPr/>
        </p:nvSpPr>
        <p:spPr bwMode="auto">
          <a:xfrm>
            <a:off x="4073525" y="8367713"/>
            <a:ext cx="0" cy="64611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dirty="0"/>
          </a:p>
        </p:txBody>
      </p:sp>
      <p:sp>
        <p:nvSpPr>
          <p:cNvPr id="16400" name="Text Box 26"/>
          <p:cNvSpPr txBox="1">
            <a:spLocks noChangeArrowheads="1"/>
          </p:cNvSpPr>
          <p:nvPr/>
        </p:nvSpPr>
        <p:spPr bwMode="auto">
          <a:xfrm>
            <a:off x="4295775" y="8248650"/>
            <a:ext cx="23129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50000"/>
              </a:spcBef>
              <a:buFontTx/>
              <a:buNone/>
            </a:pPr>
            <a:endParaRPr lang="es-ES" altLang="es-MX" sz="1200" dirty="0">
              <a:latin typeface="Arial" charset="0"/>
            </a:endParaRPr>
          </a:p>
        </p:txBody>
      </p:sp>
      <p:sp>
        <p:nvSpPr>
          <p:cNvPr id="16401" name="Text Box 27"/>
          <p:cNvSpPr txBox="1">
            <a:spLocks noChangeArrowheads="1"/>
          </p:cNvSpPr>
          <p:nvPr/>
        </p:nvSpPr>
        <p:spPr bwMode="auto">
          <a:xfrm>
            <a:off x="4162425" y="8248650"/>
            <a:ext cx="244633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50000"/>
              </a:spcBef>
              <a:buFontTx/>
              <a:buNone/>
            </a:pPr>
            <a:endParaRPr lang="es-ES" altLang="es-MX" sz="1200" dirty="0">
              <a:latin typeface="Arial" charset="0"/>
            </a:endParaRPr>
          </a:p>
        </p:txBody>
      </p:sp>
      <p:sp>
        <p:nvSpPr>
          <p:cNvPr id="19" name="Text Box 2067"/>
          <p:cNvSpPr txBox="1">
            <a:spLocks noChangeArrowheads="1"/>
          </p:cNvSpPr>
          <p:nvPr/>
        </p:nvSpPr>
        <p:spPr bwMode="auto">
          <a:xfrm>
            <a:off x="4144664" y="8760271"/>
            <a:ext cx="24526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s-ES_tradnl" altLang="es-MX" sz="1200" dirty="0">
                <a:latin typeface="Arial" charset="0"/>
              </a:rPr>
              <a:t>Ma. Elena G</a:t>
            </a:r>
            <a:r>
              <a:rPr lang="es-ES" altLang="es-MX" sz="1200" dirty="0">
                <a:latin typeface="Arial" charset="0"/>
              </a:rPr>
              <a:t>ámez Castro </a:t>
            </a:r>
            <a:endParaRPr lang="es-ES_tradnl" altLang="es-MX" sz="1200" dirty="0">
              <a:latin typeface="Arial" charset="0"/>
            </a:endParaRPr>
          </a:p>
        </p:txBody>
      </p:sp>
      <p:sp>
        <p:nvSpPr>
          <p:cNvPr id="21" name="Text Box 25"/>
          <p:cNvSpPr txBox="1">
            <a:spLocks noChangeArrowheads="1"/>
          </p:cNvSpPr>
          <p:nvPr/>
        </p:nvSpPr>
        <p:spPr bwMode="auto">
          <a:xfrm>
            <a:off x="4426630" y="8361363"/>
            <a:ext cx="2124299"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 </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Tree>
    <p:extLst>
      <p:ext uri="{BB962C8B-B14F-4D97-AF65-F5344CB8AC3E}">
        <p14:creationId xmlns:p14="http://schemas.microsoft.com/office/powerpoint/2010/main" val="6660964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dirty="0">
              <a:latin typeface="Arial" charset="0"/>
            </a:endParaRPr>
          </a:p>
        </p:txBody>
      </p:sp>
      <p:sp>
        <p:nvSpPr>
          <p:cNvPr id="17411" name="Text Box 3"/>
          <p:cNvSpPr txBox="1">
            <a:spLocks noChangeArrowheads="1"/>
          </p:cNvSpPr>
          <p:nvPr/>
        </p:nvSpPr>
        <p:spPr bwMode="auto">
          <a:xfrm>
            <a:off x="106363" y="47625"/>
            <a:ext cx="40560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dirty="0">
                <a:latin typeface="Arial" charset="0"/>
              </a:rPr>
              <a:t>DESCRIPCION DE FUNCIONES</a:t>
            </a:r>
          </a:p>
        </p:txBody>
      </p:sp>
      <p:sp>
        <p:nvSpPr>
          <p:cNvPr id="17412"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dirty="0"/>
          </a:p>
        </p:txBody>
      </p:sp>
      <p:sp>
        <p:nvSpPr>
          <p:cNvPr id="17413" name="Rectangle 5"/>
          <p:cNvSpPr>
            <a:spLocks noChangeArrowheads="1"/>
          </p:cNvSpPr>
          <p:nvPr/>
        </p:nvSpPr>
        <p:spPr bwMode="auto">
          <a:xfrm>
            <a:off x="3336925" y="1195388"/>
            <a:ext cx="33940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s-ES" altLang="es-MX" sz="1200" b="1" i="1" dirty="0">
              <a:latin typeface="Arial" charset="0"/>
            </a:endParaRPr>
          </a:p>
        </p:txBody>
      </p:sp>
      <p:sp>
        <p:nvSpPr>
          <p:cNvPr id="17414" name="Rectangle 6"/>
          <p:cNvSpPr>
            <a:spLocks noChangeArrowheads="1"/>
          </p:cNvSpPr>
          <p:nvPr/>
        </p:nvSpPr>
        <p:spPr bwMode="auto">
          <a:xfrm>
            <a:off x="1484784" y="1115616"/>
            <a:ext cx="5292254"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01600" indent="-101600"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i="1" dirty="0">
                <a:latin typeface="Arial" charset="0"/>
              </a:rPr>
              <a:t>  SECRETARIA </a:t>
            </a:r>
          </a:p>
          <a:p>
            <a:pPr algn="ctr">
              <a:spcBef>
                <a:spcPct val="0"/>
              </a:spcBef>
              <a:buFontTx/>
              <a:buNone/>
            </a:pPr>
            <a:r>
              <a:rPr lang="es-ES_tradnl" altLang="es-MX" sz="1200" b="1" i="1" dirty="0">
                <a:latin typeface="Arial" charset="0"/>
              </a:rPr>
              <a:t>(continúa)</a:t>
            </a:r>
          </a:p>
          <a:p>
            <a:pPr algn="ctr">
              <a:spcBef>
                <a:spcPct val="0"/>
              </a:spcBef>
              <a:buFontTx/>
              <a:buNone/>
            </a:pPr>
            <a:endParaRPr lang="es-ES_tradnl" altLang="es-MX" sz="1200" b="1" i="1" dirty="0">
              <a:latin typeface="Arial" charset="0"/>
            </a:endParaRPr>
          </a:p>
          <a:p>
            <a:pPr algn="ctr">
              <a:spcBef>
                <a:spcPct val="0"/>
              </a:spcBef>
              <a:buFontTx/>
              <a:buNone/>
            </a:pPr>
            <a:endParaRPr lang="es-ES_tradnl" altLang="es-MX" sz="1200" b="1" i="1" dirty="0">
              <a:latin typeface="Arial" charset="0"/>
            </a:endParaRPr>
          </a:p>
          <a:p>
            <a:pPr algn="just">
              <a:spcBef>
                <a:spcPct val="0"/>
              </a:spcBef>
            </a:pPr>
            <a:r>
              <a:rPr lang="es-ES_tradnl" altLang="es-MX" sz="1200" dirty="0">
                <a:latin typeface="Arial" charset="0"/>
              </a:rPr>
              <a:t>Mantener actualizado y en orden el archivo que genere la direcci</a:t>
            </a:r>
            <a:r>
              <a:rPr lang="es-ES" altLang="es-MX" sz="1200" dirty="0">
                <a:latin typeface="Arial" charset="0"/>
              </a:rPr>
              <a:t>ón y la administración en lo que corresponda</a:t>
            </a:r>
            <a:r>
              <a:rPr lang="es-ES_tradnl" altLang="es-MX" sz="1200" dirty="0">
                <a:latin typeface="Arial" charset="0"/>
              </a:rPr>
              <a:t> .</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Pasar los recibos de nómina fiscales a firma a todo el personal y  llevar el archivo de los mismos de forma mensual.</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Elaborar cheques  de reposición de caja chica, pagos quincenales a personal de honorarios, pago de Infonacot, pagos mensuales correspondientes de los sindicatos y cheques diversos, que solicite el </a:t>
            </a:r>
            <a:r>
              <a:rPr lang="es-ES" altLang="es-MX" sz="1200" dirty="0">
                <a:latin typeface="Arial" charset="0"/>
              </a:rPr>
              <a:t>área administrativa.</a:t>
            </a:r>
            <a:endParaRPr lang="es-ES_tradnl" altLang="es-MX" sz="1200" dirty="0">
              <a:latin typeface="Arial" charset="0"/>
            </a:endParaRP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Recibir semanalmente las facturas a revisión de los proveedores y elaborar el contrarecibo correspondiente.</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Pasar las facturas recibidas al administrador con su respectivo contrarecibo.</a:t>
            </a:r>
          </a:p>
          <a:p>
            <a:pPr marL="0" indent="0" algn="just">
              <a:spcBef>
                <a:spcPct val="0"/>
              </a:spcBef>
              <a:buNone/>
            </a:pPr>
            <a:endParaRPr lang="es-ES_tradnl" altLang="es-MX" sz="1200" dirty="0">
              <a:latin typeface="Arial" charset="0"/>
            </a:endParaRPr>
          </a:p>
          <a:p>
            <a:pPr algn="just">
              <a:spcBef>
                <a:spcPct val="0"/>
              </a:spcBef>
            </a:pPr>
            <a:r>
              <a:rPr lang="es-ES_tradnl" altLang="es-MX" sz="1200" dirty="0">
                <a:latin typeface="Arial" charset="0"/>
              </a:rPr>
              <a:t>Llevar el control de la fotocopiadora.</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Estas funciones son enunciativas mas no limitativas.</a:t>
            </a:r>
          </a:p>
        </p:txBody>
      </p:sp>
      <p:sp>
        <p:nvSpPr>
          <p:cNvPr id="19" name="Rectangle 13"/>
          <p:cNvSpPr>
            <a:spLocks noChangeArrowheads="1"/>
          </p:cNvSpPr>
          <p:nvPr/>
        </p:nvSpPr>
        <p:spPr bwMode="auto">
          <a:xfrm>
            <a:off x="1562100" y="8367713"/>
            <a:ext cx="5168900" cy="646112"/>
          </a:xfrm>
          <a:prstGeom prst="rect">
            <a:avLst/>
          </a:prstGeom>
          <a:solidFill>
            <a:schemeClr val="bg1"/>
          </a:solidFill>
          <a:ln w="9525">
            <a:solidFill>
              <a:schemeClr val="tx1"/>
            </a:solidFill>
            <a:miter lim="800000"/>
            <a:headEnd/>
            <a:tailEnd/>
          </a:ln>
        </p:spPr>
        <p:txBody>
          <a:bodyPr wrap="none" anchor="ct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dirty="0">
              <a:latin typeface="Arial" charset="0"/>
            </a:endParaRPr>
          </a:p>
        </p:txBody>
      </p:sp>
      <p:sp>
        <p:nvSpPr>
          <p:cNvPr id="22" name="Text Box 14"/>
          <p:cNvSpPr txBox="1">
            <a:spLocks noChangeArrowheads="1"/>
          </p:cNvSpPr>
          <p:nvPr/>
        </p:nvSpPr>
        <p:spPr bwMode="auto">
          <a:xfrm>
            <a:off x="1790700" y="8377238"/>
            <a:ext cx="20574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50000"/>
              </a:spcBef>
              <a:buFontTx/>
              <a:buNone/>
            </a:pPr>
            <a:endParaRPr lang="es-ES" altLang="es-MX" sz="1200" dirty="0">
              <a:latin typeface="Arial" charset="0"/>
            </a:endParaRPr>
          </a:p>
        </p:txBody>
      </p:sp>
      <p:sp>
        <p:nvSpPr>
          <p:cNvPr id="23" name="Text Box 15"/>
          <p:cNvSpPr txBox="1">
            <a:spLocks noChangeArrowheads="1"/>
          </p:cNvSpPr>
          <p:nvPr/>
        </p:nvSpPr>
        <p:spPr bwMode="auto">
          <a:xfrm>
            <a:off x="2271713" y="8470900"/>
            <a:ext cx="11318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Responsable</a:t>
            </a:r>
            <a:endParaRPr lang="es-ES" altLang="es-MX" sz="1200" b="1" dirty="0">
              <a:latin typeface="Arial" charset="0"/>
            </a:endParaRPr>
          </a:p>
        </p:txBody>
      </p:sp>
      <p:sp>
        <p:nvSpPr>
          <p:cNvPr id="24" name="Text Box 18"/>
          <p:cNvSpPr txBox="1">
            <a:spLocks noChangeArrowheads="1"/>
          </p:cNvSpPr>
          <p:nvPr/>
        </p:nvSpPr>
        <p:spPr bwMode="auto">
          <a:xfrm>
            <a:off x="1865313" y="8770938"/>
            <a:ext cx="229711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50000"/>
              </a:spcBef>
              <a:buFontTx/>
              <a:buNone/>
            </a:pPr>
            <a:endParaRPr lang="es-ES" altLang="es-MX" sz="1200" dirty="0">
              <a:latin typeface="Arial" charset="0"/>
            </a:endParaRPr>
          </a:p>
        </p:txBody>
      </p:sp>
      <p:sp>
        <p:nvSpPr>
          <p:cNvPr id="25" name="Text Box 19"/>
          <p:cNvSpPr txBox="1">
            <a:spLocks noChangeArrowheads="1"/>
          </p:cNvSpPr>
          <p:nvPr/>
        </p:nvSpPr>
        <p:spPr bwMode="auto">
          <a:xfrm>
            <a:off x="1670050" y="8604448"/>
            <a:ext cx="24790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dirty="0">
                <a:latin typeface="Arial" charset="0"/>
              </a:rPr>
              <a:t>Alma Angélica María Heredia Serrano</a:t>
            </a:r>
          </a:p>
        </p:txBody>
      </p:sp>
      <p:sp>
        <p:nvSpPr>
          <p:cNvPr id="26" name="Text Box 20"/>
          <p:cNvSpPr txBox="1">
            <a:spLocks noChangeArrowheads="1"/>
          </p:cNvSpPr>
          <p:nvPr/>
        </p:nvSpPr>
        <p:spPr bwMode="auto">
          <a:xfrm>
            <a:off x="4810125" y="8770938"/>
            <a:ext cx="17049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50000"/>
              </a:spcBef>
              <a:buFontTx/>
              <a:buNone/>
            </a:pPr>
            <a:endParaRPr lang="es-ES" altLang="es-MX" sz="1200" dirty="0">
              <a:latin typeface="Arial" charset="0"/>
            </a:endParaRPr>
          </a:p>
        </p:txBody>
      </p:sp>
      <p:sp>
        <p:nvSpPr>
          <p:cNvPr id="27" name="Line 22"/>
          <p:cNvSpPr>
            <a:spLocks noChangeShapeType="1"/>
          </p:cNvSpPr>
          <p:nvPr/>
        </p:nvSpPr>
        <p:spPr bwMode="auto">
          <a:xfrm>
            <a:off x="1562100" y="8676456"/>
            <a:ext cx="51689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dirty="0"/>
          </a:p>
        </p:txBody>
      </p:sp>
      <p:sp>
        <p:nvSpPr>
          <p:cNvPr id="28" name="Line 23"/>
          <p:cNvSpPr>
            <a:spLocks noChangeShapeType="1"/>
          </p:cNvSpPr>
          <p:nvPr/>
        </p:nvSpPr>
        <p:spPr bwMode="auto">
          <a:xfrm>
            <a:off x="4073525" y="8367713"/>
            <a:ext cx="0" cy="64611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dirty="0"/>
          </a:p>
        </p:txBody>
      </p:sp>
      <p:sp>
        <p:nvSpPr>
          <p:cNvPr id="29" name="Text Box 26"/>
          <p:cNvSpPr txBox="1">
            <a:spLocks noChangeArrowheads="1"/>
          </p:cNvSpPr>
          <p:nvPr/>
        </p:nvSpPr>
        <p:spPr bwMode="auto">
          <a:xfrm>
            <a:off x="4295775" y="8248650"/>
            <a:ext cx="23129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50000"/>
              </a:spcBef>
              <a:buFontTx/>
              <a:buNone/>
            </a:pPr>
            <a:endParaRPr lang="es-ES" altLang="es-MX" sz="1200" dirty="0">
              <a:latin typeface="Arial" charset="0"/>
            </a:endParaRPr>
          </a:p>
        </p:txBody>
      </p:sp>
      <p:sp>
        <p:nvSpPr>
          <p:cNvPr id="30" name="Text Box 27"/>
          <p:cNvSpPr txBox="1">
            <a:spLocks noChangeArrowheads="1"/>
          </p:cNvSpPr>
          <p:nvPr/>
        </p:nvSpPr>
        <p:spPr bwMode="auto">
          <a:xfrm>
            <a:off x="4162425" y="8248650"/>
            <a:ext cx="244633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50000"/>
              </a:spcBef>
              <a:buFontTx/>
              <a:buNone/>
            </a:pPr>
            <a:endParaRPr lang="es-ES" altLang="es-MX" sz="1200" dirty="0">
              <a:latin typeface="Arial" charset="0"/>
            </a:endParaRPr>
          </a:p>
        </p:txBody>
      </p:sp>
      <p:sp>
        <p:nvSpPr>
          <p:cNvPr id="31" name="Text Box 2067"/>
          <p:cNvSpPr txBox="1">
            <a:spLocks noChangeArrowheads="1"/>
          </p:cNvSpPr>
          <p:nvPr/>
        </p:nvSpPr>
        <p:spPr bwMode="auto">
          <a:xfrm>
            <a:off x="4144664" y="8760271"/>
            <a:ext cx="24526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s-ES_tradnl" altLang="es-MX" sz="1200" dirty="0">
                <a:latin typeface="Arial" charset="0"/>
              </a:rPr>
              <a:t>Ma. Elena G</a:t>
            </a:r>
            <a:r>
              <a:rPr lang="es-ES" altLang="es-MX" sz="1200" dirty="0">
                <a:latin typeface="Arial" charset="0"/>
              </a:rPr>
              <a:t>ámez Castro </a:t>
            </a:r>
            <a:endParaRPr lang="es-ES_tradnl" altLang="es-MX" sz="1200" dirty="0">
              <a:latin typeface="Arial" charset="0"/>
            </a:endParaRPr>
          </a:p>
        </p:txBody>
      </p:sp>
      <p:sp>
        <p:nvSpPr>
          <p:cNvPr id="32" name="Text Box 25"/>
          <p:cNvSpPr txBox="1">
            <a:spLocks noChangeArrowheads="1"/>
          </p:cNvSpPr>
          <p:nvPr/>
        </p:nvSpPr>
        <p:spPr bwMode="auto">
          <a:xfrm>
            <a:off x="4426630" y="8361363"/>
            <a:ext cx="2124299"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 </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Tree>
    <p:extLst>
      <p:ext uri="{BB962C8B-B14F-4D97-AF65-F5344CB8AC3E}">
        <p14:creationId xmlns:p14="http://schemas.microsoft.com/office/powerpoint/2010/main" val="1045245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dirty="0">
              <a:latin typeface="Arial" charset="0"/>
            </a:endParaRPr>
          </a:p>
        </p:txBody>
      </p:sp>
      <p:sp>
        <p:nvSpPr>
          <p:cNvPr id="26626" name="Text Box 3"/>
          <p:cNvSpPr txBox="1">
            <a:spLocks noChangeArrowheads="1"/>
          </p:cNvSpPr>
          <p:nvPr/>
        </p:nvSpPr>
        <p:spPr bwMode="auto">
          <a:xfrm>
            <a:off x="107950" y="106673"/>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dirty="0">
                <a:latin typeface="Arial" charset="0"/>
              </a:rPr>
              <a:t>DESCRIPCION DE FUNCIONES</a:t>
            </a:r>
          </a:p>
        </p:txBody>
      </p:sp>
      <p:sp>
        <p:nvSpPr>
          <p:cNvPr id="26627" name="Line 4"/>
          <p:cNvSpPr>
            <a:spLocks noChangeShapeType="1"/>
          </p:cNvSpPr>
          <p:nvPr/>
        </p:nvSpPr>
        <p:spPr bwMode="auto">
          <a:xfrm>
            <a:off x="0" y="61156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dirty="0"/>
          </a:p>
        </p:txBody>
      </p:sp>
      <p:sp>
        <p:nvSpPr>
          <p:cNvPr id="26628" name="Rectangle 5"/>
          <p:cNvSpPr>
            <a:spLocks noChangeArrowheads="1"/>
          </p:cNvSpPr>
          <p:nvPr/>
        </p:nvSpPr>
        <p:spPr bwMode="auto">
          <a:xfrm>
            <a:off x="1484784" y="1115616"/>
            <a:ext cx="5292254" cy="792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01600" indent="-101600">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i="1" dirty="0">
                <a:latin typeface="Arial" charset="0"/>
              </a:rPr>
              <a:t>   ORGANIZACIÓN Y  METODOS DE PROCESOS</a:t>
            </a:r>
          </a:p>
          <a:p>
            <a:pPr algn="just">
              <a:spcBef>
                <a:spcPct val="0"/>
              </a:spcBef>
              <a:buFontTx/>
              <a:buNone/>
            </a:pPr>
            <a:endParaRPr lang="es-ES_tradnl" altLang="es-MX" sz="1200" b="1" i="1" dirty="0">
              <a:latin typeface="Arial" charset="0"/>
            </a:endParaRPr>
          </a:p>
          <a:p>
            <a:pPr algn="just">
              <a:spcBef>
                <a:spcPct val="0"/>
              </a:spcBef>
              <a:buFontTx/>
              <a:buNone/>
            </a:pPr>
            <a:endParaRPr lang="es-ES_tradnl" altLang="es-MX" sz="1200" b="1" i="1" dirty="0">
              <a:latin typeface="Arial" charset="0"/>
            </a:endParaRPr>
          </a:p>
          <a:p>
            <a:pPr algn="just">
              <a:spcBef>
                <a:spcPct val="0"/>
              </a:spcBef>
              <a:buFontTx/>
              <a:buNone/>
            </a:pPr>
            <a:r>
              <a:rPr lang="es-ES_tradnl" altLang="es-MX" sz="1200" b="1" i="1" dirty="0">
                <a:latin typeface="Arial" charset="0"/>
              </a:rPr>
              <a:t>OBJETIVO.</a:t>
            </a:r>
          </a:p>
          <a:p>
            <a:pPr algn="just">
              <a:spcBef>
                <a:spcPct val="0"/>
              </a:spcBef>
              <a:buFontTx/>
              <a:buNone/>
            </a:pPr>
            <a:endParaRPr lang="es-ES_tradnl" altLang="es-MX" sz="1200" b="1" i="1" dirty="0">
              <a:latin typeface="Arial" charset="0"/>
            </a:endParaRPr>
          </a:p>
          <a:p>
            <a:pPr algn="just">
              <a:spcBef>
                <a:spcPct val="0"/>
              </a:spcBef>
              <a:buFontTx/>
              <a:buNone/>
            </a:pPr>
            <a:r>
              <a:rPr lang="es-ES_tradnl" sz="1200" b="1" i="1" dirty="0">
                <a:latin typeface="Arial" charset="0"/>
                <a:ea typeface="Calibri" charset="0"/>
                <a:cs typeface="Times New Roman" charset="0"/>
              </a:rPr>
              <a:t>  </a:t>
            </a:r>
            <a:r>
              <a:rPr lang="es-ES_tradnl" sz="1200" dirty="0">
                <a:latin typeface="Arial" charset="0"/>
                <a:ea typeface="Arial" charset="0"/>
                <a:cs typeface="Arial" charset="0"/>
              </a:rPr>
              <a:t>Aplicar y asesorar a las áreas en la Implementación de metodologías y técnicas establecidas, que permita el seguimiento de las actividades de los ordenamientos como sujetos obligados.</a:t>
            </a:r>
            <a:endParaRPr lang="es-ES_tradnl" altLang="es-MX" sz="1200" b="1" dirty="0">
              <a:latin typeface="Arial" charset="0"/>
            </a:endParaRPr>
          </a:p>
          <a:p>
            <a:pPr algn="just">
              <a:spcBef>
                <a:spcPct val="0"/>
              </a:spcBef>
              <a:buFontTx/>
              <a:buNone/>
            </a:pPr>
            <a:endParaRPr lang="es-ES_tradnl" altLang="es-MX" sz="1200" b="1" i="1" dirty="0">
              <a:latin typeface="Arial" charset="0"/>
            </a:endParaRPr>
          </a:p>
          <a:p>
            <a:pPr algn="just">
              <a:spcBef>
                <a:spcPct val="0"/>
              </a:spcBef>
              <a:buFontTx/>
              <a:buNone/>
            </a:pPr>
            <a:r>
              <a:rPr lang="es-ES_tradnl" altLang="es-MX" sz="1200" b="1" i="1" dirty="0">
                <a:latin typeface="Arial" charset="0"/>
              </a:rPr>
              <a:t>FUNCIONES.</a:t>
            </a:r>
          </a:p>
          <a:p>
            <a:pPr algn="just">
              <a:spcBef>
                <a:spcPct val="0"/>
              </a:spcBef>
              <a:buFontTx/>
              <a:buNone/>
            </a:pPr>
            <a:endParaRPr lang="es-ES_tradnl" altLang="es-MX" sz="1200" b="1" i="1" dirty="0">
              <a:latin typeface="Arial" charset="0"/>
            </a:endParaRPr>
          </a:p>
          <a:p>
            <a:pPr marL="85725" indent="-85725" algn="just">
              <a:spcBef>
                <a:spcPct val="0"/>
              </a:spcBef>
            </a:pPr>
            <a:r>
              <a:rPr lang="es-ES_tradnl" altLang="es-MX" sz="1200" dirty="0">
                <a:latin typeface="Arial" charset="0"/>
              </a:rPr>
              <a:t>Acudir puntualmente y con disposición a las capacitaciones que se requiera para cumplir con los programas.</a:t>
            </a:r>
          </a:p>
          <a:p>
            <a:pPr marL="85725" indent="-85725" algn="just">
              <a:spcBef>
                <a:spcPct val="0"/>
              </a:spcBef>
            </a:pPr>
            <a:endParaRPr lang="es-ES_tradnl" altLang="es-MX" sz="1000" dirty="0">
              <a:latin typeface="Arial" charset="0"/>
            </a:endParaRPr>
          </a:p>
          <a:p>
            <a:pPr marL="85725" indent="-85725" algn="just">
              <a:spcBef>
                <a:spcPct val="0"/>
              </a:spcBef>
            </a:pPr>
            <a:r>
              <a:rPr lang="es-ES_tradnl" altLang="es-MX" sz="1200" dirty="0">
                <a:latin typeface="Arial" charset="0"/>
              </a:rPr>
              <a:t>Realizar las funciones que se le asignen al responsable de las Unidades de Transparencia según el  Art. 54 de la Ley y de Transparencia y Acceso a la Información Publica del Estado de San Luis Potosí.</a:t>
            </a:r>
          </a:p>
          <a:p>
            <a:pPr marL="85725" indent="-85725" algn="just">
              <a:spcBef>
                <a:spcPct val="0"/>
              </a:spcBef>
            </a:pPr>
            <a:endParaRPr lang="es-ES_tradnl" altLang="es-MX" sz="1000" dirty="0">
              <a:latin typeface="Arial" charset="0"/>
            </a:endParaRPr>
          </a:p>
          <a:p>
            <a:pPr marL="85725" indent="-85725" algn="just">
              <a:spcBef>
                <a:spcPct val="0"/>
              </a:spcBef>
            </a:pPr>
            <a:r>
              <a:rPr lang="es-ES_tradnl" altLang="es-MX" sz="1200" dirty="0">
                <a:latin typeface="Arial" charset="0"/>
              </a:rPr>
              <a:t>Asesorar y apoyar a las áreas en la elaboración y actualización de los manuales de organización y procedimientos, así como también de los reglamentos y políticas internas .</a:t>
            </a:r>
          </a:p>
          <a:p>
            <a:pPr marL="85725" indent="-85725" algn="just">
              <a:spcBef>
                <a:spcPct val="0"/>
              </a:spcBef>
            </a:pPr>
            <a:endParaRPr lang="es-ES_tradnl" altLang="es-MX" sz="1000" dirty="0">
              <a:latin typeface="Arial" charset="0"/>
            </a:endParaRPr>
          </a:p>
          <a:p>
            <a:pPr marL="85725" indent="-85725" algn="just">
              <a:spcBef>
                <a:spcPct val="0"/>
              </a:spcBef>
            </a:pPr>
            <a:r>
              <a:rPr lang="es-ES_tradnl" altLang="es-MX" sz="1200" dirty="0">
                <a:latin typeface="Arial" charset="0"/>
              </a:rPr>
              <a:t>Aplicar las técnicas y metodologías establecidas por la CEGAIP , Oficialía Mayor y Protección Civil.</a:t>
            </a:r>
          </a:p>
          <a:p>
            <a:pPr marL="85725" indent="-85725" algn="just">
              <a:spcBef>
                <a:spcPct val="0"/>
              </a:spcBef>
            </a:pPr>
            <a:endParaRPr lang="es-ES_tradnl" sz="1000" dirty="0">
              <a:solidFill>
                <a:srgbClr val="000000"/>
              </a:solidFill>
              <a:latin typeface="Arial" charset="0"/>
              <a:ea typeface="Calibri" charset="0"/>
              <a:cs typeface="Times New Roman" charset="0"/>
            </a:endParaRPr>
          </a:p>
          <a:p>
            <a:pPr marL="85725" indent="-85725" algn="just">
              <a:spcBef>
                <a:spcPct val="0"/>
              </a:spcBef>
            </a:pPr>
            <a:r>
              <a:rPr lang="es-ES_tradnl" sz="1200" dirty="0">
                <a:solidFill>
                  <a:srgbClr val="000000"/>
                </a:solidFill>
                <a:latin typeface="Arial" charset="0"/>
                <a:ea typeface="Calibri" charset="0"/>
                <a:cs typeface="Times New Roman" charset="0"/>
              </a:rPr>
              <a:t>Solicitar los manuales a las áreas de acuerdo al plazo establecido por la Directora Genera de Casa Cuna.</a:t>
            </a:r>
            <a:endParaRPr lang="es-ES_tradnl" sz="1200" dirty="0">
              <a:latin typeface="Calibri" charset="0"/>
              <a:ea typeface="Calibri" charset="0"/>
              <a:cs typeface="Times New Roman" charset="0"/>
            </a:endParaRPr>
          </a:p>
          <a:p>
            <a:pPr marL="85725" indent="-85725" algn="just">
              <a:spcAft>
                <a:spcPts val="0"/>
              </a:spcAft>
            </a:pPr>
            <a:endParaRPr lang="es-ES_tradnl" sz="1000" dirty="0">
              <a:solidFill>
                <a:srgbClr val="000000"/>
              </a:solidFill>
              <a:latin typeface="Arial" charset="0"/>
              <a:ea typeface="Calibri" charset="0"/>
              <a:cs typeface="Times New Roman" charset="0"/>
            </a:endParaRPr>
          </a:p>
          <a:p>
            <a:pPr marL="85725" indent="-85725" algn="just">
              <a:spcAft>
                <a:spcPts val="0"/>
              </a:spcAft>
            </a:pPr>
            <a:r>
              <a:rPr lang="es-ES_tradnl" sz="1200" dirty="0">
                <a:solidFill>
                  <a:srgbClr val="000000"/>
                </a:solidFill>
                <a:latin typeface="Arial" charset="0"/>
                <a:ea typeface="Calibri" charset="0"/>
                <a:cs typeface="Times New Roman" charset="0"/>
              </a:rPr>
              <a:t>Revisar y recibir la documentación de los manuales, en cuanto a la forma de presentación y que cumplan con lo establecido.</a:t>
            </a:r>
          </a:p>
          <a:p>
            <a:pPr marL="85725" indent="-85725" algn="just">
              <a:spcAft>
                <a:spcPts val="0"/>
              </a:spcAft>
            </a:pPr>
            <a:endParaRPr lang="es-ES_tradnl" sz="1000" dirty="0">
              <a:latin typeface="Calibri" charset="0"/>
              <a:ea typeface="Calibri" charset="0"/>
              <a:cs typeface="Times New Roman" charset="0"/>
            </a:endParaRPr>
          </a:p>
          <a:p>
            <a:pPr marL="85725" indent="-85725" algn="just"/>
            <a:r>
              <a:rPr lang="es-ES_tradnl" sz="1200" dirty="0">
                <a:solidFill>
                  <a:srgbClr val="000000"/>
                </a:solidFill>
                <a:latin typeface="Arial" charset="0"/>
                <a:ea typeface="Calibri" charset="0"/>
                <a:cs typeface="Times New Roman" charset="0"/>
              </a:rPr>
              <a:t>Revisar y analizar las tablas de aplicabilidad que determina la CEGAIP de las obligaciones comunes y especificas en coordinación con los responsables de la elaboración en cada área para la autorización de la Directora General de Casa Cuna.</a:t>
            </a:r>
          </a:p>
          <a:p>
            <a:pPr marL="85725" indent="-85725" algn="just"/>
            <a:endParaRPr lang="es-ES_tradnl" sz="1000" dirty="0">
              <a:latin typeface="Calibri" charset="0"/>
              <a:ea typeface="Calibri" charset="0"/>
              <a:cs typeface="Times New Roman" charset="0"/>
            </a:endParaRPr>
          </a:p>
          <a:p>
            <a:pPr marL="85725" indent="-85725" algn="just">
              <a:spcAft>
                <a:spcPts val="0"/>
              </a:spcAft>
            </a:pPr>
            <a:r>
              <a:rPr lang="es-ES_tradnl" sz="1200" dirty="0">
                <a:solidFill>
                  <a:srgbClr val="000000"/>
                </a:solidFill>
                <a:latin typeface="Arial" charset="0"/>
                <a:ea typeface="Calibri" charset="0"/>
                <a:cs typeface="Times New Roman" charset="0"/>
              </a:rPr>
              <a:t>Integrar los documentos que soliciten las diferentes instancias para entregar en tiempo y forma .</a:t>
            </a:r>
            <a:endParaRPr lang="es-ES_tradnl" sz="1200" dirty="0">
              <a:latin typeface="Calibri" charset="0"/>
              <a:ea typeface="Calibri" charset="0"/>
              <a:cs typeface="Times New Roman" charset="0"/>
            </a:endParaRPr>
          </a:p>
          <a:p>
            <a:pPr algn="just">
              <a:spcBef>
                <a:spcPct val="0"/>
              </a:spcBef>
            </a:pPr>
            <a:endParaRPr lang="es-ES_tradnl" altLang="es-MX" sz="1200" dirty="0">
              <a:latin typeface="Arial" charset="0"/>
            </a:endParaRPr>
          </a:p>
          <a:p>
            <a:pPr algn="just">
              <a:spcBef>
                <a:spcPct val="0"/>
              </a:spcBef>
            </a:pPr>
            <a:endParaRPr lang="es-ES_tradnl" altLang="es-MX" sz="1200" dirty="0">
              <a:latin typeface="Arial" charset="0"/>
            </a:endParaRPr>
          </a:p>
          <a:p>
            <a:pPr algn="just">
              <a:spcBef>
                <a:spcPct val="0"/>
              </a:spcBef>
            </a:pPr>
            <a:endParaRPr lang="es-ES_tradnl" altLang="es-MX" sz="1200" dirty="0">
              <a:latin typeface="Arial" charset="0"/>
            </a:endParaRPr>
          </a:p>
          <a:p>
            <a:pPr algn="just">
              <a:spcBef>
                <a:spcPct val="0"/>
              </a:spcBef>
              <a:buFontTx/>
              <a:buNone/>
            </a:pPr>
            <a:endParaRPr lang="es-ES_tradnl" altLang="es-MX" sz="1200" b="1" i="1" dirty="0">
              <a:latin typeface="Arial" charset="0"/>
            </a:endParaRPr>
          </a:p>
        </p:txBody>
      </p:sp>
      <p:sp>
        <p:nvSpPr>
          <p:cNvPr id="26629" name="Rectangle 21"/>
          <p:cNvSpPr>
            <a:spLocks noChangeArrowheads="1"/>
          </p:cNvSpPr>
          <p:nvPr/>
        </p:nvSpPr>
        <p:spPr bwMode="auto">
          <a:xfrm>
            <a:off x="1562100" y="8358188"/>
            <a:ext cx="5168900" cy="668337"/>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dirty="0">
              <a:latin typeface="Arial" charset="0"/>
            </a:endParaRPr>
          </a:p>
        </p:txBody>
      </p:sp>
      <p:sp>
        <p:nvSpPr>
          <p:cNvPr id="26630" name="Text Box 22"/>
          <p:cNvSpPr txBox="1">
            <a:spLocks noChangeArrowheads="1"/>
          </p:cNvSpPr>
          <p:nvPr/>
        </p:nvSpPr>
        <p:spPr bwMode="auto">
          <a:xfrm>
            <a:off x="2271713" y="8408988"/>
            <a:ext cx="11318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Responsable</a:t>
            </a:r>
            <a:endParaRPr lang="es-ES" altLang="es-MX" sz="1200" b="1" dirty="0">
              <a:latin typeface="Arial" charset="0"/>
            </a:endParaRPr>
          </a:p>
        </p:txBody>
      </p:sp>
      <p:sp>
        <p:nvSpPr>
          <p:cNvPr id="26631" name="Line 23"/>
          <p:cNvSpPr>
            <a:spLocks noChangeShapeType="1"/>
          </p:cNvSpPr>
          <p:nvPr/>
        </p:nvSpPr>
        <p:spPr bwMode="auto">
          <a:xfrm>
            <a:off x="4154488" y="8367713"/>
            <a:ext cx="4762" cy="668337"/>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dirty="0"/>
          </a:p>
        </p:txBody>
      </p:sp>
      <p:sp>
        <p:nvSpPr>
          <p:cNvPr id="26632" name="Line 24"/>
          <p:cNvSpPr>
            <a:spLocks noChangeShapeType="1"/>
          </p:cNvSpPr>
          <p:nvPr/>
        </p:nvSpPr>
        <p:spPr bwMode="auto">
          <a:xfrm>
            <a:off x="1562100" y="8702675"/>
            <a:ext cx="51689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dirty="0"/>
          </a:p>
        </p:txBody>
      </p:sp>
      <p:sp>
        <p:nvSpPr>
          <p:cNvPr id="26633" name="Text Box 25"/>
          <p:cNvSpPr txBox="1">
            <a:spLocks noChangeArrowheads="1"/>
          </p:cNvSpPr>
          <p:nvPr/>
        </p:nvSpPr>
        <p:spPr bwMode="auto">
          <a:xfrm>
            <a:off x="4426630" y="8361363"/>
            <a:ext cx="2124299"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 </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26634" name="Text Box 26"/>
          <p:cNvSpPr txBox="1">
            <a:spLocks noChangeArrowheads="1"/>
          </p:cNvSpPr>
          <p:nvPr/>
        </p:nvSpPr>
        <p:spPr bwMode="auto">
          <a:xfrm>
            <a:off x="4217988" y="8742363"/>
            <a:ext cx="24923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dirty="0">
                <a:latin typeface="Arial" charset="0"/>
              </a:rPr>
              <a:t>Ma. Elena Gámez Castro</a:t>
            </a:r>
          </a:p>
        </p:txBody>
      </p:sp>
      <p:sp>
        <p:nvSpPr>
          <p:cNvPr id="26635" name="Text Box 27"/>
          <p:cNvSpPr txBox="1">
            <a:spLocks noChangeArrowheads="1"/>
          </p:cNvSpPr>
          <p:nvPr/>
        </p:nvSpPr>
        <p:spPr bwMode="auto">
          <a:xfrm>
            <a:off x="1562100" y="8569325"/>
            <a:ext cx="25923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endParaRPr lang="es-ES_tradnl" altLang="es-MX" sz="1200" dirty="0">
              <a:latin typeface="Arial" charset="0"/>
            </a:endParaRPr>
          </a:p>
          <a:p>
            <a:pPr algn="ctr">
              <a:spcBef>
                <a:spcPct val="0"/>
              </a:spcBef>
              <a:buFontTx/>
              <a:buNone/>
            </a:pPr>
            <a:r>
              <a:rPr lang="es-ES_tradnl" altLang="es-MX" sz="1200" dirty="0" err="1">
                <a:latin typeface="Arial" charset="0"/>
              </a:rPr>
              <a:t>Maritzza</a:t>
            </a:r>
            <a:r>
              <a:rPr lang="es-ES_tradnl" altLang="es-MX" sz="1200" dirty="0">
                <a:latin typeface="Arial" charset="0"/>
              </a:rPr>
              <a:t> Campos Romero </a:t>
            </a:r>
          </a:p>
        </p:txBody>
      </p:sp>
    </p:spTree>
    <p:extLst>
      <p:ext uri="{BB962C8B-B14F-4D97-AF65-F5344CB8AC3E}">
        <p14:creationId xmlns:p14="http://schemas.microsoft.com/office/powerpoint/2010/main" val="18452872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26626" name="Text Box 3"/>
          <p:cNvSpPr txBox="1">
            <a:spLocks noChangeArrowheads="1"/>
          </p:cNvSpPr>
          <p:nvPr/>
        </p:nvSpPr>
        <p:spPr bwMode="auto">
          <a:xfrm>
            <a:off x="10795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26627"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26628" name="Rectangle 5"/>
          <p:cNvSpPr>
            <a:spLocks noChangeArrowheads="1"/>
          </p:cNvSpPr>
          <p:nvPr/>
        </p:nvSpPr>
        <p:spPr bwMode="auto">
          <a:xfrm>
            <a:off x="1484784" y="1115616"/>
            <a:ext cx="5292254" cy="5029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01600" indent="-101600">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i="1" dirty="0">
                <a:latin typeface="Arial" charset="0"/>
              </a:rPr>
              <a:t>   ORGANIZACIÓN Y  METODOS DE PROCESOS</a:t>
            </a:r>
            <a:endParaRPr lang="es-ES_tradnl" altLang="es-MX" sz="1200" b="1" i="1" dirty="0">
              <a:latin typeface="Arial" charset="0"/>
              <a:ea typeface="Arial" charset="0"/>
              <a:cs typeface="Arial" charset="0"/>
            </a:endParaRPr>
          </a:p>
          <a:p>
            <a:pPr algn="ctr">
              <a:spcBef>
                <a:spcPct val="0"/>
              </a:spcBef>
              <a:buFontTx/>
              <a:buNone/>
            </a:pPr>
            <a:r>
              <a:rPr lang="es-ES_tradnl" altLang="es-MX" sz="1200" b="1" i="1" dirty="0">
                <a:latin typeface="Arial" charset="0"/>
                <a:ea typeface="Arial" charset="0"/>
                <a:cs typeface="Arial" charset="0"/>
              </a:rPr>
              <a:t>(Continúa) </a:t>
            </a:r>
          </a:p>
          <a:p>
            <a:pPr algn="ctr">
              <a:spcBef>
                <a:spcPct val="0"/>
              </a:spcBef>
              <a:buFontTx/>
              <a:buNone/>
            </a:pPr>
            <a:endParaRPr lang="es-ES_tradnl" altLang="es-MX" sz="1200" b="1" i="1" dirty="0">
              <a:latin typeface="Arial" charset="0"/>
            </a:endParaRPr>
          </a:p>
          <a:p>
            <a:pPr algn="just">
              <a:spcBef>
                <a:spcPct val="0"/>
              </a:spcBef>
              <a:buFontTx/>
              <a:buNone/>
            </a:pPr>
            <a:endParaRPr lang="es-ES_tradnl" altLang="es-MX" sz="1200" b="1" i="1" dirty="0">
              <a:latin typeface="Arial" charset="0"/>
            </a:endParaRPr>
          </a:p>
          <a:p>
            <a:pPr algn="just">
              <a:spcBef>
                <a:spcPct val="0"/>
              </a:spcBef>
              <a:buFontTx/>
              <a:buNone/>
            </a:pPr>
            <a:endParaRPr lang="es-ES_tradnl" altLang="es-MX" sz="1200" b="1" i="1" dirty="0">
              <a:latin typeface="Arial" charset="0"/>
            </a:endParaRPr>
          </a:p>
          <a:p>
            <a:pPr algn="just">
              <a:spcBef>
                <a:spcPct val="0"/>
              </a:spcBef>
              <a:buFontTx/>
              <a:buNone/>
            </a:pPr>
            <a:endParaRPr lang="es-ES_tradnl" altLang="es-MX" sz="1200" b="1" i="1" dirty="0">
              <a:latin typeface="Arial" charset="0"/>
            </a:endParaRPr>
          </a:p>
          <a:p>
            <a:pPr algn="just">
              <a:spcBef>
                <a:spcPct val="0"/>
              </a:spcBef>
              <a:buFontTx/>
              <a:buNone/>
            </a:pPr>
            <a:r>
              <a:rPr lang="es-ES_tradnl" altLang="es-MX" sz="1200" b="1" i="1" dirty="0">
                <a:latin typeface="Arial" charset="0"/>
              </a:rPr>
              <a:t>FUNCIONES.</a:t>
            </a:r>
          </a:p>
          <a:p>
            <a:pPr algn="just">
              <a:spcBef>
                <a:spcPct val="0"/>
              </a:spcBef>
              <a:buFontTx/>
              <a:buNone/>
            </a:pPr>
            <a:endParaRPr lang="es-ES_tradnl" altLang="es-MX" sz="1200" b="1" i="1" dirty="0">
              <a:latin typeface="Arial" charset="0"/>
            </a:endParaRPr>
          </a:p>
          <a:p>
            <a:pPr algn="just">
              <a:spcBef>
                <a:spcPct val="0"/>
              </a:spcBef>
            </a:pPr>
            <a:r>
              <a:rPr lang="es-ES_tradnl" altLang="es-MX" sz="1200" dirty="0">
                <a:latin typeface="Arial" charset="0"/>
              </a:rPr>
              <a:t>Integrar el programa interno de Protección Civil para proteger a los menores, trabajadores y a la comunidad para ser frente a desastres, provocados por agentes naturales o humanos.</a:t>
            </a:r>
          </a:p>
          <a:p>
            <a:pPr algn="just">
              <a:spcBef>
                <a:spcPct val="0"/>
              </a:spcBef>
            </a:pPr>
            <a:endParaRPr lang="es-ES_tradnl" altLang="es-MX" sz="1200" dirty="0">
              <a:latin typeface="Arial" charset="0"/>
            </a:endParaRPr>
          </a:p>
          <a:p>
            <a:pPr algn="just">
              <a:lnSpc>
                <a:spcPct val="115000"/>
              </a:lnSpc>
              <a:spcAft>
                <a:spcPts val="1000"/>
              </a:spcAft>
            </a:pPr>
            <a:r>
              <a:rPr lang="es-MX" sz="1200" dirty="0">
                <a:latin typeface="Arial" charset="0"/>
                <a:ea typeface="Calibri" charset="0"/>
                <a:cs typeface="Times New Roman" charset="0"/>
              </a:rPr>
              <a:t>Clasificar y organizar los archivos para dar  cumplimiento a los lineamientos para la Gestión de Archivos administrativos y Resguardo de la informacion Publica del Estado.</a:t>
            </a:r>
          </a:p>
          <a:p>
            <a:pPr algn="just">
              <a:lnSpc>
                <a:spcPct val="115000"/>
              </a:lnSpc>
              <a:spcAft>
                <a:spcPts val="1000"/>
              </a:spcAft>
            </a:pPr>
            <a:r>
              <a:rPr lang="es-MX" sz="1200" dirty="0">
                <a:latin typeface="Arial" charset="0"/>
                <a:ea typeface="Calibri" charset="0"/>
                <a:cs typeface="Times New Roman" charset="0"/>
              </a:rPr>
              <a:t>Aplicar la Guía General para el Expurgo documental y el Descarte Bibliografico en los archivos de trámite y Consentracion.</a:t>
            </a:r>
          </a:p>
          <a:p>
            <a:pPr algn="just">
              <a:lnSpc>
                <a:spcPct val="115000"/>
              </a:lnSpc>
              <a:spcAft>
                <a:spcPts val="1000"/>
              </a:spcAft>
            </a:pPr>
            <a:r>
              <a:rPr lang="es-MX" altLang="es-MX" sz="1200" dirty="0">
                <a:latin typeface="Arial" charset="0"/>
                <a:ea typeface="Calibri" charset="0"/>
                <a:cs typeface="Times New Roman" charset="0"/>
              </a:rPr>
              <a:t>Apoyar en las actividades de la casa cuna cuando la directora general se lo indique.</a:t>
            </a:r>
            <a:endParaRPr lang="es-ES_tradnl" altLang="es-MX" sz="1200" dirty="0">
              <a:latin typeface="Arial" charset="0"/>
            </a:endParaRPr>
          </a:p>
          <a:p>
            <a:pPr algn="just">
              <a:spcBef>
                <a:spcPct val="0"/>
              </a:spcBef>
            </a:pPr>
            <a:r>
              <a:rPr lang="es-ES_tradnl" altLang="es-MX" sz="1200" dirty="0">
                <a:latin typeface="Arial" charset="0"/>
              </a:rPr>
              <a:t>Mantener permanentemente informada a la directora general de casa cuna sobre las funciones.</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Estas funciones son enunciativas mas no limitativas.</a:t>
            </a:r>
          </a:p>
        </p:txBody>
      </p:sp>
      <p:sp>
        <p:nvSpPr>
          <p:cNvPr id="26629" name="Rectangle 21"/>
          <p:cNvSpPr>
            <a:spLocks noChangeArrowheads="1"/>
          </p:cNvSpPr>
          <p:nvPr/>
        </p:nvSpPr>
        <p:spPr bwMode="auto">
          <a:xfrm>
            <a:off x="1562100" y="8358188"/>
            <a:ext cx="5168900" cy="668337"/>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26630" name="Text Box 22"/>
          <p:cNvSpPr txBox="1">
            <a:spLocks noChangeArrowheads="1"/>
          </p:cNvSpPr>
          <p:nvPr/>
        </p:nvSpPr>
        <p:spPr bwMode="auto">
          <a:xfrm>
            <a:off x="2271713" y="8408988"/>
            <a:ext cx="11318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26631" name="Line 23"/>
          <p:cNvSpPr>
            <a:spLocks noChangeShapeType="1"/>
          </p:cNvSpPr>
          <p:nvPr/>
        </p:nvSpPr>
        <p:spPr bwMode="auto">
          <a:xfrm>
            <a:off x="4154488" y="8367713"/>
            <a:ext cx="4762" cy="668337"/>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26632" name="Line 24"/>
          <p:cNvSpPr>
            <a:spLocks noChangeShapeType="1"/>
          </p:cNvSpPr>
          <p:nvPr/>
        </p:nvSpPr>
        <p:spPr bwMode="auto">
          <a:xfrm>
            <a:off x="1562100" y="8702675"/>
            <a:ext cx="51689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26633" name="Text Box 25"/>
          <p:cNvSpPr txBox="1">
            <a:spLocks noChangeArrowheads="1"/>
          </p:cNvSpPr>
          <p:nvPr/>
        </p:nvSpPr>
        <p:spPr bwMode="auto">
          <a:xfrm>
            <a:off x="4426630" y="8361363"/>
            <a:ext cx="2124299"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 </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26634" name="Text Box 26"/>
          <p:cNvSpPr txBox="1">
            <a:spLocks noChangeArrowheads="1"/>
          </p:cNvSpPr>
          <p:nvPr/>
        </p:nvSpPr>
        <p:spPr bwMode="auto">
          <a:xfrm>
            <a:off x="4217988" y="8742363"/>
            <a:ext cx="24923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 Elena Gamez Castro</a:t>
            </a:r>
          </a:p>
        </p:txBody>
      </p:sp>
      <p:sp>
        <p:nvSpPr>
          <p:cNvPr id="26635" name="Text Box 27"/>
          <p:cNvSpPr txBox="1">
            <a:spLocks noChangeArrowheads="1"/>
          </p:cNvSpPr>
          <p:nvPr/>
        </p:nvSpPr>
        <p:spPr bwMode="auto">
          <a:xfrm>
            <a:off x="1562100" y="8569325"/>
            <a:ext cx="25923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endParaRPr lang="es-ES_tradnl" altLang="es-MX" sz="1200" dirty="0">
              <a:latin typeface="Arial" charset="0"/>
            </a:endParaRPr>
          </a:p>
          <a:p>
            <a:pPr algn="ctr">
              <a:spcBef>
                <a:spcPct val="0"/>
              </a:spcBef>
              <a:buFontTx/>
              <a:buNone/>
            </a:pPr>
            <a:r>
              <a:rPr lang="es-ES_tradnl" altLang="es-MX" sz="1200" dirty="0" err="1">
                <a:latin typeface="Arial" charset="0"/>
              </a:rPr>
              <a:t>Maritzza</a:t>
            </a:r>
            <a:r>
              <a:rPr lang="es-ES_tradnl" altLang="es-MX" sz="1200" dirty="0">
                <a:latin typeface="Arial" charset="0"/>
              </a:rPr>
              <a:t> Campos Romero </a:t>
            </a:r>
          </a:p>
        </p:txBody>
      </p:sp>
    </p:spTree>
    <p:extLst>
      <p:ext uri="{BB962C8B-B14F-4D97-AF65-F5344CB8AC3E}">
        <p14:creationId xmlns:p14="http://schemas.microsoft.com/office/powerpoint/2010/main" val="2117112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26626" name="Text Box 3"/>
          <p:cNvSpPr txBox="1">
            <a:spLocks noChangeArrowheads="1"/>
          </p:cNvSpPr>
          <p:nvPr/>
        </p:nvSpPr>
        <p:spPr bwMode="auto">
          <a:xfrm>
            <a:off x="10795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26627"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26628" name="Rectangle 5"/>
          <p:cNvSpPr>
            <a:spLocks noChangeArrowheads="1"/>
          </p:cNvSpPr>
          <p:nvPr/>
        </p:nvSpPr>
        <p:spPr bwMode="auto">
          <a:xfrm>
            <a:off x="1484784" y="1115616"/>
            <a:ext cx="5292254" cy="7294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01600" indent="-101600">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i="1" dirty="0">
                <a:latin typeface="Arial" charset="0"/>
              </a:rPr>
              <a:t>   ÁREA ADMINISTRATIVA</a:t>
            </a:r>
          </a:p>
          <a:p>
            <a:pPr algn="just">
              <a:spcBef>
                <a:spcPct val="0"/>
              </a:spcBef>
              <a:buFontTx/>
              <a:buNone/>
            </a:pPr>
            <a:endParaRPr lang="es-ES_tradnl" altLang="es-MX" sz="1200" b="1" i="1" dirty="0">
              <a:latin typeface="Arial" charset="0"/>
            </a:endParaRPr>
          </a:p>
          <a:p>
            <a:pPr algn="just">
              <a:spcBef>
                <a:spcPct val="0"/>
              </a:spcBef>
              <a:buFontTx/>
              <a:buNone/>
            </a:pPr>
            <a:r>
              <a:rPr lang="es-ES_tradnl" altLang="es-MX" sz="1200" b="1" i="1" dirty="0">
                <a:latin typeface="Arial" charset="0"/>
              </a:rPr>
              <a:t>OBJETIVO.</a:t>
            </a:r>
          </a:p>
          <a:p>
            <a:pPr algn="just">
              <a:spcBef>
                <a:spcPct val="0"/>
              </a:spcBef>
              <a:buFontTx/>
              <a:buNone/>
            </a:pPr>
            <a:endParaRPr lang="es-ES_tradnl" altLang="es-MX" sz="1200" dirty="0">
              <a:latin typeface="Arial" charset="0"/>
            </a:endParaRPr>
          </a:p>
          <a:p>
            <a:pPr algn="just">
              <a:spcBef>
                <a:spcPct val="0"/>
              </a:spcBef>
              <a:buFontTx/>
              <a:buNone/>
            </a:pPr>
            <a:r>
              <a:rPr lang="es-ES_tradnl" altLang="es-MX" sz="1200" dirty="0">
                <a:latin typeface="Arial" charset="0"/>
              </a:rPr>
              <a:t>  Optimizar los recursos materiales, financieros y humanos con el fin de lograr el bienestar y la armonía de la Institución, así como programar y detectar las necesidades de los recursos financieros, materiales de mantenimiento y servicios generales.</a:t>
            </a:r>
            <a:endParaRPr lang="es-ES_tradnl" altLang="es-MX" sz="1200" b="1" dirty="0">
              <a:latin typeface="Arial" charset="0"/>
            </a:endParaRPr>
          </a:p>
          <a:p>
            <a:pPr algn="just">
              <a:spcBef>
                <a:spcPct val="0"/>
              </a:spcBef>
              <a:buFontTx/>
              <a:buNone/>
            </a:pPr>
            <a:endParaRPr lang="es-ES_tradnl" altLang="es-MX" sz="1200" b="1" i="1" dirty="0">
              <a:latin typeface="Arial" charset="0"/>
            </a:endParaRPr>
          </a:p>
          <a:p>
            <a:pPr algn="just">
              <a:spcBef>
                <a:spcPct val="0"/>
              </a:spcBef>
              <a:buFontTx/>
              <a:buNone/>
            </a:pPr>
            <a:endParaRPr lang="es-ES_tradnl" altLang="es-MX" sz="1200" b="1" i="1" dirty="0">
              <a:latin typeface="Arial" charset="0"/>
            </a:endParaRPr>
          </a:p>
          <a:p>
            <a:pPr algn="just">
              <a:spcBef>
                <a:spcPct val="0"/>
              </a:spcBef>
              <a:buFontTx/>
              <a:buNone/>
            </a:pPr>
            <a:r>
              <a:rPr lang="es-ES_tradnl" altLang="es-MX" sz="1200" b="1" i="1" dirty="0">
                <a:latin typeface="Arial" charset="0"/>
              </a:rPr>
              <a:t>FUNCIONES.</a:t>
            </a:r>
          </a:p>
          <a:p>
            <a:pPr algn="just">
              <a:spcBef>
                <a:spcPct val="0"/>
              </a:spcBef>
              <a:buFontTx/>
              <a:buNone/>
            </a:pPr>
            <a:endParaRPr lang="es-ES_tradnl" altLang="es-MX" sz="1200" b="1" i="1" dirty="0">
              <a:latin typeface="Arial" charset="0"/>
            </a:endParaRPr>
          </a:p>
          <a:p>
            <a:pPr algn="just">
              <a:spcBef>
                <a:spcPct val="0"/>
              </a:spcBef>
            </a:pPr>
            <a:r>
              <a:rPr lang="es-ES_tradnl" altLang="es-MX" sz="1200" dirty="0">
                <a:latin typeface="Arial" charset="0"/>
              </a:rPr>
              <a:t>Entregar información mensual a la Secretaria de Finanzas con los Estados Financieros generados al cierre de cada mes.</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Elaborar las facturas y realizar los tramites necesarios ante la Secretaria de Finanzas para la liberación de los recursos financieros (susidio) de forma mensual.</a:t>
            </a:r>
          </a:p>
          <a:p>
            <a:pPr algn="just">
              <a:spcBef>
                <a:spcPct val="0"/>
              </a:spcBef>
              <a:buFontTx/>
              <a:buNone/>
            </a:pPr>
            <a:endParaRPr lang="es-ES_tradnl" altLang="es-MX" sz="1200" dirty="0">
              <a:latin typeface="Arial" charset="0"/>
            </a:endParaRPr>
          </a:p>
          <a:p>
            <a:pPr algn="just">
              <a:spcBef>
                <a:spcPct val="0"/>
              </a:spcBef>
            </a:pPr>
            <a:r>
              <a:rPr lang="es-ES_tradnl" altLang="es-MX" sz="1200" dirty="0">
                <a:latin typeface="Arial" charset="0"/>
              </a:rPr>
              <a:t>Atender las necesidades de materiales y suministros así como adquisiciones priorizando las necesidades.</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Resguardar  y controlar  la caja chica, llevando el registro puntual del gasto y realizar su reposición de forma semanal.</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Realizar cotizaciones de los materiales necesarios para atender las actividades de la Casa Cuna.</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Realizar compras de insumos y suministros materiales cuando sea necesario.</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Realizar el pago a proveedores a través de transferencia bancaria de preferencia.</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Determinar las incidencias y realizar el calculo de la nómina quincenal en el programa</a:t>
            </a:r>
            <a:r>
              <a:rPr lang="es-ES_tradnl" altLang="es-MX" sz="1200" dirty="0">
                <a:solidFill>
                  <a:srgbClr val="FF0000"/>
                </a:solidFill>
                <a:latin typeface="Arial" charset="0"/>
              </a:rPr>
              <a:t> </a:t>
            </a:r>
            <a:r>
              <a:rPr lang="es-ES_tradnl" altLang="es-MX" sz="1200" dirty="0">
                <a:latin typeface="Arial" charset="0"/>
              </a:rPr>
              <a:t>NOMIPAQ y posteriormente realizar la transmisión de la misma por Internet a través del servicio nómina del banco correspondiente, para el depósito a la cuenta individual de cada trabajador. </a:t>
            </a:r>
          </a:p>
        </p:txBody>
      </p:sp>
      <p:sp>
        <p:nvSpPr>
          <p:cNvPr id="26629" name="Rectangle 21"/>
          <p:cNvSpPr>
            <a:spLocks noChangeArrowheads="1"/>
          </p:cNvSpPr>
          <p:nvPr/>
        </p:nvSpPr>
        <p:spPr bwMode="auto">
          <a:xfrm>
            <a:off x="1562100" y="8358188"/>
            <a:ext cx="5168900" cy="668337"/>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26630" name="Text Box 22"/>
          <p:cNvSpPr txBox="1">
            <a:spLocks noChangeArrowheads="1"/>
          </p:cNvSpPr>
          <p:nvPr/>
        </p:nvSpPr>
        <p:spPr bwMode="auto">
          <a:xfrm>
            <a:off x="2271713" y="8408988"/>
            <a:ext cx="11318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26631" name="Line 23"/>
          <p:cNvSpPr>
            <a:spLocks noChangeShapeType="1"/>
          </p:cNvSpPr>
          <p:nvPr/>
        </p:nvSpPr>
        <p:spPr bwMode="auto">
          <a:xfrm>
            <a:off x="4154488" y="8367713"/>
            <a:ext cx="4762" cy="668337"/>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26632" name="Line 24"/>
          <p:cNvSpPr>
            <a:spLocks noChangeShapeType="1"/>
          </p:cNvSpPr>
          <p:nvPr/>
        </p:nvSpPr>
        <p:spPr bwMode="auto">
          <a:xfrm>
            <a:off x="1562100" y="8702675"/>
            <a:ext cx="51689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26633" name="Text Box 25"/>
          <p:cNvSpPr txBox="1">
            <a:spLocks noChangeArrowheads="1"/>
          </p:cNvSpPr>
          <p:nvPr/>
        </p:nvSpPr>
        <p:spPr bwMode="auto">
          <a:xfrm>
            <a:off x="4426630" y="8361363"/>
            <a:ext cx="2124299"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 </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26634" name="Text Box 26"/>
          <p:cNvSpPr txBox="1">
            <a:spLocks noChangeArrowheads="1"/>
          </p:cNvSpPr>
          <p:nvPr/>
        </p:nvSpPr>
        <p:spPr bwMode="auto">
          <a:xfrm>
            <a:off x="4217988" y="8742363"/>
            <a:ext cx="24923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 Elena Gamez Castro</a:t>
            </a:r>
          </a:p>
        </p:txBody>
      </p:sp>
      <p:sp>
        <p:nvSpPr>
          <p:cNvPr id="26635" name="Text Box 27"/>
          <p:cNvSpPr txBox="1">
            <a:spLocks noChangeArrowheads="1"/>
          </p:cNvSpPr>
          <p:nvPr/>
        </p:nvSpPr>
        <p:spPr bwMode="auto">
          <a:xfrm>
            <a:off x="1562100" y="8569325"/>
            <a:ext cx="25923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endParaRPr lang="es-ES_tradnl" altLang="es-MX" sz="1200">
              <a:latin typeface="Arial" charset="0"/>
            </a:endParaRPr>
          </a:p>
          <a:p>
            <a:pPr algn="ctr">
              <a:spcBef>
                <a:spcPct val="0"/>
              </a:spcBef>
              <a:buFontTx/>
              <a:buNone/>
            </a:pPr>
            <a:r>
              <a:rPr lang="es-ES_tradnl" altLang="es-MX" sz="1200">
                <a:latin typeface="Arial" charset="0"/>
              </a:rPr>
              <a:t>Julieta Gómez Echavarría</a:t>
            </a:r>
          </a:p>
        </p:txBody>
      </p:sp>
    </p:spTree>
    <p:extLst>
      <p:ext uri="{BB962C8B-B14F-4D97-AF65-F5344CB8AC3E}">
        <p14:creationId xmlns:p14="http://schemas.microsoft.com/office/powerpoint/2010/main" val="460655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ChangeArrowheads="1"/>
          </p:cNvSpPr>
          <p:nvPr/>
        </p:nvSpPr>
        <p:spPr bwMode="auto">
          <a:xfrm>
            <a:off x="0" y="-508"/>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27650" name="Text Box 3"/>
          <p:cNvSpPr txBox="1">
            <a:spLocks noChangeArrowheads="1"/>
          </p:cNvSpPr>
          <p:nvPr/>
        </p:nvSpPr>
        <p:spPr bwMode="auto">
          <a:xfrm>
            <a:off x="10795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27651"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21509" name="Rectangle 5"/>
          <p:cNvSpPr>
            <a:spLocks noChangeArrowheads="1"/>
          </p:cNvSpPr>
          <p:nvPr/>
        </p:nvSpPr>
        <p:spPr bwMode="auto">
          <a:xfrm>
            <a:off x="1484784" y="1115616"/>
            <a:ext cx="5292254" cy="7294305"/>
          </a:xfrm>
          <a:prstGeom prst="rect">
            <a:avLst/>
          </a:prstGeom>
          <a:noFill/>
          <a:ln w="9525">
            <a:noFill/>
            <a:miter lim="800000"/>
            <a:headEnd/>
            <a:tailEnd/>
          </a:ln>
        </p:spPr>
        <p:txBody>
          <a:bodyPr wrap="square">
            <a:spAutoFit/>
          </a:bodyPr>
          <a:lstStyle/>
          <a:p>
            <a:pPr marL="101600" indent="-101600" algn="ctr">
              <a:defRPr/>
            </a:pPr>
            <a:r>
              <a:rPr lang="es-ES_tradnl" altLang="es-MX" sz="1200" b="1" i="1" dirty="0">
                <a:latin typeface="Arial" charset="0"/>
                <a:ea typeface="Arial" charset="0"/>
                <a:cs typeface="Arial" charset="0"/>
              </a:rPr>
              <a:t> ÁREA ADMINISTRATIVA</a:t>
            </a:r>
          </a:p>
          <a:p>
            <a:pPr marL="101600" indent="-101600" algn="ctr">
              <a:defRPr/>
            </a:pPr>
            <a:r>
              <a:rPr lang="es-ES_tradnl" altLang="es-MX" sz="1200" b="1" i="1" dirty="0">
                <a:latin typeface="Arial" charset="0"/>
                <a:ea typeface="Arial" charset="0"/>
                <a:cs typeface="Arial" charset="0"/>
              </a:rPr>
              <a:t>(Continúa) </a:t>
            </a:r>
          </a:p>
          <a:p>
            <a:pPr marL="101600" indent="-101600" algn="ctr">
              <a:defRPr/>
            </a:pPr>
            <a:endParaRPr lang="es-ES_tradnl" altLang="es-MX" sz="1200" dirty="0">
              <a:latin typeface="Arial" charset="0"/>
            </a:endParaRPr>
          </a:p>
          <a:p>
            <a:pPr marL="171450" indent="-171450">
              <a:buFont typeface="Arial" charset="0"/>
              <a:buChar char="•"/>
              <a:defRPr/>
            </a:pPr>
            <a:r>
              <a:rPr lang="es-ES_tradnl" altLang="es-MX" sz="1200" dirty="0">
                <a:latin typeface="Arial" charset="0"/>
              </a:rPr>
              <a:t>Generar los recibos fiscales electrónicos de forma quincenal.</a:t>
            </a:r>
          </a:p>
          <a:p>
            <a:pPr marL="171450" indent="-171450" algn="just">
              <a:spcBef>
                <a:spcPct val="0"/>
              </a:spcBef>
              <a:buFont typeface="Arial" charset="0"/>
              <a:buChar char="•"/>
            </a:pPr>
            <a:endParaRPr lang="es-ES_tradnl" altLang="es-MX" sz="1200" dirty="0">
              <a:latin typeface="Arial" charset="0"/>
            </a:endParaRPr>
          </a:p>
          <a:p>
            <a:pPr marL="171450" indent="-171450" algn="just">
              <a:spcBef>
                <a:spcPct val="0"/>
              </a:spcBef>
              <a:buFont typeface="Arial" charset="0"/>
              <a:buChar char="•"/>
            </a:pPr>
            <a:r>
              <a:rPr lang="es-ES_tradnl" altLang="es-MX" sz="1200" dirty="0">
                <a:latin typeface="Arial" charset="0"/>
              </a:rPr>
              <a:t>Llevar el control de las incapacidades médicas del personal, realizar la captura en el programa del SUA.</a:t>
            </a:r>
          </a:p>
          <a:p>
            <a:pPr marL="171450" indent="-171450" algn="just">
              <a:spcBef>
                <a:spcPct val="0"/>
              </a:spcBef>
              <a:buFont typeface="Arial" charset="0"/>
              <a:buChar char="•"/>
            </a:pPr>
            <a:endParaRPr lang="es-ES_tradnl" altLang="es-MX" sz="1200" dirty="0">
              <a:latin typeface="Arial" charset="0"/>
            </a:endParaRPr>
          </a:p>
          <a:p>
            <a:pPr marL="171450" indent="-171450" algn="just">
              <a:spcBef>
                <a:spcPct val="0"/>
              </a:spcBef>
              <a:buFont typeface="Arial" charset="0"/>
              <a:buChar char="•"/>
            </a:pPr>
            <a:r>
              <a:rPr lang="es-ES_tradnl" altLang="es-MX" sz="1200" dirty="0">
                <a:latin typeface="Arial" charset="0"/>
                <a:ea typeface="Arial" charset="0"/>
                <a:cs typeface="Arial" charset="0"/>
              </a:rPr>
              <a:t>Realizar el pago puntual de las cuotas obrero patronales al IMSS, aportaciones al INFONAVIT y AFORE.</a:t>
            </a:r>
          </a:p>
          <a:p>
            <a:pPr marL="171450" indent="-171450" algn="just">
              <a:spcBef>
                <a:spcPct val="0"/>
              </a:spcBef>
              <a:buFont typeface="Arial" charset="0"/>
              <a:buChar char="•"/>
            </a:pPr>
            <a:endParaRPr lang="es-ES_tradnl" altLang="es-MX" sz="1200" dirty="0">
              <a:latin typeface="Arial" charset="0"/>
              <a:ea typeface="Arial" charset="0"/>
              <a:cs typeface="Arial" charset="0"/>
            </a:endParaRPr>
          </a:p>
          <a:p>
            <a:pPr marL="85725" indent="-85725" algn="just">
              <a:buFont typeface="Arial" pitchFamily="34" charset="0"/>
              <a:buChar char="•"/>
              <a:defRPr/>
            </a:pPr>
            <a:r>
              <a:rPr lang="es-ES_tradnl" altLang="es-MX" sz="1200" dirty="0">
                <a:latin typeface="Arial" charset="0"/>
                <a:ea typeface="Arial" charset="0"/>
                <a:cs typeface="Arial" charset="0"/>
              </a:rPr>
              <a:t>Realizar el pago mensual del impuesto correspondiente a través del SAT y por transferencia electrónica.</a:t>
            </a:r>
          </a:p>
          <a:p>
            <a:pPr algn="just">
              <a:defRPr/>
            </a:pPr>
            <a:endParaRPr lang="es-ES_tradnl" altLang="es-MX" sz="1200" dirty="0">
              <a:latin typeface="Arial" charset="0"/>
              <a:ea typeface="Arial" charset="0"/>
              <a:cs typeface="Arial" charset="0"/>
            </a:endParaRPr>
          </a:p>
          <a:p>
            <a:pPr marL="85725" indent="-85725" algn="just">
              <a:buFont typeface="Arial" pitchFamily="34" charset="0"/>
              <a:buChar char="•"/>
              <a:defRPr/>
            </a:pPr>
            <a:r>
              <a:rPr lang="es-ES_tradnl" altLang="es-MX" sz="1200" dirty="0">
                <a:latin typeface="Arial" charset="0"/>
                <a:ea typeface="Arial" charset="0"/>
                <a:cs typeface="Arial" charset="0"/>
              </a:rPr>
              <a:t>Llevar la contabilidad de la Casa Cuna en el lineamiento de la Ley de Contabilidad Gubernamental utilizando el Sistema de Armonización Contable (SACG) y elaborar los estados financieros mensuales correspondientes.</a:t>
            </a:r>
          </a:p>
          <a:p>
            <a:pPr algn="just">
              <a:defRPr/>
            </a:pPr>
            <a:endParaRPr lang="es-ES_tradnl" altLang="es-MX" sz="1200" dirty="0">
              <a:latin typeface="Arial" charset="0"/>
              <a:ea typeface="Arial" charset="0"/>
              <a:cs typeface="Arial" charset="0"/>
            </a:endParaRPr>
          </a:p>
          <a:p>
            <a:pPr marL="85725" indent="-85725" algn="just">
              <a:buFont typeface="Arial" pitchFamily="34" charset="0"/>
              <a:buChar char="•"/>
              <a:defRPr/>
            </a:pPr>
            <a:r>
              <a:rPr lang="es-ES_tradnl" altLang="es-MX" sz="1200" dirty="0">
                <a:latin typeface="Arial" charset="0"/>
                <a:ea typeface="Arial" charset="0"/>
                <a:cs typeface="Arial" charset="0"/>
              </a:rPr>
              <a:t>Mantener informada a la dirección sobre el estado financiero.</a:t>
            </a:r>
          </a:p>
          <a:p>
            <a:pPr algn="just">
              <a:buFont typeface="Arial" pitchFamily="34" charset="0"/>
              <a:buChar char="•"/>
              <a:defRPr/>
            </a:pPr>
            <a:endParaRPr lang="es-ES_tradnl" altLang="es-MX" sz="1200" dirty="0">
              <a:latin typeface="Arial" charset="0"/>
              <a:ea typeface="Arial" charset="0"/>
              <a:cs typeface="Arial" charset="0"/>
            </a:endParaRPr>
          </a:p>
          <a:p>
            <a:pPr marL="85725" indent="-85725" algn="just">
              <a:buFont typeface="Arial" pitchFamily="34" charset="0"/>
              <a:buChar char="•"/>
              <a:defRPr/>
            </a:pPr>
            <a:r>
              <a:rPr lang="es-ES_tradnl" altLang="es-MX" sz="1200" dirty="0">
                <a:latin typeface="Arial" charset="0"/>
                <a:ea typeface="Arial" charset="0"/>
                <a:cs typeface="Arial" charset="0"/>
              </a:rPr>
              <a:t> Elaborar y llevar el control del rol de vacaciones semestral con la finalidad de  que se disfruten en tiempo.</a:t>
            </a:r>
          </a:p>
          <a:p>
            <a:pPr algn="just">
              <a:defRPr/>
            </a:pPr>
            <a:endParaRPr lang="es-ES_tradnl" altLang="es-MX" sz="1200" dirty="0">
              <a:latin typeface="Arial" charset="0"/>
              <a:ea typeface="Arial" charset="0"/>
              <a:cs typeface="Arial" charset="0"/>
            </a:endParaRPr>
          </a:p>
          <a:p>
            <a:pPr marL="85725" indent="-85725" algn="just">
              <a:buFont typeface="Arial" pitchFamily="34" charset="0"/>
              <a:buChar char="•"/>
              <a:defRPr/>
            </a:pPr>
            <a:r>
              <a:rPr lang="es-ES_tradnl" altLang="es-MX" sz="1200" dirty="0">
                <a:latin typeface="Arial" charset="0"/>
                <a:ea typeface="Arial" charset="0"/>
                <a:cs typeface="Arial" charset="0"/>
              </a:rPr>
              <a:t> Elaborar el rol de trabajo mensual, del </a:t>
            </a:r>
            <a:r>
              <a:rPr lang="es-ES" altLang="es-MX" sz="1200" dirty="0">
                <a:latin typeface="Arial" charset="0"/>
                <a:ea typeface="Arial" charset="0"/>
                <a:cs typeface="Arial" charset="0"/>
              </a:rPr>
              <a:t>área correspondiente ,</a:t>
            </a:r>
            <a:r>
              <a:rPr lang="es-ES_tradnl" altLang="es-MX" sz="1200" dirty="0">
                <a:latin typeface="Arial" charset="0"/>
                <a:ea typeface="Arial" charset="0"/>
                <a:cs typeface="Arial" charset="0"/>
              </a:rPr>
              <a:t>así como la realización de los ajustes cuando hay incapacidades, faltas, vacaciones, días de descanso obligatorios y de permiso.</a:t>
            </a:r>
            <a:endParaRPr lang="es-ES_tradnl" altLang="es-MX" sz="1200" u="sng" dirty="0">
              <a:solidFill>
                <a:srgbClr val="FF0000"/>
              </a:solidFill>
              <a:latin typeface="Arial" charset="0"/>
              <a:ea typeface="Arial" charset="0"/>
              <a:cs typeface="Arial" charset="0"/>
            </a:endParaRPr>
          </a:p>
          <a:p>
            <a:pPr algn="just">
              <a:buFont typeface="Arial" pitchFamily="34" charset="0"/>
              <a:buChar char="•"/>
              <a:defRPr/>
            </a:pPr>
            <a:endParaRPr lang="es-ES_tradnl" altLang="es-MX" sz="1200" dirty="0">
              <a:solidFill>
                <a:srgbClr val="FF0000"/>
              </a:solidFill>
              <a:latin typeface="Arial" charset="0"/>
              <a:ea typeface="Arial" charset="0"/>
              <a:cs typeface="Arial" charset="0"/>
            </a:endParaRPr>
          </a:p>
          <a:p>
            <a:pPr marL="85725" indent="-85725" algn="just">
              <a:buFont typeface="Arial" pitchFamily="34" charset="0"/>
              <a:buChar char="•"/>
              <a:defRPr/>
            </a:pPr>
            <a:r>
              <a:rPr lang="es-ES_tradnl" altLang="es-MX" sz="1200" dirty="0">
                <a:latin typeface="Arial" charset="0"/>
                <a:ea typeface="Arial" charset="0"/>
                <a:cs typeface="Arial" charset="0"/>
              </a:rPr>
              <a:t> Autorizar permisos económicos o sin goce de sueldo así como cambios de turno por razones de extrema necesidad y en forma conjunta con la dirección.</a:t>
            </a:r>
          </a:p>
          <a:p>
            <a:pPr marL="85725" indent="-85725" algn="just">
              <a:buFont typeface="Arial" pitchFamily="34" charset="0"/>
              <a:buChar char="•"/>
              <a:defRPr/>
            </a:pPr>
            <a:endParaRPr lang="es-ES_tradnl" altLang="es-MX" dirty="0"/>
          </a:p>
          <a:p>
            <a:pPr marL="101600" indent="-101600" algn="just">
              <a:buFontTx/>
              <a:buChar char="•"/>
              <a:defRPr/>
            </a:pPr>
            <a:r>
              <a:rPr lang="es-ES_tradnl" altLang="es-MX" sz="1200" dirty="0">
                <a:latin typeface="Arial" charset="0"/>
                <a:ea typeface="Arial" charset="0"/>
                <a:cs typeface="Arial" charset="0"/>
              </a:rPr>
              <a:t>Atender las necesidades de mantenimiento de mobiliario y equipo así como del inmueble.</a:t>
            </a:r>
          </a:p>
          <a:p>
            <a:pPr marL="101600" indent="-101600" algn="just">
              <a:buFontTx/>
              <a:buChar char="•"/>
              <a:defRPr/>
            </a:pPr>
            <a:endParaRPr lang="es-ES_tradnl" altLang="es-MX" sz="1200" dirty="0">
              <a:latin typeface="Arial" charset="0"/>
              <a:ea typeface="Arial" charset="0"/>
              <a:cs typeface="Arial" charset="0"/>
            </a:endParaRPr>
          </a:p>
          <a:p>
            <a:pPr marL="101600" indent="-101600" algn="just">
              <a:buFontTx/>
              <a:buChar char="•"/>
              <a:defRPr/>
            </a:pPr>
            <a:r>
              <a:rPr lang="es-ES_tradnl" altLang="es-MX" sz="1200" dirty="0">
                <a:latin typeface="Arial" charset="0"/>
                <a:ea typeface="Arial" charset="0"/>
                <a:cs typeface="Arial" charset="0"/>
              </a:rPr>
              <a:t>Autorizar la reparación de fallas eléctricas, mecánicas, de plomería o de otra índole en el inmueble.</a:t>
            </a:r>
          </a:p>
          <a:p>
            <a:pPr marL="101600" indent="-101600" algn="just">
              <a:buFontTx/>
              <a:buChar char="•"/>
              <a:defRPr/>
            </a:pPr>
            <a:endParaRPr lang="es-ES_tradnl" altLang="es-MX" dirty="0"/>
          </a:p>
        </p:txBody>
      </p:sp>
      <p:sp>
        <p:nvSpPr>
          <p:cNvPr id="27653" name="Rectangle 21"/>
          <p:cNvSpPr>
            <a:spLocks noChangeArrowheads="1"/>
          </p:cNvSpPr>
          <p:nvPr/>
        </p:nvSpPr>
        <p:spPr bwMode="auto">
          <a:xfrm>
            <a:off x="1562100" y="8358188"/>
            <a:ext cx="5168900" cy="668337"/>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27654" name="Text Box 22"/>
          <p:cNvSpPr txBox="1">
            <a:spLocks noChangeArrowheads="1"/>
          </p:cNvSpPr>
          <p:nvPr/>
        </p:nvSpPr>
        <p:spPr bwMode="auto">
          <a:xfrm>
            <a:off x="2271713" y="8408988"/>
            <a:ext cx="11318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27655" name="Line 23"/>
          <p:cNvSpPr>
            <a:spLocks noChangeShapeType="1"/>
          </p:cNvSpPr>
          <p:nvPr/>
        </p:nvSpPr>
        <p:spPr bwMode="auto">
          <a:xfrm>
            <a:off x="4154488" y="8358188"/>
            <a:ext cx="4762" cy="668337"/>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27656" name="Line 24"/>
          <p:cNvSpPr>
            <a:spLocks noChangeShapeType="1"/>
          </p:cNvSpPr>
          <p:nvPr/>
        </p:nvSpPr>
        <p:spPr bwMode="auto">
          <a:xfrm>
            <a:off x="1562100" y="8699500"/>
            <a:ext cx="5168900" cy="3175"/>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27657" name="Text Box 25"/>
          <p:cNvSpPr txBox="1">
            <a:spLocks noChangeArrowheads="1"/>
          </p:cNvSpPr>
          <p:nvPr/>
        </p:nvSpPr>
        <p:spPr bwMode="auto">
          <a:xfrm>
            <a:off x="4465103" y="8361363"/>
            <a:ext cx="2047355"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 </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27658" name="Text Box 26"/>
          <p:cNvSpPr txBox="1">
            <a:spLocks noChangeArrowheads="1"/>
          </p:cNvSpPr>
          <p:nvPr/>
        </p:nvSpPr>
        <p:spPr bwMode="auto">
          <a:xfrm>
            <a:off x="4238625" y="8742363"/>
            <a:ext cx="25082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 Elena Gamez Castro </a:t>
            </a:r>
          </a:p>
        </p:txBody>
      </p:sp>
      <p:sp>
        <p:nvSpPr>
          <p:cNvPr id="27659" name="Text Box 27"/>
          <p:cNvSpPr txBox="1">
            <a:spLocks noChangeArrowheads="1"/>
          </p:cNvSpPr>
          <p:nvPr/>
        </p:nvSpPr>
        <p:spPr bwMode="auto">
          <a:xfrm>
            <a:off x="1562100" y="8731250"/>
            <a:ext cx="25923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dirty="0">
                <a:latin typeface="Arial" charset="0"/>
              </a:rPr>
              <a:t>Julieta Gómez Echavarría</a:t>
            </a:r>
          </a:p>
          <a:p>
            <a:pPr algn="ctr">
              <a:spcBef>
                <a:spcPct val="0"/>
              </a:spcBef>
              <a:buFontTx/>
              <a:buNone/>
            </a:pPr>
            <a:endParaRPr lang="es-ES_tradnl" altLang="es-MX" sz="1200" dirty="0">
              <a:latin typeface="Arial" charset="0"/>
            </a:endParaRPr>
          </a:p>
        </p:txBody>
      </p:sp>
    </p:spTree>
    <p:extLst>
      <p:ext uri="{BB962C8B-B14F-4D97-AF65-F5344CB8AC3E}">
        <p14:creationId xmlns:p14="http://schemas.microsoft.com/office/powerpoint/2010/main" val="11289136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28674" name="Text Box 3"/>
          <p:cNvSpPr txBox="1">
            <a:spLocks noChangeArrowheads="1"/>
          </p:cNvSpPr>
          <p:nvPr/>
        </p:nvSpPr>
        <p:spPr bwMode="auto">
          <a:xfrm>
            <a:off x="10795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28675"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28676" name="Rectangle 5"/>
          <p:cNvSpPr>
            <a:spLocks noChangeArrowheads="1"/>
          </p:cNvSpPr>
          <p:nvPr/>
        </p:nvSpPr>
        <p:spPr bwMode="auto">
          <a:xfrm>
            <a:off x="1484784" y="1115616"/>
            <a:ext cx="5292254"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01600" indent="-101600">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i="1" dirty="0">
                <a:latin typeface="Arial" charset="0"/>
              </a:rPr>
              <a:t> ÁREA ADMINISTRATIVA</a:t>
            </a:r>
          </a:p>
          <a:p>
            <a:pPr algn="ctr">
              <a:spcBef>
                <a:spcPct val="0"/>
              </a:spcBef>
              <a:buFontTx/>
              <a:buNone/>
            </a:pPr>
            <a:r>
              <a:rPr lang="es-ES_tradnl" altLang="es-MX" sz="1200" b="1" i="1" dirty="0">
                <a:latin typeface="Arial" charset="0"/>
              </a:rPr>
              <a:t>(Continúa)</a:t>
            </a:r>
            <a:endParaRPr lang="es-ES_tradnl" altLang="es-MX" sz="1200" dirty="0">
              <a:latin typeface="Arial" charset="0"/>
            </a:endParaRPr>
          </a:p>
          <a:p>
            <a:pPr algn="just">
              <a:spcBef>
                <a:spcPct val="0"/>
              </a:spcBef>
              <a:buFontTx/>
              <a:buNone/>
            </a:pPr>
            <a:r>
              <a:rPr lang="es-ES_tradnl" altLang="es-MX" sz="1200" dirty="0">
                <a:latin typeface="Arial" charset="0"/>
              </a:rPr>
              <a:t> </a:t>
            </a:r>
          </a:p>
          <a:p>
            <a:pPr algn="just">
              <a:spcBef>
                <a:spcPct val="0"/>
              </a:spcBef>
            </a:pPr>
            <a:r>
              <a:rPr lang="es-ES_tradnl" altLang="es-MX" sz="1200" dirty="0">
                <a:latin typeface="Arial" charset="0"/>
              </a:rPr>
              <a:t> Vigilar el aprovechamiento óptimo y uso correcto de materiales y suministros.</a:t>
            </a:r>
            <a:endParaRPr lang="es-ES_tradnl" altLang="es-MX" sz="1200" b="1" i="1" dirty="0">
              <a:latin typeface="Arial" charset="0"/>
            </a:endParaRP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Supervisar al personal encargado de los trabajos de limpieza y mantenimiento.</a:t>
            </a:r>
          </a:p>
          <a:p>
            <a:pPr algn="just">
              <a:spcBef>
                <a:spcPct val="0"/>
              </a:spcBef>
            </a:pPr>
            <a:endParaRPr lang="es-ES_tradnl" altLang="es-MX" sz="1200" dirty="0">
              <a:latin typeface="Arial" charset="0"/>
              <a:ea typeface="Arial" charset="0"/>
              <a:cs typeface="Arial" charset="0"/>
            </a:endParaRPr>
          </a:p>
          <a:p>
            <a:pPr algn="just">
              <a:spcBef>
                <a:spcPct val="0"/>
              </a:spcBef>
            </a:pPr>
            <a:r>
              <a:rPr lang="es-ES_tradnl" altLang="es-MX" sz="1200" dirty="0">
                <a:latin typeface="Arial" charset="0"/>
              </a:rPr>
              <a:t>Elaborar los contratos de forma trimestral del personal de honorarios asimilados a salarios y enviarlos al área jurídica del DIF Estatal para su rubrica.</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Proporcionar la información requerida por DIF Estatal en las áreas que lo </a:t>
            </a:r>
            <a:r>
              <a:rPr lang="es-ES_tradnl" altLang="es-MX" sz="1200">
                <a:latin typeface="Arial" charset="0"/>
              </a:rPr>
              <a:t>soliciten.</a:t>
            </a:r>
            <a:endParaRPr lang="es-ES_tradnl" altLang="es-MX" sz="1200" dirty="0">
              <a:latin typeface="Arial" charset="0"/>
            </a:endParaRP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Tener reuniones  periódicas con las demás áreas para conocer sus necesidades.</a:t>
            </a:r>
          </a:p>
          <a:p>
            <a:pPr algn="just">
              <a:spcBef>
                <a:spcPct val="0"/>
              </a:spcBef>
              <a:buFontTx/>
              <a:buNone/>
            </a:pPr>
            <a:endParaRPr lang="es-ES_tradnl" altLang="es-MX" sz="1200" dirty="0">
              <a:latin typeface="Arial" charset="0"/>
            </a:endParaRPr>
          </a:p>
          <a:p>
            <a:pPr algn="just">
              <a:spcBef>
                <a:spcPct val="0"/>
              </a:spcBef>
            </a:pPr>
            <a:r>
              <a:rPr lang="es-ES_tradnl" altLang="es-MX" sz="1200" dirty="0">
                <a:latin typeface="Arial" charset="0"/>
              </a:rPr>
              <a:t> Estas funciones son enunciativas mas no limitativas.</a:t>
            </a:r>
          </a:p>
        </p:txBody>
      </p:sp>
      <p:sp>
        <p:nvSpPr>
          <p:cNvPr id="28677" name="Rectangle 21"/>
          <p:cNvSpPr>
            <a:spLocks noChangeArrowheads="1"/>
          </p:cNvSpPr>
          <p:nvPr/>
        </p:nvSpPr>
        <p:spPr bwMode="auto">
          <a:xfrm>
            <a:off x="1562100" y="8358188"/>
            <a:ext cx="5168900" cy="668337"/>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28678" name="Text Box 22"/>
          <p:cNvSpPr txBox="1">
            <a:spLocks noChangeArrowheads="1"/>
          </p:cNvSpPr>
          <p:nvPr/>
        </p:nvSpPr>
        <p:spPr bwMode="auto">
          <a:xfrm>
            <a:off x="2271713" y="8408988"/>
            <a:ext cx="11318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28679" name="Line 23"/>
          <p:cNvSpPr>
            <a:spLocks noChangeShapeType="1"/>
          </p:cNvSpPr>
          <p:nvPr/>
        </p:nvSpPr>
        <p:spPr bwMode="auto">
          <a:xfrm>
            <a:off x="4154488" y="8358188"/>
            <a:ext cx="4762" cy="668337"/>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28680" name="Line 24"/>
          <p:cNvSpPr>
            <a:spLocks noChangeShapeType="1"/>
          </p:cNvSpPr>
          <p:nvPr/>
        </p:nvSpPr>
        <p:spPr bwMode="auto">
          <a:xfrm>
            <a:off x="1562100" y="8699500"/>
            <a:ext cx="5168900" cy="3175"/>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28681" name="Text Box 25"/>
          <p:cNvSpPr txBox="1">
            <a:spLocks noChangeArrowheads="1"/>
          </p:cNvSpPr>
          <p:nvPr/>
        </p:nvSpPr>
        <p:spPr bwMode="auto">
          <a:xfrm>
            <a:off x="4426630" y="8361363"/>
            <a:ext cx="2124299"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 </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28682" name="Text Box 26"/>
          <p:cNvSpPr txBox="1">
            <a:spLocks noChangeArrowheads="1"/>
          </p:cNvSpPr>
          <p:nvPr/>
        </p:nvSpPr>
        <p:spPr bwMode="auto">
          <a:xfrm>
            <a:off x="4238625" y="8742363"/>
            <a:ext cx="25082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 Elena Gamez Castro </a:t>
            </a:r>
          </a:p>
        </p:txBody>
      </p:sp>
      <p:sp>
        <p:nvSpPr>
          <p:cNvPr id="28683" name="Text Box 27"/>
          <p:cNvSpPr txBox="1">
            <a:spLocks noChangeArrowheads="1"/>
          </p:cNvSpPr>
          <p:nvPr/>
        </p:nvSpPr>
        <p:spPr bwMode="auto">
          <a:xfrm>
            <a:off x="1562100" y="8731250"/>
            <a:ext cx="25923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Julieta Gómez Echavarría</a:t>
            </a:r>
          </a:p>
          <a:p>
            <a:pPr algn="ctr">
              <a:spcBef>
                <a:spcPct val="0"/>
              </a:spcBef>
              <a:buFontTx/>
              <a:buNone/>
            </a:pPr>
            <a:endParaRPr lang="es-ES_tradnl" altLang="es-MX" sz="1200">
              <a:latin typeface="Arial" charset="0"/>
            </a:endParaRPr>
          </a:p>
        </p:txBody>
      </p:sp>
    </p:spTree>
    <p:extLst>
      <p:ext uri="{BB962C8B-B14F-4D97-AF65-F5344CB8AC3E}">
        <p14:creationId xmlns:p14="http://schemas.microsoft.com/office/powerpoint/2010/main" val="15972340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29698" name="Text Box 3"/>
          <p:cNvSpPr txBox="1">
            <a:spLocks noChangeArrowheads="1"/>
          </p:cNvSpPr>
          <p:nvPr/>
        </p:nvSpPr>
        <p:spPr bwMode="auto">
          <a:xfrm>
            <a:off x="10795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29699"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27652" name="Rectangle 5"/>
          <p:cNvSpPr>
            <a:spLocks noChangeArrowheads="1"/>
          </p:cNvSpPr>
          <p:nvPr/>
        </p:nvSpPr>
        <p:spPr bwMode="auto">
          <a:xfrm>
            <a:off x="1477962" y="1102248"/>
            <a:ext cx="5299075" cy="803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01600" indent="-101600">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defRPr/>
            </a:pPr>
            <a:r>
              <a:rPr lang="es-ES_tradnl" altLang="es-MX" sz="1200" b="1" i="1" dirty="0">
                <a:latin typeface="Arial" charset="0"/>
              </a:rPr>
              <a:t>  AUXILIAR ADMINISTRATIVO</a:t>
            </a:r>
          </a:p>
          <a:p>
            <a:pPr algn="ctr">
              <a:spcBef>
                <a:spcPct val="0"/>
              </a:spcBef>
              <a:buFontTx/>
              <a:buNone/>
              <a:defRPr/>
            </a:pPr>
            <a:endParaRPr lang="es-ES_tradnl" altLang="es-MX" sz="1200" b="1" i="1" dirty="0">
              <a:latin typeface="Arial" charset="0"/>
            </a:endParaRPr>
          </a:p>
          <a:p>
            <a:pPr algn="just">
              <a:spcBef>
                <a:spcPct val="0"/>
              </a:spcBef>
              <a:buFontTx/>
              <a:buNone/>
              <a:defRPr/>
            </a:pPr>
            <a:endParaRPr lang="es-ES_tradnl" altLang="es-MX" sz="1200" b="1" i="1" dirty="0">
              <a:latin typeface="Arial" charset="0"/>
            </a:endParaRPr>
          </a:p>
          <a:p>
            <a:pPr algn="just">
              <a:spcBef>
                <a:spcPct val="0"/>
              </a:spcBef>
              <a:buFontTx/>
              <a:buNone/>
              <a:defRPr/>
            </a:pPr>
            <a:r>
              <a:rPr lang="es-ES_tradnl" altLang="es-MX" sz="1200" b="1" i="1" dirty="0">
                <a:latin typeface="Arial" charset="0"/>
              </a:rPr>
              <a:t>OBJETIVO.</a:t>
            </a:r>
          </a:p>
          <a:p>
            <a:pPr algn="just">
              <a:spcBef>
                <a:spcPct val="0"/>
              </a:spcBef>
              <a:buFontTx/>
              <a:buNone/>
              <a:defRPr/>
            </a:pPr>
            <a:endParaRPr lang="es-ES_tradnl" altLang="es-MX" sz="1200" dirty="0">
              <a:latin typeface="Arial" charset="0"/>
            </a:endParaRPr>
          </a:p>
          <a:p>
            <a:pPr algn="just">
              <a:spcBef>
                <a:spcPct val="0"/>
              </a:spcBef>
              <a:buFontTx/>
              <a:buNone/>
              <a:defRPr/>
            </a:pPr>
            <a:r>
              <a:rPr lang="es-ES_tradnl" altLang="es-MX" sz="1200" dirty="0">
                <a:latin typeface="Arial" charset="0"/>
              </a:rPr>
              <a:t>  Contribuir en el desarrollo de la función administrativa y de la dirección general en los aspectos de: captura mantenimiento y actualización  de base de datos; diseño y elaboración de material grafico y digital.</a:t>
            </a:r>
            <a:endParaRPr lang="es-ES_tradnl" altLang="es-MX" sz="1200" b="1" i="1" dirty="0">
              <a:solidFill>
                <a:srgbClr val="FF0000"/>
              </a:solidFill>
              <a:latin typeface="Arial" charset="0"/>
            </a:endParaRPr>
          </a:p>
          <a:p>
            <a:pPr algn="just">
              <a:spcBef>
                <a:spcPct val="0"/>
              </a:spcBef>
              <a:buFontTx/>
              <a:buNone/>
              <a:defRPr/>
            </a:pPr>
            <a:endParaRPr lang="es-ES_tradnl" altLang="es-MX" sz="1200" b="1" i="1" dirty="0">
              <a:latin typeface="Arial" charset="0"/>
            </a:endParaRPr>
          </a:p>
          <a:p>
            <a:pPr algn="just">
              <a:spcBef>
                <a:spcPct val="0"/>
              </a:spcBef>
              <a:buFontTx/>
              <a:buNone/>
              <a:defRPr/>
            </a:pPr>
            <a:r>
              <a:rPr lang="es-ES_tradnl" altLang="es-MX" sz="1200" b="1" i="1" dirty="0">
                <a:latin typeface="Arial" charset="0"/>
              </a:rPr>
              <a:t>FUNCIONES.</a:t>
            </a:r>
          </a:p>
          <a:p>
            <a:pPr algn="just">
              <a:spcBef>
                <a:spcPct val="0"/>
              </a:spcBef>
              <a:buFontTx/>
              <a:buNone/>
              <a:defRPr/>
            </a:pPr>
            <a:endParaRPr lang="es-ES_tradnl" altLang="es-MX" sz="1200" dirty="0">
              <a:latin typeface="Arial" charset="0"/>
            </a:endParaRPr>
          </a:p>
          <a:p>
            <a:pPr algn="just">
              <a:spcBef>
                <a:spcPct val="0"/>
              </a:spcBef>
              <a:defRPr/>
            </a:pPr>
            <a:r>
              <a:rPr lang="es-ES_tradnl" altLang="es-MX" sz="1200" dirty="0">
                <a:latin typeface="Arial" charset="0"/>
              </a:rPr>
              <a:t>Capturar al sistema de nomina. NOMIPAQ.</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Realizar mensualmente el concentrado del impuesto sobre la renta (ISR) para la  retención  del mes, en el formato indicado.</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Registrar y clasificar las compras de  la caja chica capitulo del gasto.</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Elaborar los escritos que solicite el responsable del </a:t>
            </a:r>
            <a:r>
              <a:rPr lang="es-ES" altLang="es-MX" sz="1200" dirty="0">
                <a:latin typeface="Arial" charset="0"/>
              </a:rPr>
              <a:t>área administrativa.</a:t>
            </a:r>
            <a:endParaRPr lang="es-ES_tradnl" altLang="es-MX" sz="1200" dirty="0">
              <a:latin typeface="Arial" charset="0"/>
            </a:endParaRP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Llevar el control  de los inventarios  del almacén de limpieza y papelería.</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Llevar el controlar y manejo del kardex de los almacenes de limpieza general y almacén de papelería</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Llevar el control de los inventarios de mobiliario y equipo, actualizándolo en forma periódica.</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Levantar el inventario físico del almacén general de papelería y almacén de limpieza.</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Entregar semanalmente el material requerido de los almacenes de limpieza, papelería, material didáctico, lavandería, alimentación, intendencia, vigilancia, planchado y por las áreas de enfermería y psicología.</a:t>
            </a:r>
          </a:p>
          <a:p>
            <a:pPr marL="0" indent="0" algn="just">
              <a:spcBef>
                <a:spcPct val="0"/>
              </a:spcBef>
              <a:defRPr/>
            </a:pPr>
            <a:endParaRPr lang="es-ES" altLang="es-MX" sz="1200" dirty="0">
              <a:solidFill>
                <a:srgbClr val="000000"/>
              </a:solidFill>
              <a:latin typeface="Arial" charset="0"/>
            </a:endParaRPr>
          </a:p>
          <a:p>
            <a:pPr marL="0" indent="0" algn="just">
              <a:spcBef>
                <a:spcPct val="0"/>
              </a:spcBef>
              <a:defRPr/>
            </a:pPr>
            <a:endParaRPr lang="es-ES" altLang="es-MX" sz="1200" dirty="0">
              <a:solidFill>
                <a:srgbClr val="000000"/>
              </a:solidFill>
              <a:latin typeface="Arial" charset="0"/>
            </a:endParaRPr>
          </a:p>
          <a:p>
            <a:pPr algn="just">
              <a:spcBef>
                <a:spcPct val="0"/>
              </a:spcBef>
              <a:defRPr/>
            </a:pPr>
            <a:endParaRPr lang="es-ES_tradnl" altLang="es-MX" sz="1200" dirty="0">
              <a:latin typeface="Arial" charset="0"/>
            </a:endParaRPr>
          </a:p>
          <a:p>
            <a:pPr algn="just">
              <a:spcBef>
                <a:spcPct val="0"/>
              </a:spcBef>
              <a:defRPr/>
            </a:pPr>
            <a:endParaRPr lang="es-ES_tradnl" altLang="es-MX" sz="1200" dirty="0">
              <a:latin typeface="Arial" charset="0"/>
            </a:endParaRPr>
          </a:p>
          <a:p>
            <a:pPr algn="just">
              <a:spcBef>
                <a:spcPct val="0"/>
              </a:spcBef>
              <a:defRPr/>
            </a:pPr>
            <a:endParaRPr lang="es-ES_tradnl" altLang="es-MX" sz="1200" dirty="0">
              <a:latin typeface="Arial" charset="0"/>
            </a:endParaRPr>
          </a:p>
          <a:p>
            <a:pPr algn="just">
              <a:spcBef>
                <a:spcPct val="0"/>
              </a:spcBef>
              <a:defRPr/>
            </a:pPr>
            <a:endParaRPr lang="es-ES_tradnl" altLang="es-MX" sz="1200" dirty="0">
              <a:latin typeface="Arial" charset="0"/>
            </a:endParaRPr>
          </a:p>
          <a:p>
            <a:pPr algn="just">
              <a:spcBef>
                <a:spcPct val="0"/>
              </a:spcBef>
              <a:defRPr/>
            </a:pPr>
            <a:endParaRPr lang="es-ES_tradnl" altLang="es-MX" sz="1200" dirty="0">
              <a:latin typeface="Arial" charset="0"/>
            </a:endParaRPr>
          </a:p>
          <a:p>
            <a:pPr algn="just">
              <a:spcBef>
                <a:spcPct val="0"/>
              </a:spcBef>
              <a:defRPr/>
            </a:pPr>
            <a:endParaRPr lang="es-ES_tradnl" altLang="es-MX" sz="1200" dirty="0">
              <a:latin typeface="Arial" charset="0"/>
            </a:endParaRPr>
          </a:p>
        </p:txBody>
      </p:sp>
      <p:sp>
        <p:nvSpPr>
          <p:cNvPr id="29701" name="Rectangle 21"/>
          <p:cNvSpPr>
            <a:spLocks noChangeArrowheads="1"/>
          </p:cNvSpPr>
          <p:nvPr/>
        </p:nvSpPr>
        <p:spPr bwMode="auto">
          <a:xfrm>
            <a:off x="1562100" y="8358188"/>
            <a:ext cx="5168900" cy="668337"/>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29702" name="Text Box 22"/>
          <p:cNvSpPr txBox="1">
            <a:spLocks noChangeArrowheads="1"/>
          </p:cNvSpPr>
          <p:nvPr/>
        </p:nvSpPr>
        <p:spPr bwMode="auto">
          <a:xfrm>
            <a:off x="2271713" y="8408988"/>
            <a:ext cx="11318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29703" name="Line 23"/>
          <p:cNvSpPr>
            <a:spLocks noChangeShapeType="1"/>
          </p:cNvSpPr>
          <p:nvPr/>
        </p:nvSpPr>
        <p:spPr bwMode="auto">
          <a:xfrm>
            <a:off x="4154488" y="8367713"/>
            <a:ext cx="4762" cy="668337"/>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29704" name="Line 24"/>
          <p:cNvSpPr>
            <a:spLocks noChangeShapeType="1"/>
          </p:cNvSpPr>
          <p:nvPr/>
        </p:nvSpPr>
        <p:spPr bwMode="auto">
          <a:xfrm>
            <a:off x="1562100" y="8702675"/>
            <a:ext cx="51689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29705" name="Text Box 25"/>
          <p:cNvSpPr txBox="1">
            <a:spLocks noChangeArrowheads="1"/>
          </p:cNvSpPr>
          <p:nvPr/>
        </p:nvSpPr>
        <p:spPr bwMode="auto">
          <a:xfrm>
            <a:off x="4426630" y="8361363"/>
            <a:ext cx="2124299"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 </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29706" name="Text Box 26"/>
          <p:cNvSpPr txBox="1">
            <a:spLocks noChangeArrowheads="1"/>
          </p:cNvSpPr>
          <p:nvPr/>
        </p:nvSpPr>
        <p:spPr bwMode="auto">
          <a:xfrm>
            <a:off x="4217988" y="8742363"/>
            <a:ext cx="24923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 Elena Gamez Castro</a:t>
            </a:r>
          </a:p>
        </p:txBody>
      </p:sp>
      <p:sp>
        <p:nvSpPr>
          <p:cNvPr id="29707" name="Text Box 27"/>
          <p:cNvSpPr txBox="1">
            <a:spLocks noChangeArrowheads="1"/>
          </p:cNvSpPr>
          <p:nvPr/>
        </p:nvSpPr>
        <p:spPr bwMode="auto">
          <a:xfrm>
            <a:off x="1562100" y="8569325"/>
            <a:ext cx="25923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endParaRPr lang="es-ES_tradnl" altLang="es-MX" sz="1200">
              <a:latin typeface="Arial" charset="0"/>
            </a:endParaRPr>
          </a:p>
          <a:p>
            <a:pPr algn="ctr">
              <a:spcBef>
                <a:spcPct val="0"/>
              </a:spcBef>
              <a:buFontTx/>
              <a:buNone/>
            </a:pPr>
            <a:r>
              <a:rPr lang="es-ES_tradnl" altLang="es-MX" sz="1200">
                <a:latin typeface="Arial" charset="0"/>
              </a:rPr>
              <a:t>Andrea  Josefina Ortega Mart</a:t>
            </a:r>
            <a:r>
              <a:rPr lang="es-ES" altLang="es-MX" sz="1200">
                <a:latin typeface="Arial" charset="0"/>
              </a:rPr>
              <a:t>ínez</a:t>
            </a:r>
            <a:r>
              <a:rPr lang="es-ES_tradnl" altLang="es-MX" sz="1200">
                <a:latin typeface="Arial" charset="0"/>
              </a:rPr>
              <a:t> </a:t>
            </a:r>
          </a:p>
        </p:txBody>
      </p:sp>
    </p:spTree>
    <p:extLst>
      <p:ext uri="{BB962C8B-B14F-4D97-AF65-F5344CB8AC3E}">
        <p14:creationId xmlns:p14="http://schemas.microsoft.com/office/powerpoint/2010/main" val="20291383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30722" name="Text Box 3"/>
          <p:cNvSpPr txBox="1">
            <a:spLocks noChangeArrowheads="1"/>
          </p:cNvSpPr>
          <p:nvPr/>
        </p:nvSpPr>
        <p:spPr bwMode="auto">
          <a:xfrm>
            <a:off x="10795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30723"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26629" name="Rectangle 5"/>
          <p:cNvSpPr>
            <a:spLocks noChangeArrowheads="1"/>
          </p:cNvSpPr>
          <p:nvPr/>
        </p:nvSpPr>
        <p:spPr bwMode="auto">
          <a:xfrm>
            <a:off x="1480331" y="1115616"/>
            <a:ext cx="5296707" cy="600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01600" indent="-101600">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defRPr/>
            </a:pPr>
            <a:r>
              <a:rPr lang="es-ES_tradnl" altLang="es-MX" sz="1200" b="1" i="1" dirty="0">
                <a:latin typeface="Arial" charset="0"/>
              </a:rPr>
              <a:t> ÁUXILIAR ADMINISTRATIVO</a:t>
            </a:r>
          </a:p>
          <a:p>
            <a:pPr algn="ctr">
              <a:spcBef>
                <a:spcPct val="0"/>
              </a:spcBef>
              <a:buFontTx/>
              <a:buNone/>
              <a:defRPr/>
            </a:pPr>
            <a:r>
              <a:rPr lang="es-ES_tradnl" altLang="es-MX" sz="1200" b="1" i="1" dirty="0">
                <a:latin typeface="Arial" charset="0"/>
              </a:rPr>
              <a:t>(Continúa)</a:t>
            </a:r>
            <a:endParaRPr lang="es-ES_tradnl" altLang="es-MX" sz="1200" dirty="0">
              <a:latin typeface="Arial" charset="0"/>
            </a:endParaRPr>
          </a:p>
          <a:p>
            <a:pPr algn="ctr">
              <a:spcBef>
                <a:spcPct val="0"/>
              </a:spcBef>
              <a:buFontTx/>
              <a:buNone/>
              <a:defRPr/>
            </a:pPr>
            <a:endParaRPr lang="es-ES_tradnl" altLang="es-MX" sz="1200" b="1" i="1" dirty="0">
              <a:latin typeface="Arial" charset="0"/>
            </a:endParaRPr>
          </a:p>
          <a:p>
            <a:pPr marL="0" indent="0" algn="just">
              <a:spcBef>
                <a:spcPct val="0"/>
              </a:spcBef>
              <a:defRPr/>
            </a:pPr>
            <a:r>
              <a:rPr lang="es-ES" altLang="es-MX" sz="1200" dirty="0">
                <a:solidFill>
                  <a:srgbClr val="000000"/>
                </a:solidFill>
                <a:latin typeface="Arial" charset="0"/>
              </a:rPr>
              <a:t>Elaborar la orden de compras y los vales de los materiales de aseo general, productos de higiene personal, papelería y material didáctico.</a:t>
            </a:r>
          </a:p>
          <a:p>
            <a:pPr marL="0" indent="0" algn="just">
              <a:spcBef>
                <a:spcPct val="0"/>
              </a:spcBef>
              <a:defRPr/>
            </a:pPr>
            <a:endParaRPr lang="es-ES" altLang="es-MX" sz="1200" dirty="0">
              <a:solidFill>
                <a:srgbClr val="000000"/>
              </a:solidFill>
              <a:latin typeface="Arial" charset="0"/>
            </a:endParaRPr>
          </a:p>
          <a:p>
            <a:pPr marL="0" indent="0" algn="just">
              <a:spcBef>
                <a:spcPct val="0"/>
              </a:spcBef>
              <a:defRPr/>
            </a:pPr>
            <a:r>
              <a:rPr lang="es-ES" altLang="es-MX" sz="1200" dirty="0">
                <a:solidFill>
                  <a:srgbClr val="000000"/>
                </a:solidFill>
                <a:latin typeface="Arial" charset="0"/>
              </a:rPr>
              <a:t>Recibir el material solicitado y almacenarlo en  su lugar correctamente.</a:t>
            </a:r>
          </a:p>
          <a:p>
            <a:pPr marL="0" indent="0"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Organizar e instalar el manejo de material audiovisual que se requiera en reuniones, conferencias, platicas de capacitación  en la Casa Cuna.</a:t>
            </a:r>
          </a:p>
          <a:p>
            <a:pPr algn="just">
              <a:spcBef>
                <a:spcPct val="0"/>
              </a:spcBef>
              <a:buFontTx/>
              <a:buNone/>
              <a:defRPr/>
            </a:pPr>
            <a:endParaRPr lang="es-ES_tradnl" altLang="es-MX" sz="1200" dirty="0">
              <a:latin typeface="Arial" charset="0"/>
            </a:endParaRPr>
          </a:p>
          <a:p>
            <a:pPr algn="just">
              <a:spcBef>
                <a:spcPct val="0"/>
              </a:spcBef>
              <a:defRPr/>
            </a:pPr>
            <a:r>
              <a:rPr lang="es-ES_tradnl" altLang="es-MX" sz="1200" dirty="0">
                <a:latin typeface="Arial" charset="0"/>
              </a:rPr>
              <a:t>Elaborar y diseñar formatos de control interno.</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Mantener actualizada la captura de la pagina web del “Sistema de Menores Albergados”.</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Controlar y proporcionar el préstamo  del acervo de la biblioteca a quien lo solicite. </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Archivar los documentos que se generan en el </a:t>
            </a:r>
            <a:r>
              <a:rPr lang="es-ES" altLang="es-MX" sz="1200" dirty="0">
                <a:latin typeface="Arial" charset="0"/>
              </a:rPr>
              <a:t>área.</a:t>
            </a:r>
          </a:p>
          <a:p>
            <a:pPr algn="just">
              <a:spcBef>
                <a:spcPct val="0"/>
              </a:spcBef>
              <a:defRPr/>
            </a:pPr>
            <a:endParaRPr lang="es-ES" altLang="es-MX" sz="1200" dirty="0">
              <a:latin typeface="Arial" charset="0"/>
            </a:endParaRPr>
          </a:p>
          <a:p>
            <a:pPr algn="just">
              <a:spcBef>
                <a:spcPct val="0"/>
              </a:spcBef>
              <a:defRPr/>
            </a:pPr>
            <a:r>
              <a:rPr lang="es-ES" altLang="es-MX" sz="1200" dirty="0">
                <a:latin typeface="Arial" charset="0"/>
              </a:rPr>
              <a:t>Elaborar el informe mensual de actividades para entregar a el área administrativa.</a:t>
            </a:r>
          </a:p>
          <a:p>
            <a:pPr algn="just">
              <a:spcBef>
                <a:spcPct val="0"/>
              </a:spcBef>
              <a:defRPr/>
            </a:pPr>
            <a:endParaRPr lang="es-ES" altLang="es-MX" sz="1200" dirty="0">
              <a:latin typeface="Arial" charset="0"/>
            </a:endParaRPr>
          </a:p>
          <a:p>
            <a:pPr algn="just">
              <a:spcBef>
                <a:spcPct val="0"/>
              </a:spcBef>
              <a:defRPr/>
            </a:pPr>
            <a:r>
              <a:rPr lang="es-ES" altLang="es-MX" sz="1200" dirty="0">
                <a:latin typeface="Arial" charset="0"/>
              </a:rPr>
              <a:t>Diseñar  las presentaciones requeridas por la dirección general o cualquier otro área. </a:t>
            </a:r>
          </a:p>
          <a:p>
            <a:pPr algn="just">
              <a:spcBef>
                <a:spcPct val="0"/>
              </a:spcBef>
              <a:defRPr/>
            </a:pPr>
            <a:endParaRPr lang="es-ES" altLang="es-MX" sz="1200" dirty="0">
              <a:latin typeface="Arial" charset="0"/>
            </a:endParaRPr>
          </a:p>
          <a:p>
            <a:pPr algn="just">
              <a:spcBef>
                <a:spcPct val="0"/>
              </a:spcBef>
              <a:defRPr/>
            </a:pPr>
            <a:r>
              <a:rPr lang="es-ES" altLang="es-MX" sz="1200" dirty="0">
                <a:latin typeface="Arial" charset="0"/>
              </a:rPr>
              <a:t>Atender los requerimientos de la Ley de Transparencia Administrativa   y acceso a la información.</a:t>
            </a:r>
            <a:endParaRPr lang="es-ES_tradnl" altLang="es-MX" sz="1200" dirty="0">
              <a:latin typeface="Arial" charset="0"/>
            </a:endParaRP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 Estas funciones son enunciativas más no limitativas</a:t>
            </a:r>
          </a:p>
        </p:txBody>
      </p:sp>
      <p:sp>
        <p:nvSpPr>
          <p:cNvPr id="30725" name="Rectangle 21"/>
          <p:cNvSpPr>
            <a:spLocks noChangeArrowheads="1"/>
          </p:cNvSpPr>
          <p:nvPr/>
        </p:nvSpPr>
        <p:spPr bwMode="auto">
          <a:xfrm>
            <a:off x="1562100" y="8358188"/>
            <a:ext cx="5168900" cy="668337"/>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30726" name="Text Box 22"/>
          <p:cNvSpPr txBox="1">
            <a:spLocks noChangeArrowheads="1"/>
          </p:cNvSpPr>
          <p:nvPr/>
        </p:nvSpPr>
        <p:spPr bwMode="auto">
          <a:xfrm>
            <a:off x="2271713" y="8408988"/>
            <a:ext cx="11318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30727" name="Line 23"/>
          <p:cNvSpPr>
            <a:spLocks noChangeShapeType="1"/>
          </p:cNvSpPr>
          <p:nvPr/>
        </p:nvSpPr>
        <p:spPr bwMode="auto">
          <a:xfrm>
            <a:off x="4154488" y="8358188"/>
            <a:ext cx="4762" cy="668337"/>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30728" name="Line 24"/>
          <p:cNvSpPr>
            <a:spLocks noChangeShapeType="1"/>
          </p:cNvSpPr>
          <p:nvPr/>
        </p:nvSpPr>
        <p:spPr bwMode="auto">
          <a:xfrm>
            <a:off x="1562100" y="8699500"/>
            <a:ext cx="5168900" cy="3175"/>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30729" name="Text Box 25"/>
          <p:cNvSpPr txBox="1">
            <a:spLocks noChangeArrowheads="1"/>
          </p:cNvSpPr>
          <p:nvPr/>
        </p:nvSpPr>
        <p:spPr bwMode="auto">
          <a:xfrm>
            <a:off x="4426630" y="8361363"/>
            <a:ext cx="2124299"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 </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30730" name="Text Box 26"/>
          <p:cNvSpPr txBox="1">
            <a:spLocks noChangeArrowheads="1"/>
          </p:cNvSpPr>
          <p:nvPr/>
        </p:nvSpPr>
        <p:spPr bwMode="auto">
          <a:xfrm>
            <a:off x="4238625" y="8742363"/>
            <a:ext cx="2463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 Elena Gamez Castro</a:t>
            </a:r>
          </a:p>
        </p:txBody>
      </p:sp>
      <p:sp>
        <p:nvSpPr>
          <p:cNvPr id="30731" name="Text Box 27"/>
          <p:cNvSpPr txBox="1">
            <a:spLocks noChangeArrowheads="1"/>
          </p:cNvSpPr>
          <p:nvPr/>
        </p:nvSpPr>
        <p:spPr bwMode="auto">
          <a:xfrm>
            <a:off x="1562100" y="8750300"/>
            <a:ext cx="25923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Andrea Josefina Ortega Mart</a:t>
            </a:r>
            <a:r>
              <a:rPr lang="es-ES" altLang="es-MX" sz="1200">
                <a:latin typeface="Arial" charset="0"/>
              </a:rPr>
              <a:t>ínez</a:t>
            </a:r>
            <a:r>
              <a:rPr lang="es-ES_tradnl" altLang="es-MX" sz="1200">
                <a:latin typeface="Arial" charset="0"/>
              </a:rPr>
              <a:t>  </a:t>
            </a:r>
          </a:p>
          <a:p>
            <a:pPr algn="ctr">
              <a:spcBef>
                <a:spcPct val="0"/>
              </a:spcBef>
              <a:buFontTx/>
              <a:buNone/>
            </a:pPr>
            <a:endParaRPr lang="es-ES_tradnl" altLang="es-MX" sz="1200">
              <a:latin typeface="Arial" charset="0"/>
            </a:endParaRPr>
          </a:p>
        </p:txBody>
      </p:sp>
    </p:spTree>
    <p:extLst>
      <p:ext uri="{BB962C8B-B14F-4D97-AF65-F5344CB8AC3E}">
        <p14:creationId xmlns:p14="http://schemas.microsoft.com/office/powerpoint/2010/main" val="16871273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026"/>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31746" name="Text Box 1027"/>
          <p:cNvSpPr txBox="1">
            <a:spLocks noChangeArrowheads="1"/>
          </p:cNvSpPr>
          <p:nvPr/>
        </p:nvSpPr>
        <p:spPr bwMode="auto">
          <a:xfrm>
            <a:off x="107950" y="9525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31747" name="Line 1028"/>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31748" name="Rectangle 1029"/>
          <p:cNvSpPr>
            <a:spLocks noChangeArrowheads="1"/>
          </p:cNvSpPr>
          <p:nvPr/>
        </p:nvSpPr>
        <p:spPr bwMode="auto">
          <a:xfrm>
            <a:off x="1524000" y="685800"/>
            <a:ext cx="5181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0"/>
              </a:spcBef>
              <a:buFontTx/>
              <a:buNone/>
            </a:pPr>
            <a:endParaRPr lang="es-ES_tradnl" altLang="es-MX" sz="1200" b="1" i="1">
              <a:latin typeface="Arial" charset="0"/>
            </a:endParaRPr>
          </a:p>
          <a:p>
            <a:pPr algn="just">
              <a:spcBef>
                <a:spcPct val="0"/>
              </a:spcBef>
              <a:buFontTx/>
              <a:buNone/>
            </a:pPr>
            <a:endParaRPr lang="es-ES_tradnl" altLang="es-MX" sz="1200" b="1" i="1">
              <a:latin typeface="Arial" charset="0"/>
            </a:endParaRPr>
          </a:p>
        </p:txBody>
      </p:sp>
      <p:sp>
        <p:nvSpPr>
          <p:cNvPr id="22534" name="Rectangle 1036"/>
          <p:cNvSpPr>
            <a:spLocks noChangeArrowheads="1"/>
          </p:cNvSpPr>
          <p:nvPr/>
        </p:nvSpPr>
        <p:spPr bwMode="auto">
          <a:xfrm>
            <a:off x="1491444" y="1111540"/>
            <a:ext cx="5285594" cy="8032968"/>
          </a:xfrm>
          <a:prstGeom prst="rect">
            <a:avLst/>
          </a:prstGeom>
          <a:noFill/>
          <a:ln>
            <a:noFill/>
          </a:ln>
        </p:spPr>
        <p:txBody>
          <a:bodyPr wrap="square">
            <a:spAutoFit/>
          </a:bodyPr>
          <a:lstStyle>
            <a:lvl1pPr marL="95250" indent="-95250"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defRPr/>
            </a:pPr>
            <a:r>
              <a:rPr lang="es-ES_tradnl" altLang="es-MX" sz="1200" b="1" i="1" dirty="0">
                <a:latin typeface="Arial" charset="0"/>
              </a:rPr>
              <a:t>COMPRAS GENERALES</a:t>
            </a:r>
          </a:p>
          <a:p>
            <a:pPr>
              <a:spcBef>
                <a:spcPct val="0"/>
              </a:spcBef>
              <a:buFontTx/>
              <a:buNone/>
              <a:defRPr/>
            </a:pPr>
            <a:endParaRPr lang="es-ES_tradnl" altLang="es-MX" sz="1200" dirty="0">
              <a:latin typeface="Arial" charset="0"/>
            </a:endParaRPr>
          </a:p>
          <a:p>
            <a:pPr>
              <a:spcBef>
                <a:spcPct val="0"/>
              </a:spcBef>
              <a:buFontTx/>
              <a:buNone/>
              <a:defRPr/>
            </a:pPr>
            <a:r>
              <a:rPr lang="es-ES_tradnl" altLang="es-MX" sz="1200" b="1" i="1" dirty="0">
                <a:latin typeface="Arial" charset="0"/>
              </a:rPr>
              <a:t>OBJETIVO.</a:t>
            </a:r>
          </a:p>
          <a:p>
            <a:pPr>
              <a:spcBef>
                <a:spcPct val="0"/>
              </a:spcBef>
              <a:buFontTx/>
              <a:buNone/>
              <a:defRPr/>
            </a:pPr>
            <a:endParaRPr lang="es-ES_tradnl" altLang="es-MX" sz="1200" b="1" i="1" dirty="0">
              <a:latin typeface="Arial" charset="0"/>
            </a:endParaRPr>
          </a:p>
          <a:p>
            <a:pPr algn="just">
              <a:spcBef>
                <a:spcPct val="0"/>
              </a:spcBef>
              <a:buFontTx/>
              <a:buNone/>
              <a:defRPr/>
            </a:pPr>
            <a:r>
              <a:rPr lang="es-ES_tradnl" altLang="es-MX" sz="1200" dirty="0">
                <a:latin typeface="Arial" charset="0"/>
              </a:rPr>
              <a:t>	Asegurar  la dotación</a:t>
            </a:r>
            <a:r>
              <a:rPr lang="es-ES" altLang="es-MX" sz="1200" dirty="0">
                <a:latin typeface="Arial" charset="0"/>
              </a:rPr>
              <a:t> de</a:t>
            </a:r>
            <a:r>
              <a:rPr lang="es-ES_tradnl" altLang="es-MX" sz="1200" dirty="0">
                <a:solidFill>
                  <a:srgbClr val="FF0000"/>
                </a:solidFill>
                <a:latin typeface="Arial" charset="0"/>
              </a:rPr>
              <a:t> </a:t>
            </a:r>
            <a:r>
              <a:rPr lang="es-ES_tradnl" altLang="es-MX" sz="1200" dirty="0">
                <a:latin typeface="Arial" charset="0"/>
              </a:rPr>
              <a:t>los insumos necesarios que se requiere con oportunidad y calidad  para el cumplimento de las acciones, programas y objetivos de la</a:t>
            </a:r>
            <a:r>
              <a:rPr lang="es-ES" altLang="es-MX" sz="1200" dirty="0">
                <a:latin typeface="Arial" charset="0"/>
              </a:rPr>
              <a:t>s áreas.</a:t>
            </a:r>
          </a:p>
          <a:p>
            <a:pPr algn="just">
              <a:spcBef>
                <a:spcPct val="0"/>
              </a:spcBef>
              <a:buNone/>
              <a:defRPr/>
            </a:pPr>
            <a:endParaRPr lang="es-ES_tradnl" altLang="es-MX" sz="1200" b="1" i="1" dirty="0">
              <a:latin typeface="Arial" charset="0"/>
            </a:endParaRPr>
          </a:p>
          <a:p>
            <a:pPr algn="just">
              <a:spcBef>
                <a:spcPct val="0"/>
              </a:spcBef>
              <a:buNone/>
              <a:defRPr/>
            </a:pPr>
            <a:r>
              <a:rPr lang="es-ES_tradnl" altLang="es-MX" sz="1200" b="1" i="1" dirty="0">
                <a:latin typeface="Arial" charset="0"/>
              </a:rPr>
              <a:t>FUNCIONES.</a:t>
            </a:r>
            <a:r>
              <a:rPr lang="es-ES_tradnl" altLang="es-MX" sz="1200" dirty="0">
                <a:latin typeface="Arial" charset="0"/>
              </a:rPr>
              <a:t> </a:t>
            </a:r>
          </a:p>
          <a:p>
            <a:pPr algn="just">
              <a:spcBef>
                <a:spcPct val="0"/>
              </a:spcBef>
              <a:buFontTx/>
              <a:buNone/>
              <a:defRPr/>
            </a:pPr>
            <a:endParaRPr lang="es-ES" altLang="es-MX" sz="1200" dirty="0">
              <a:latin typeface="Arial" charset="0"/>
            </a:endParaRPr>
          </a:p>
          <a:p>
            <a:pPr algn="just">
              <a:spcBef>
                <a:spcPct val="0"/>
              </a:spcBef>
              <a:buFont typeface="Arial" pitchFamily="34" charset="0"/>
              <a:buChar char="•"/>
              <a:defRPr/>
            </a:pPr>
            <a:r>
              <a:rPr lang="es-ES" altLang="es-MX" sz="1200" dirty="0">
                <a:latin typeface="Arial" charset="0"/>
              </a:rPr>
              <a:t>Organizar el funcionamiento de servicio de alimentación.</a:t>
            </a:r>
            <a:endParaRPr lang="es-ES_tradnl" altLang="es-MX" sz="1200" dirty="0">
              <a:latin typeface="Arial" charset="0"/>
            </a:endParaRPr>
          </a:p>
          <a:p>
            <a:pPr algn="just">
              <a:spcBef>
                <a:spcPct val="0"/>
              </a:spcBef>
              <a:buFontTx/>
              <a:buNone/>
              <a:defRPr/>
            </a:pPr>
            <a:endParaRPr lang="es-ES_tradnl" altLang="es-MX" sz="1200" dirty="0">
              <a:latin typeface="Arial" charset="0"/>
            </a:endParaRP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Organizar  al personal de cocina en la elaboración de los menús, cambios, ajustes y adecuación en los mismos.</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Coordinar  al personal de cocina.</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Elaborar la orden de compra de insumos alimentarios y entregarla a la administración para su autorización.</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Realizar las compras semanales de los insumos alimentarios necesarios de acuerdo al menú semanal.</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Realizar las compras quincenalmente de los insumos generales necesarios en las  diferentes </a:t>
            </a:r>
            <a:r>
              <a:rPr lang="es-ES" altLang="es-MX" sz="1200" dirty="0">
                <a:latin typeface="Arial" charset="0"/>
              </a:rPr>
              <a:t>áreas que lo requieran.</a:t>
            </a:r>
            <a:endParaRPr lang="es-ES_tradnl" altLang="es-MX" sz="1200" dirty="0">
              <a:latin typeface="Arial" charset="0"/>
            </a:endParaRP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Llevar el registro de entradas y salidas del almacén de víveres, verificando la  caducidad y el control de su inventario.</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Recibir y clasificar los insumos de donación verificando el adecuado almacenamiento , distribución y conservación de los mismos.</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 Coordinar diariamente  las solicitudes de alimentos, para la preparación de los menús, con base en la ordenata de enfermería y del personal de cocina para los lactantes, maternales y prescolares.</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Verificar el número de raciones a preparar para las áreas de maternales y preescolares</a:t>
            </a:r>
          </a:p>
          <a:p>
            <a:pPr algn="just">
              <a:spcBef>
                <a:spcPct val="0"/>
              </a:spcBef>
              <a:defRPr/>
            </a:pPr>
            <a:endParaRPr lang="es-ES_tradnl" altLang="es-MX" sz="1200" dirty="0">
              <a:latin typeface="Arial" charset="0"/>
            </a:endParaRPr>
          </a:p>
          <a:p>
            <a:pPr algn="just">
              <a:spcBef>
                <a:spcPct val="0"/>
              </a:spcBef>
              <a:defRPr/>
            </a:pPr>
            <a:endParaRPr lang="es-ES_tradnl" altLang="es-MX" sz="1200" dirty="0">
              <a:latin typeface="Arial" charset="0"/>
            </a:endParaRPr>
          </a:p>
          <a:p>
            <a:pPr marL="0" indent="0" algn="just">
              <a:spcBef>
                <a:spcPct val="0"/>
              </a:spcBef>
              <a:buFontTx/>
              <a:buNone/>
              <a:defRPr/>
            </a:pPr>
            <a:endParaRPr lang="es-ES_tradnl" altLang="es-MX" sz="1200" dirty="0">
              <a:latin typeface="Arial" charset="0"/>
            </a:endParaRPr>
          </a:p>
          <a:p>
            <a:pPr algn="just">
              <a:spcBef>
                <a:spcPct val="0"/>
              </a:spcBef>
              <a:defRPr/>
            </a:pPr>
            <a:endParaRPr lang="es-ES_tradnl" altLang="es-MX" sz="1200" dirty="0">
              <a:latin typeface="Arial" charset="0"/>
            </a:endParaRPr>
          </a:p>
        </p:txBody>
      </p:sp>
      <p:sp>
        <p:nvSpPr>
          <p:cNvPr id="31750" name="Rectangle 1046"/>
          <p:cNvSpPr>
            <a:spLocks noChangeArrowheads="1"/>
          </p:cNvSpPr>
          <p:nvPr/>
        </p:nvSpPr>
        <p:spPr bwMode="auto">
          <a:xfrm>
            <a:off x="1562100" y="8377238"/>
            <a:ext cx="5168900" cy="658812"/>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endParaRPr lang="es-ES" altLang="es-MX" sz="1200">
              <a:latin typeface="Arial" charset="0"/>
            </a:endParaRPr>
          </a:p>
        </p:txBody>
      </p:sp>
      <p:sp>
        <p:nvSpPr>
          <p:cNvPr id="31751" name="Text Box 1047"/>
          <p:cNvSpPr txBox="1">
            <a:spLocks noChangeArrowheads="1"/>
          </p:cNvSpPr>
          <p:nvPr/>
        </p:nvSpPr>
        <p:spPr bwMode="auto">
          <a:xfrm>
            <a:off x="2276475" y="8469313"/>
            <a:ext cx="1131888"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31752" name="Line 1048"/>
          <p:cNvSpPr>
            <a:spLocks noChangeShapeType="1"/>
          </p:cNvSpPr>
          <p:nvPr/>
        </p:nvSpPr>
        <p:spPr bwMode="auto">
          <a:xfrm>
            <a:off x="4122738" y="8377238"/>
            <a:ext cx="3175" cy="649287"/>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31753" name="Line 1049"/>
          <p:cNvSpPr>
            <a:spLocks noChangeShapeType="1"/>
          </p:cNvSpPr>
          <p:nvPr/>
        </p:nvSpPr>
        <p:spPr bwMode="auto">
          <a:xfrm>
            <a:off x="1562100" y="8689975"/>
            <a:ext cx="5168900" cy="4763"/>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31754" name="Text Box 1050"/>
          <p:cNvSpPr txBox="1">
            <a:spLocks noChangeArrowheads="1"/>
          </p:cNvSpPr>
          <p:nvPr/>
        </p:nvSpPr>
        <p:spPr bwMode="auto">
          <a:xfrm>
            <a:off x="4387946" y="8345488"/>
            <a:ext cx="208101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31755" name="Rectangle 1051"/>
          <p:cNvSpPr>
            <a:spLocks noChangeArrowheads="1"/>
          </p:cNvSpPr>
          <p:nvPr/>
        </p:nvSpPr>
        <p:spPr bwMode="auto">
          <a:xfrm>
            <a:off x="1695450" y="8675688"/>
            <a:ext cx="22860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es-ES_tradnl" altLang="es-MX" sz="1200">
                <a:latin typeface="Arial" charset="0"/>
              </a:rPr>
              <a:t>Maricela Almendarez Ruiz</a:t>
            </a:r>
            <a:endParaRPr lang="es-ES" altLang="es-MX" sz="1200">
              <a:latin typeface="Arial" charset="0"/>
            </a:endParaRPr>
          </a:p>
        </p:txBody>
      </p:sp>
      <p:sp>
        <p:nvSpPr>
          <p:cNvPr id="31756" name="Rectangle 1052"/>
          <p:cNvSpPr>
            <a:spLocks noChangeArrowheads="1"/>
          </p:cNvSpPr>
          <p:nvPr/>
        </p:nvSpPr>
        <p:spPr bwMode="auto">
          <a:xfrm>
            <a:off x="4152900" y="8639175"/>
            <a:ext cx="25273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130000"/>
              </a:lnSpc>
              <a:spcBef>
                <a:spcPct val="0"/>
              </a:spcBef>
              <a:buFontTx/>
              <a:buNone/>
            </a:pPr>
            <a:r>
              <a:rPr lang="es-ES_tradnl" altLang="es-MX" sz="1200">
                <a:latin typeface="Arial" charset="0"/>
              </a:rPr>
              <a:t>Ma. Elena Gamez Castro</a:t>
            </a:r>
          </a:p>
        </p:txBody>
      </p:sp>
    </p:spTree>
    <p:extLst>
      <p:ext uri="{BB962C8B-B14F-4D97-AF65-F5344CB8AC3E}">
        <p14:creationId xmlns:p14="http://schemas.microsoft.com/office/powerpoint/2010/main" val="8916045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32770" name="Text Box 3"/>
          <p:cNvSpPr txBox="1">
            <a:spLocks noChangeArrowheads="1"/>
          </p:cNvSpPr>
          <p:nvPr/>
        </p:nvSpPr>
        <p:spPr bwMode="auto">
          <a:xfrm>
            <a:off x="107950" y="66675"/>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32771"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32772" name="Rectangle 5"/>
          <p:cNvSpPr>
            <a:spLocks noChangeArrowheads="1"/>
          </p:cNvSpPr>
          <p:nvPr/>
        </p:nvSpPr>
        <p:spPr bwMode="auto">
          <a:xfrm>
            <a:off x="1524000" y="685800"/>
            <a:ext cx="5181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0"/>
              </a:spcBef>
              <a:buFontTx/>
              <a:buNone/>
            </a:pPr>
            <a:endParaRPr lang="es-ES_tradnl" altLang="es-MX" sz="1200" b="1" i="1">
              <a:latin typeface="Arial" charset="0"/>
            </a:endParaRPr>
          </a:p>
          <a:p>
            <a:pPr algn="just">
              <a:spcBef>
                <a:spcPct val="0"/>
              </a:spcBef>
              <a:buFontTx/>
              <a:buNone/>
            </a:pPr>
            <a:endParaRPr lang="es-ES_tradnl" altLang="es-MX" sz="1200" b="1" i="1">
              <a:latin typeface="Arial" charset="0"/>
            </a:endParaRPr>
          </a:p>
        </p:txBody>
      </p:sp>
      <p:sp>
        <p:nvSpPr>
          <p:cNvPr id="32773" name="Rectangle 12"/>
          <p:cNvSpPr>
            <a:spLocks noChangeArrowheads="1"/>
          </p:cNvSpPr>
          <p:nvPr/>
        </p:nvSpPr>
        <p:spPr bwMode="auto">
          <a:xfrm>
            <a:off x="1484784" y="1115616"/>
            <a:ext cx="5292254" cy="5447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5725" indent="-857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i="1" dirty="0">
                <a:latin typeface="Arial" charset="0"/>
              </a:rPr>
              <a:t>COMPRAS GENERALES</a:t>
            </a:r>
          </a:p>
          <a:p>
            <a:pPr algn="ctr">
              <a:spcBef>
                <a:spcPct val="0"/>
              </a:spcBef>
              <a:buFontTx/>
              <a:buNone/>
            </a:pPr>
            <a:r>
              <a:rPr lang="es-ES_tradnl" altLang="es-MX" sz="1200" b="1" i="1" dirty="0">
                <a:latin typeface="Arial" charset="0"/>
              </a:rPr>
              <a:t>(Continúa)</a:t>
            </a:r>
          </a:p>
          <a:p>
            <a:pPr algn="ctr">
              <a:spcBef>
                <a:spcPct val="0"/>
              </a:spcBef>
              <a:buFontTx/>
              <a:buNone/>
            </a:pPr>
            <a:endParaRPr lang="es-ES_tradnl" altLang="es-MX" sz="1200" b="1" i="1" dirty="0">
              <a:latin typeface="Arial" charset="0"/>
            </a:endParaRP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Recibir de forma mensual los menús que elabora el asesor nutricional de la casa cuna y pasarlos a la carpeta correspondiente para conocimiento del personal de cocina.</a:t>
            </a:r>
          </a:p>
          <a:p>
            <a:pPr algn="just">
              <a:spcBef>
                <a:spcPct val="0"/>
              </a:spcBef>
            </a:pPr>
            <a:endParaRPr lang="es-ES_tradnl" altLang="es-MX" sz="1200" dirty="0">
              <a:latin typeface="Arial" charset="0"/>
            </a:endParaRPr>
          </a:p>
          <a:p>
            <a:pPr marL="0">
              <a:spcBef>
                <a:spcPts val="0"/>
              </a:spcBef>
            </a:pPr>
            <a:r>
              <a:rPr lang="es-ES_tradnl" sz="1200" dirty="0">
                <a:solidFill>
                  <a:srgbClr val="000000"/>
                </a:solidFill>
                <a:latin typeface="Arial" charset="0"/>
              </a:rPr>
              <a:t>Mantener actualizada la información sobre raciones servidas y entregarla a dirección de forma mensual.</a:t>
            </a:r>
            <a:endParaRPr lang="es-ES_tradnl" altLang="es-MX" sz="1200" dirty="0">
              <a:latin typeface="Arial" charset="0"/>
            </a:endParaRP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Elaborar el vale de compra una vez realizada y entregarlo a la administración junto con la factura correspondiente. </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 Elaborar la orden de compra.</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Auxiliar en actividades del área administrativa ( realizar compras, checar existencia en almacén de víveres)</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Participar  en la organización de actividades sociales, culturales y recreativas internas de la Casa Cuna.</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Participar en la coordinación con la supervisión de los espacios que especifica  la Normas  0334 y la 0076. para la certificación de estándares de competencias  de DIF Nacional.</a:t>
            </a:r>
          </a:p>
          <a:p>
            <a:pPr marL="0" indent="0" algn="just">
              <a:spcBef>
                <a:spcPct val="0"/>
              </a:spcBef>
              <a:buNone/>
            </a:pPr>
            <a:endParaRPr lang="es-ES_tradnl" altLang="es-MX" sz="1200" dirty="0">
              <a:latin typeface="Arial" charset="0"/>
            </a:endParaRPr>
          </a:p>
          <a:p>
            <a:pPr algn="just">
              <a:spcBef>
                <a:spcPct val="0"/>
              </a:spcBef>
            </a:pPr>
            <a:r>
              <a:rPr lang="es-ES_tradnl" altLang="es-MX" sz="1200" dirty="0">
                <a:latin typeface="Arial" charset="0"/>
              </a:rPr>
              <a:t>Informar a la dirección de las actividades realizadas en forma mensual.</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Estas funciones son enunciativas más no limitativas.</a:t>
            </a:r>
          </a:p>
        </p:txBody>
      </p:sp>
      <p:sp>
        <p:nvSpPr>
          <p:cNvPr id="32774" name="Text Box 17"/>
          <p:cNvSpPr txBox="1">
            <a:spLocks noChangeArrowheads="1"/>
          </p:cNvSpPr>
          <p:nvPr/>
        </p:nvSpPr>
        <p:spPr bwMode="auto">
          <a:xfrm>
            <a:off x="1803400" y="7974013"/>
            <a:ext cx="24003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50000"/>
              </a:spcBef>
              <a:buFontTx/>
              <a:buNone/>
            </a:pPr>
            <a:endParaRPr lang="es-ES" altLang="es-MX" sz="1200">
              <a:latin typeface="Arial" charset="0"/>
            </a:endParaRPr>
          </a:p>
        </p:txBody>
      </p:sp>
      <p:sp>
        <p:nvSpPr>
          <p:cNvPr id="32775" name="Rectangle 25"/>
          <p:cNvSpPr>
            <a:spLocks noChangeArrowheads="1"/>
          </p:cNvSpPr>
          <p:nvPr/>
        </p:nvSpPr>
        <p:spPr bwMode="auto">
          <a:xfrm>
            <a:off x="1562100" y="8377238"/>
            <a:ext cx="5168900" cy="658812"/>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endParaRPr lang="es-ES" altLang="es-MX" sz="1200">
              <a:latin typeface="Arial" charset="0"/>
            </a:endParaRPr>
          </a:p>
        </p:txBody>
      </p:sp>
      <p:sp>
        <p:nvSpPr>
          <p:cNvPr id="32776" name="Text Box 26"/>
          <p:cNvSpPr txBox="1">
            <a:spLocks noChangeArrowheads="1"/>
          </p:cNvSpPr>
          <p:nvPr/>
        </p:nvSpPr>
        <p:spPr bwMode="auto">
          <a:xfrm>
            <a:off x="2276475" y="8402638"/>
            <a:ext cx="1131888"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32777" name="Line 27"/>
          <p:cNvSpPr>
            <a:spLocks noChangeShapeType="1"/>
          </p:cNvSpPr>
          <p:nvPr/>
        </p:nvSpPr>
        <p:spPr bwMode="auto">
          <a:xfrm>
            <a:off x="4122738" y="8377238"/>
            <a:ext cx="3175" cy="649287"/>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32778" name="Line 28"/>
          <p:cNvSpPr>
            <a:spLocks noChangeShapeType="1"/>
          </p:cNvSpPr>
          <p:nvPr/>
        </p:nvSpPr>
        <p:spPr bwMode="auto">
          <a:xfrm>
            <a:off x="1562100" y="8699500"/>
            <a:ext cx="5168900" cy="4763"/>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32779" name="Text Box 29"/>
          <p:cNvSpPr txBox="1">
            <a:spLocks noChangeArrowheads="1"/>
          </p:cNvSpPr>
          <p:nvPr/>
        </p:nvSpPr>
        <p:spPr bwMode="auto">
          <a:xfrm>
            <a:off x="4367107" y="8345488"/>
            <a:ext cx="2122697"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32780" name="Rectangle 30"/>
          <p:cNvSpPr>
            <a:spLocks noChangeArrowheads="1"/>
          </p:cNvSpPr>
          <p:nvPr/>
        </p:nvSpPr>
        <p:spPr bwMode="auto">
          <a:xfrm>
            <a:off x="1695450" y="8675688"/>
            <a:ext cx="24003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Maricela Almendarez Ruiz</a:t>
            </a:r>
            <a:endParaRPr lang="es-ES" altLang="es-MX" sz="1200">
              <a:latin typeface="Arial" charset="0"/>
            </a:endParaRPr>
          </a:p>
        </p:txBody>
      </p:sp>
      <p:sp>
        <p:nvSpPr>
          <p:cNvPr id="32781" name="Rectangle 31"/>
          <p:cNvSpPr>
            <a:spLocks noChangeArrowheads="1"/>
          </p:cNvSpPr>
          <p:nvPr/>
        </p:nvSpPr>
        <p:spPr bwMode="auto">
          <a:xfrm>
            <a:off x="4152900" y="8659813"/>
            <a:ext cx="25273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130000"/>
              </a:lnSpc>
              <a:spcBef>
                <a:spcPct val="0"/>
              </a:spcBef>
              <a:buFontTx/>
              <a:buNone/>
            </a:pPr>
            <a:r>
              <a:rPr lang="es-ES_tradnl" altLang="es-MX" sz="1200">
                <a:latin typeface="Arial" charset="0"/>
              </a:rPr>
              <a:t>Ma. Elena Gamez Castro</a:t>
            </a:r>
          </a:p>
        </p:txBody>
      </p:sp>
    </p:spTree>
    <p:extLst>
      <p:ext uri="{BB962C8B-B14F-4D97-AF65-F5344CB8AC3E}">
        <p14:creationId xmlns:p14="http://schemas.microsoft.com/office/powerpoint/2010/main" val="561276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026"/>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31746" name="Text Box 1027"/>
          <p:cNvSpPr txBox="1">
            <a:spLocks noChangeArrowheads="1"/>
          </p:cNvSpPr>
          <p:nvPr/>
        </p:nvSpPr>
        <p:spPr bwMode="auto">
          <a:xfrm>
            <a:off x="107950" y="9525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31747" name="Line 1028"/>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31748" name="Rectangle 1029"/>
          <p:cNvSpPr>
            <a:spLocks noChangeArrowheads="1"/>
          </p:cNvSpPr>
          <p:nvPr/>
        </p:nvSpPr>
        <p:spPr bwMode="auto">
          <a:xfrm>
            <a:off x="1524000" y="685800"/>
            <a:ext cx="5181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0"/>
              </a:spcBef>
              <a:buFontTx/>
              <a:buNone/>
            </a:pPr>
            <a:endParaRPr lang="es-ES_tradnl" altLang="es-MX" sz="1200" b="1" i="1">
              <a:latin typeface="Arial" charset="0"/>
            </a:endParaRPr>
          </a:p>
          <a:p>
            <a:pPr algn="just">
              <a:spcBef>
                <a:spcPct val="0"/>
              </a:spcBef>
              <a:buFontTx/>
              <a:buNone/>
            </a:pPr>
            <a:endParaRPr lang="es-ES_tradnl" altLang="es-MX" sz="1200" b="1" i="1">
              <a:latin typeface="Arial" charset="0"/>
            </a:endParaRPr>
          </a:p>
        </p:txBody>
      </p:sp>
      <p:sp>
        <p:nvSpPr>
          <p:cNvPr id="22534" name="Rectangle 1036"/>
          <p:cNvSpPr>
            <a:spLocks noChangeArrowheads="1"/>
          </p:cNvSpPr>
          <p:nvPr/>
        </p:nvSpPr>
        <p:spPr bwMode="auto">
          <a:xfrm>
            <a:off x="1491444" y="1105730"/>
            <a:ext cx="5285594" cy="9694962"/>
          </a:xfrm>
          <a:prstGeom prst="rect">
            <a:avLst/>
          </a:prstGeom>
          <a:noFill/>
          <a:ln>
            <a:noFill/>
          </a:ln>
        </p:spPr>
        <p:txBody>
          <a:bodyPr wrap="square">
            <a:spAutoFit/>
          </a:bodyPr>
          <a:lstStyle>
            <a:lvl1pPr marL="95250" indent="-95250"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defRPr/>
            </a:pPr>
            <a:r>
              <a:rPr lang="es-ES_tradnl" altLang="es-MX" sz="1200" b="1" i="1" dirty="0">
                <a:latin typeface="Arial" charset="0"/>
              </a:rPr>
              <a:t>APOYO GENERAL </a:t>
            </a:r>
          </a:p>
          <a:p>
            <a:pPr>
              <a:spcBef>
                <a:spcPct val="0"/>
              </a:spcBef>
              <a:buFontTx/>
              <a:buNone/>
              <a:defRPr/>
            </a:pPr>
            <a:endParaRPr lang="es-ES_tradnl" altLang="es-MX" sz="1200" dirty="0">
              <a:latin typeface="Arial" charset="0"/>
            </a:endParaRPr>
          </a:p>
          <a:p>
            <a:pPr>
              <a:spcBef>
                <a:spcPct val="0"/>
              </a:spcBef>
              <a:buFontTx/>
              <a:buNone/>
              <a:defRPr/>
            </a:pPr>
            <a:r>
              <a:rPr lang="es-ES_tradnl" altLang="es-MX" sz="1200" b="1" i="1" dirty="0">
                <a:latin typeface="Arial" charset="0"/>
              </a:rPr>
              <a:t>OBJETIVO.</a:t>
            </a:r>
          </a:p>
          <a:p>
            <a:pPr>
              <a:spcBef>
                <a:spcPct val="0"/>
              </a:spcBef>
              <a:buFontTx/>
              <a:buNone/>
              <a:defRPr/>
            </a:pPr>
            <a:endParaRPr lang="es-ES_tradnl" altLang="es-MX" sz="1200" b="1" i="1" dirty="0">
              <a:latin typeface="Arial" charset="0"/>
            </a:endParaRPr>
          </a:p>
          <a:p>
            <a:pPr algn="just">
              <a:spcBef>
                <a:spcPct val="0"/>
              </a:spcBef>
              <a:buFontTx/>
              <a:buNone/>
              <a:defRPr/>
            </a:pPr>
            <a:r>
              <a:rPr lang="es-ES_tradnl" altLang="es-MX" sz="1200" dirty="0">
                <a:latin typeface="Arial" charset="0"/>
              </a:rPr>
              <a:t>	Asistir al área administrativa en el archivo general y en las actividades recreativas y de eventos que se requieran, en casa cuna para el beneficio de los menores de edad albergados.</a:t>
            </a:r>
          </a:p>
          <a:p>
            <a:pPr algn="just">
              <a:spcBef>
                <a:spcPct val="0"/>
              </a:spcBef>
              <a:buFontTx/>
              <a:buNone/>
              <a:defRPr/>
            </a:pPr>
            <a:endParaRPr lang="es-ES_tradnl" altLang="es-MX" sz="1200" dirty="0">
              <a:latin typeface="Arial" charset="0"/>
            </a:endParaRPr>
          </a:p>
          <a:p>
            <a:pPr algn="just">
              <a:spcBef>
                <a:spcPct val="0"/>
              </a:spcBef>
              <a:buFontTx/>
              <a:buNone/>
              <a:defRPr/>
            </a:pPr>
            <a:r>
              <a:rPr lang="es-ES_tradnl" altLang="es-MX" sz="1200" b="1" i="1" dirty="0">
                <a:latin typeface="Arial" charset="0"/>
              </a:rPr>
              <a:t>FUNCIONES.</a:t>
            </a:r>
            <a:r>
              <a:rPr lang="es-ES_tradnl" altLang="es-MX" sz="1200" dirty="0">
                <a:latin typeface="Arial" charset="0"/>
              </a:rPr>
              <a:t> </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Recibir  seleccionar , ordenar y llevar los registros correspondientes de las donaciones en especie.</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Canalizar a otras instituciones las donaciones que no son útiles para los menores de edad albergados.</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Mantener actualizados  los inventarios de calzado y del almacén de  disfraces.</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Llevar el archivo del correo electrónicos de facturas.</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Elaborar y mantener en  buen estado los gafetes de identificación de los niños,   personal y del voluntariado.</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Llevar el control de asistencia a los eventos de capacitación, reuniones de personal y en los que se requiere.</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Coordinar las salidas y llegadas de los menores de edad de casa cuna y realizar los registros correspondiente.</a:t>
            </a:r>
          </a:p>
          <a:p>
            <a:pPr marL="0" indent="0" algn="just">
              <a:spcBef>
                <a:spcPct val="0"/>
              </a:spcBef>
              <a:buNone/>
              <a:defRPr/>
            </a:pPr>
            <a:endParaRPr lang="es-ES_tradnl" altLang="es-MX" sz="1200" dirty="0">
              <a:latin typeface="Arial" charset="0"/>
            </a:endParaRPr>
          </a:p>
          <a:p>
            <a:pPr algn="just">
              <a:spcBef>
                <a:spcPct val="0"/>
              </a:spcBef>
              <a:defRPr/>
            </a:pPr>
            <a:r>
              <a:rPr lang="es-ES_tradnl" altLang="es-MX" sz="1200" dirty="0">
                <a:latin typeface="Arial" charset="0"/>
              </a:rPr>
              <a:t>Elaborar el informe mensual  de actividades y entregarlo a la dirección.</a:t>
            </a:r>
          </a:p>
          <a:p>
            <a:pPr marL="0" indent="0" algn="just">
              <a:spcBef>
                <a:spcPct val="0"/>
              </a:spcBef>
              <a:buNone/>
              <a:defRPr/>
            </a:pPr>
            <a:endParaRPr lang="es-ES_tradnl" altLang="es-MX" sz="1200" dirty="0">
              <a:latin typeface="Arial" charset="0"/>
            </a:endParaRPr>
          </a:p>
          <a:p>
            <a:pPr algn="just">
              <a:spcBef>
                <a:spcPct val="0"/>
              </a:spcBef>
              <a:defRPr/>
            </a:pPr>
            <a:r>
              <a:rPr lang="es-ES_tradnl" altLang="es-MX" sz="1200" dirty="0">
                <a:latin typeface="Arial" charset="0"/>
              </a:rPr>
              <a:t>Colaborar en las actividades de  compras generales, en el  manejo y   control  de kardex  y en la entrega de insumos a las diferentes áreas.</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Realizar las compras semanales  para abastecer el almacén de víveres e insumos cuando lo indique su jefe(a) inmediata.</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Esta funciones son elementarías mas no limitativas</a:t>
            </a:r>
          </a:p>
          <a:p>
            <a:pPr algn="just">
              <a:spcBef>
                <a:spcPct val="0"/>
              </a:spcBef>
              <a:defRPr/>
            </a:pPr>
            <a:endParaRPr lang="es-ES_tradnl" altLang="es-MX" sz="1200" dirty="0">
              <a:latin typeface="Arial" charset="0"/>
            </a:endParaRPr>
          </a:p>
          <a:p>
            <a:pPr algn="just">
              <a:spcBef>
                <a:spcPct val="0"/>
              </a:spcBef>
              <a:defRPr/>
            </a:pPr>
            <a:endParaRPr lang="es-ES_tradnl" altLang="es-MX" sz="1200" dirty="0">
              <a:latin typeface="Arial" charset="0"/>
            </a:endParaRPr>
          </a:p>
          <a:p>
            <a:pPr algn="just">
              <a:spcBef>
                <a:spcPct val="0"/>
              </a:spcBef>
              <a:defRPr/>
            </a:pPr>
            <a:endParaRPr lang="es-ES_tradnl" altLang="es-MX" sz="1200" dirty="0">
              <a:latin typeface="Arial" charset="0"/>
            </a:endParaRPr>
          </a:p>
          <a:p>
            <a:pPr algn="just">
              <a:spcBef>
                <a:spcPct val="0"/>
              </a:spcBef>
              <a:defRPr/>
            </a:pPr>
            <a:endParaRPr lang="es-ES_tradnl" altLang="es-MX" sz="1200" dirty="0">
              <a:latin typeface="Arial" charset="0"/>
            </a:endParaRPr>
          </a:p>
          <a:p>
            <a:pPr algn="just">
              <a:spcBef>
                <a:spcPct val="0"/>
              </a:spcBef>
              <a:defRPr/>
            </a:pPr>
            <a:endParaRPr lang="es-ES_tradnl" altLang="es-MX" sz="1200" dirty="0">
              <a:latin typeface="Arial" charset="0"/>
            </a:endParaRPr>
          </a:p>
          <a:p>
            <a:pPr algn="just">
              <a:spcBef>
                <a:spcPct val="0"/>
              </a:spcBef>
              <a:defRPr/>
            </a:pPr>
            <a:endParaRPr lang="es-ES_tradnl" altLang="es-MX" sz="1200" dirty="0">
              <a:latin typeface="Arial" charset="0"/>
            </a:endParaRPr>
          </a:p>
          <a:p>
            <a:pPr algn="just">
              <a:spcBef>
                <a:spcPct val="0"/>
              </a:spcBef>
              <a:defRPr/>
            </a:pPr>
            <a:endParaRPr lang="es-ES_tradnl" altLang="es-MX" sz="1200" dirty="0">
              <a:latin typeface="Arial" charset="0"/>
            </a:endParaRPr>
          </a:p>
          <a:p>
            <a:pPr algn="just">
              <a:spcBef>
                <a:spcPct val="0"/>
              </a:spcBef>
              <a:defRPr/>
            </a:pPr>
            <a:endParaRPr lang="es-ES_tradnl" altLang="es-MX" sz="1200" dirty="0">
              <a:latin typeface="Arial" charset="0"/>
            </a:endParaRPr>
          </a:p>
          <a:p>
            <a:pPr algn="just">
              <a:spcBef>
                <a:spcPct val="0"/>
              </a:spcBef>
              <a:defRPr/>
            </a:pPr>
            <a:endParaRPr lang="es-ES_tradnl" altLang="es-MX" sz="1200" dirty="0">
              <a:latin typeface="Arial" charset="0"/>
            </a:endParaRPr>
          </a:p>
          <a:p>
            <a:pPr algn="just">
              <a:spcBef>
                <a:spcPct val="0"/>
              </a:spcBef>
              <a:defRPr/>
            </a:pPr>
            <a:endParaRPr lang="es-ES_tradnl" altLang="es-MX" sz="1200" dirty="0">
              <a:latin typeface="Arial" charset="0"/>
            </a:endParaRPr>
          </a:p>
          <a:p>
            <a:pPr marL="0" indent="0" algn="just">
              <a:spcBef>
                <a:spcPct val="0"/>
              </a:spcBef>
              <a:buFontTx/>
              <a:buNone/>
              <a:defRPr/>
            </a:pPr>
            <a:endParaRPr lang="es-ES_tradnl" altLang="es-MX" sz="1200" dirty="0">
              <a:latin typeface="Arial" charset="0"/>
            </a:endParaRPr>
          </a:p>
          <a:p>
            <a:pPr algn="just">
              <a:spcBef>
                <a:spcPct val="0"/>
              </a:spcBef>
              <a:defRPr/>
            </a:pPr>
            <a:endParaRPr lang="es-ES_tradnl" altLang="es-MX" sz="1200" dirty="0">
              <a:latin typeface="Arial" charset="0"/>
            </a:endParaRPr>
          </a:p>
        </p:txBody>
      </p:sp>
      <p:sp>
        <p:nvSpPr>
          <p:cNvPr id="31750" name="Rectangle 1046"/>
          <p:cNvSpPr>
            <a:spLocks noChangeArrowheads="1"/>
          </p:cNvSpPr>
          <p:nvPr/>
        </p:nvSpPr>
        <p:spPr bwMode="auto">
          <a:xfrm>
            <a:off x="1562100" y="8377238"/>
            <a:ext cx="5168900" cy="658812"/>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endParaRPr lang="es-ES" altLang="es-MX" sz="1200">
              <a:latin typeface="Arial" charset="0"/>
            </a:endParaRPr>
          </a:p>
        </p:txBody>
      </p:sp>
      <p:sp>
        <p:nvSpPr>
          <p:cNvPr id="31751" name="Text Box 1047"/>
          <p:cNvSpPr txBox="1">
            <a:spLocks noChangeArrowheads="1"/>
          </p:cNvSpPr>
          <p:nvPr/>
        </p:nvSpPr>
        <p:spPr bwMode="auto">
          <a:xfrm>
            <a:off x="2276475" y="8469313"/>
            <a:ext cx="1131888"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31752" name="Line 1048"/>
          <p:cNvSpPr>
            <a:spLocks noChangeShapeType="1"/>
          </p:cNvSpPr>
          <p:nvPr/>
        </p:nvSpPr>
        <p:spPr bwMode="auto">
          <a:xfrm>
            <a:off x="4122738" y="8377238"/>
            <a:ext cx="3175" cy="649287"/>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31753" name="Line 1049"/>
          <p:cNvSpPr>
            <a:spLocks noChangeShapeType="1"/>
          </p:cNvSpPr>
          <p:nvPr/>
        </p:nvSpPr>
        <p:spPr bwMode="auto">
          <a:xfrm>
            <a:off x="1562100" y="8689975"/>
            <a:ext cx="5168900" cy="4763"/>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31754" name="Text Box 1050"/>
          <p:cNvSpPr txBox="1">
            <a:spLocks noChangeArrowheads="1"/>
          </p:cNvSpPr>
          <p:nvPr/>
        </p:nvSpPr>
        <p:spPr bwMode="auto">
          <a:xfrm>
            <a:off x="4387946" y="8345488"/>
            <a:ext cx="208101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31755" name="Rectangle 1051"/>
          <p:cNvSpPr>
            <a:spLocks noChangeArrowheads="1"/>
          </p:cNvSpPr>
          <p:nvPr/>
        </p:nvSpPr>
        <p:spPr bwMode="auto">
          <a:xfrm>
            <a:off x="1695450" y="8675688"/>
            <a:ext cx="22860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es-ES_tradnl" altLang="es-MX" sz="1200" dirty="0">
                <a:latin typeface="Arial" charset="0"/>
              </a:rPr>
              <a:t>Mirian Lucia Cedillo Torres </a:t>
            </a:r>
            <a:endParaRPr lang="es-ES" altLang="es-MX" sz="1200" dirty="0">
              <a:latin typeface="Arial" charset="0"/>
            </a:endParaRPr>
          </a:p>
        </p:txBody>
      </p:sp>
      <p:sp>
        <p:nvSpPr>
          <p:cNvPr id="31756" name="Rectangle 1052"/>
          <p:cNvSpPr>
            <a:spLocks noChangeArrowheads="1"/>
          </p:cNvSpPr>
          <p:nvPr/>
        </p:nvSpPr>
        <p:spPr bwMode="auto">
          <a:xfrm>
            <a:off x="4152900" y="8639175"/>
            <a:ext cx="25273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130000"/>
              </a:lnSpc>
              <a:spcBef>
                <a:spcPct val="0"/>
              </a:spcBef>
              <a:buFontTx/>
              <a:buNone/>
            </a:pPr>
            <a:r>
              <a:rPr lang="es-ES_tradnl" altLang="es-MX" sz="1200">
                <a:latin typeface="Arial" charset="0"/>
              </a:rPr>
              <a:t>Ma. Elena Gamez Castro</a:t>
            </a:r>
          </a:p>
        </p:txBody>
      </p:sp>
    </p:spTree>
    <p:extLst>
      <p:ext uri="{BB962C8B-B14F-4D97-AF65-F5344CB8AC3E}">
        <p14:creationId xmlns:p14="http://schemas.microsoft.com/office/powerpoint/2010/main" val="410714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ChangeArrowheads="1"/>
          </p:cNvSpPr>
          <p:nvPr/>
        </p:nvSpPr>
        <p:spPr bwMode="auto">
          <a:xfrm>
            <a:off x="0" y="-508"/>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37890"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37891" name="Text Box 5"/>
          <p:cNvSpPr txBox="1">
            <a:spLocks noChangeArrowheads="1"/>
          </p:cNvSpPr>
          <p:nvPr/>
        </p:nvSpPr>
        <p:spPr bwMode="auto">
          <a:xfrm>
            <a:off x="107950" y="85725"/>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37892" name="Rectangle 7"/>
          <p:cNvSpPr>
            <a:spLocks noChangeArrowheads="1"/>
          </p:cNvSpPr>
          <p:nvPr/>
        </p:nvSpPr>
        <p:spPr bwMode="auto">
          <a:xfrm>
            <a:off x="1577975" y="7820025"/>
            <a:ext cx="5153025" cy="121443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37893" name="Text Box 8"/>
          <p:cNvSpPr txBox="1">
            <a:spLocks noChangeArrowheads="1"/>
          </p:cNvSpPr>
          <p:nvPr/>
        </p:nvSpPr>
        <p:spPr bwMode="auto">
          <a:xfrm>
            <a:off x="2300288" y="7888288"/>
            <a:ext cx="11318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37894" name="Line 9"/>
          <p:cNvSpPr>
            <a:spLocks noChangeShapeType="1"/>
          </p:cNvSpPr>
          <p:nvPr/>
        </p:nvSpPr>
        <p:spPr bwMode="auto">
          <a:xfrm>
            <a:off x="4156075" y="7820025"/>
            <a:ext cx="3175" cy="1214438"/>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37895" name="Line 10"/>
          <p:cNvSpPr>
            <a:spLocks noChangeShapeType="1"/>
          </p:cNvSpPr>
          <p:nvPr/>
        </p:nvSpPr>
        <p:spPr bwMode="auto">
          <a:xfrm>
            <a:off x="1577975" y="8248650"/>
            <a:ext cx="5153025" cy="7938"/>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37896" name="Text Box 11"/>
          <p:cNvSpPr txBox="1">
            <a:spLocks noChangeArrowheads="1"/>
          </p:cNvSpPr>
          <p:nvPr/>
        </p:nvSpPr>
        <p:spPr bwMode="auto">
          <a:xfrm>
            <a:off x="4426046" y="7888288"/>
            <a:ext cx="208101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37897" name="Text Box 12"/>
          <p:cNvSpPr txBox="1">
            <a:spLocks noChangeArrowheads="1"/>
          </p:cNvSpPr>
          <p:nvPr/>
        </p:nvSpPr>
        <p:spPr bwMode="auto">
          <a:xfrm>
            <a:off x="1484784" y="1115616"/>
            <a:ext cx="5292254" cy="637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5725" indent="-857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es-ES_tradnl" altLang="es-MX" sz="1200" b="1" i="1" dirty="0">
                <a:latin typeface="Arial" charset="0"/>
              </a:rPr>
              <a:t>                                             TRANSPORTE</a:t>
            </a:r>
          </a:p>
          <a:p>
            <a:pPr>
              <a:spcBef>
                <a:spcPct val="0"/>
              </a:spcBef>
              <a:buFontTx/>
              <a:buNone/>
            </a:pPr>
            <a:endParaRPr lang="es-ES_tradnl" altLang="es-MX" sz="1200" dirty="0">
              <a:latin typeface="Arial" charset="0"/>
            </a:endParaRPr>
          </a:p>
          <a:p>
            <a:pPr>
              <a:spcBef>
                <a:spcPct val="0"/>
              </a:spcBef>
              <a:buFontTx/>
              <a:buNone/>
            </a:pPr>
            <a:r>
              <a:rPr lang="es-ES_tradnl" altLang="es-MX" sz="1200" b="1" i="1" dirty="0">
                <a:latin typeface="Arial" charset="0"/>
              </a:rPr>
              <a:t>OBJETIVO.</a:t>
            </a:r>
          </a:p>
          <a:p>
            <a:pPr algn="just">
              <a:spcBef>
                <a:spcPct val="0"/>
              </a:spcBef>
              <a:buFontTx/>
              <a:buNone/>
            </a:pPr>
            <a:endParaRPr lang="es-ES_tradnl" altLang="es-MX" sz="1200" b="1" i="1" dirty="0">
              <a:latin typeface="Arial" charset="0"/>
            </a:endParaRPr>
          </a:p>
          <a:p>
            <a:pPr algn="just">
              <a:spcBef>
                <a:spcPct val="0"/>
              </a:spcBef>
              <a:buFontTx/>
              <a:buNone/>
            </a:pPr>
            <a:r>
              <a:rPr lang="es-ES_tradnl" altLang="es-MX" sz="1200" dirty="0">
                <a:latin typeface="Arial" charset="0"/>
              </a:rPr>
              <a:t>  Realizar funciones de traslados en vehículos oficiales conduciendo con responsabilidad y respetando el reglamento de transito, manteniendo los vehículos en buen estado asegurando el  mantenimiento de los mismos, así como la  limpieza de las unidades.</a:t>
            </a:r>
          </a:p>
          <a:p>
            <a:pPr algn="just">
              <a:spcBef>
                <a:spcPct val="0"/>
              </a:spcBef>
              <a:buFontTx/>
              <a:buNone/>
            </a:pPr>
            <a:endParaRPr lang="es-ES_tradnl" altLang="es-MX" sz="1200" dirty="0">
              <a:latin typeface="Arial" charset="0"/>
            </a:endParaRPr>
          </a:p>
          <a:p>
            <a:pPr algn="just">
              <a:spcBef>
                <a:spcPct val="0"/>
              </a:spcBef>
              <a:buFontTx/>
              <a:buNone/>
            </a:pPr>
            <a:r>
              <a:rPr lang="es-ES_tradnl" altLang="es-MX" sz="1200" b="1" i="1" dirty="0">
                <a:latin typeface="Arial" charset="0"/>
              </a:rPr>
              <a:t>FUNCIONES.</a:t>
            </a:r>
          </a:p>
          <a:p>
            <a:pPr algn="just">
              <a:spcBef>
                <a:spcPct val="0"/>
              </a:spcBef>
              <a:buFontTx/>
              <a:buNone/>
            </a:pPr>
            <a:endParaRPr lang="es-ES_tradnl" altLang="es-MX" sz="1200" b="1" i="1" dirty="0">
              <a:latin typeface="Arial" charset="0"/>
            </a:endParaRPr>
          </a:p>
          <a:p>
            <a:pPr algn="just">
              <a:spcBef>
                <a:spcPct val="0"/>
              </a:spcBef>
            </a:pPr>
            <a:r>
              <a:rPr lang="es-ES_tradnl" altLang="es-MX" sz="1200" dirty="0">
                <a:latin typeface="Arial" charset="0"/>
              </a:rPr>
              <a:t>Trasladar en  vehículos a los menores de edad albergados y al  personal en general a donde se indique, con autorización registrada.</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Reportar a la administración oportunamente cuando el vehículo necesite mantenimiento o tenga desperfectos. </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Registrar semanalmente la bitácora del vehículo y entregarla a la administración. </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Entregar la copia del vale de combustible una vez suministrado al vehículo, evitando el vaciado completo del tanque.</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Mantener en buen estado de limpieza y funcionamiento el vehículo a su cargo.</a:t>
            </a:r>
          </a:p>
          <a:p>
            <a:pPr algn="just">
              <a:spcBef>
                <a:spcPct val="0"/>
              </a:spcBef>
              <a:buFontTx/>
              <a:buNone/>
            </a:pPr>
            <a:endParaRPr lang="es-ES_tradnl" altLang="es-MX" sz="1200" dirty="0">
              <a:latin typeface="Arial" charset="0"/>
            </a:endParaRPr>
          </a:p>
          <a:p>
            <a:pPr algn="just">
              <a:spcBef>
                <a:spcPct val="0"/>
              </a:spcBef>
            </a:pPr>
            <a:r>
              <a:rPr lang="es-ES_tradnl" altLang="es-MX" sz="1200" dirty="0">
                <a:latin typeface="Arial" charset="0"/>
              </a:rPr>
              <a:t>Conducir los vehículos con responsabilidad y criterio, ya que la vida de todo acompañante  esta en sus manos.</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Seguir los lineamientos del Reglamento de Tránsito y no incurrir en infracción a los mismos. </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Mantener la licencia de conducir vigente.</a:t>
            </a:r>
          </a:p>
          <a:p>
            <a:pPr algn="just">
              <a:spcBef>
                <a:spcPct val="0"/>
              </a:spcBef>
            </a:pPr>
            <a:endParaRPr lang="es-ES_tradnl" altLang="es-MX" sz="1200" dirty="0">
              <a:latin typeface="Arial" charset="0"/>
            </a:endParaRPr>
          </a:p>
        </p:txBody>
      </p:sp>
      <p:sp>
        <p:nvSpPr>
          <p:cNvPr id="37898" name="Text Box 13"/>
          <p:cNvSpPr txBox="1">
            <a:spLocks noChangeArrowheads="1"/>
          </p:cNvSpPr>
          <p:nvPr/>
        </p:nvSpPr>
        <p:spPr bwMode="auto">
          <a:xfrm>
            <a:off x="4187825" y="8510588"/>
            <a:ext cx="25241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 Elena Gamez Castro</a:t>
            </a:r>
          </a:p>
        </p:txBody>
      </p:sp>
      <p:sp>
        <p:nvSpPr>
          <p:cNvPr id="37899" name="Text Box 16"/>
          <p:cNvSpPr txBox="1">
            <a:spLocks noChangeArrowheads="1"/>
          </p:cNvSpPr>
          <p:nvPr/>
        </p:nvSpPr>
        <p:spPr bwMode="auto">
          <a:xfrm>
            <a:off x="1528763" y="8285163"/>
            <a:ext cx="271780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nSpc>
                <a:spcPct val="120000"/>
              </a:lnSpc>
              <a:spcBef>
                <a:spcPct val="0"/>
              </a:spcBef>
              <a:buFontTx/>
              <a:buNone/>
            </a:pPr>
            <a:r>
              <a:rPr lang="es-ES_tradnl" altLang="es-MX" sz="1200">
                <a:latin typeface="Arial" charset="0"/>
              </a:rPr>
              <a:t>Jesús García Contreras</a:t>
            </a:r>
          </a:p>
          <a:p>
            <a:pPr>
              <a:lnSpc>
                <a:spcPct val="120000"/>
              </a:lnSpc>
              <a:spcBef>
                <a:spcPct val="0"/>
              </a:spcBef>
              <a:buFontTx/>
              <a:buNone/>
            </a:pPr>
            <a:endParaRPr lang="es-ES_tradnl" altLang="es-MX" sz="1200">
              <a:latin typeface="Arial" charset="0"/>
            </a:endParaRPr>
          </a:p>
          <a:p>
            <a:pPr>
              <a:lnSpc>
                <a:spcPct val="120000"/>
              </a:lnSpc>
              <a:spcBef>
                <a:spcPct val="0"/>
              </a:spcBef>
              <a:buFontTx/>
              <a:buNone/>
            </a:pPr>
            <a:r>
              <a:rPr lang="es-ES_tradnl" altLang="es-MX" sz="1200">
                <a:latin typeface="Arial" charset="0"/>
              </a:rPr>
              <a:t>José Agustín Hernández Guerrero</a:t>
            </a:r>
          </a:p>
        </p:txBody>
      </p:sp>
      <p:sp>
        <p:nvSpPr>
          <p:cNvPr id="37900" name="Line 17"/>
          <p:cNvSpPr>
            <a:spLocks noChangeShapeType="1"/>
          </p:cNvSpPr>
          <p:nvPr/>
        </p:nvSpPr>
        <p:spPr bwMode="auto">
          <a:xfrm>
            <a:off x="1562100" y="8691563"/>
            <a:ext cx="259397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Tree>
    <p:extLst>
      <p:ext uri="{BB962C8B-B14F-4D97-AF65-F5344CB8AC3E}">
        <p14:creationId xmlns:p14="http://schemas.microsoft.com/office/powerpoint/2010/main" val="8113615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ChangeArrowheads="1"/>
          </p:cNvSpPr>
          <p:nvPr/>
        </p:nvSpPr>
        <p:spPr bwMode="auto">
          <a:xfrm>
            <a:off x="8620" y="-508"/>
            <a:ext cx="1443037"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38914"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38915" name="Text Box 5"/>
          <p:cNvSpPr txBox="1">
            <a:spLocks noChangeArrowheads="1"/>
          </p:cNvSpPr>
          <p:nvPr/>
        </p:nvSpPr>
        <p:spPr bwMode="auto">
          <a:xfrm>
            <a:off x="107950" y="85725"/>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38916" name="Rectangle 7"/>
          <p:cNvSpPr>
            <a:spLocks noChangeArrowheads="1"/>
          </p:cNvSpPr>
          <p:nvPr/>
        </p:nvSpPr>
        <p:spPr bwMode="auto">
          <a:xfrm>
            <a:off x="1577975" y="7820025"/>
            <a:ext cx="5153025" cy="121443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38917" name="Text Box 8"/>
          <p:cNvSpPr txBox="1">
            <a:spLocks noChangeArrowheads="1"/>
          </p:cNvSpPr>
          <p:nvPr/>
        </p:nvSpPr>
        <p:spPr bwMode="auto">
          <a:xfrm>
            <a:off x="2300288" y="7888288"/>
            <a:ext cx="11318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38918" name="Line 9"/>
          <p:cNvSpPr>
            <a:spLocks noChangeShapeType="1"/>
          </p:cNvSpPr>
          <p:nvPr/>
        </p:nvSpPr>
        <p:spPr bwMode="auto">
          <a:xfrm>
            <a:off x="4156075" y="7820025"/>
            <a:ext cx="3175" cy="1214438"/>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38919" name="Line 10"/>
          <p:cNvSpPr>
            <a:spLocks noChangeShapeType="1"/>
          </p:cNvSpPr>
          <p:nvPr/>
        </p:nvSpPr>
        <p:spPr bwMode="auto">
          <a:xfrm>
            <a:off x="1577975" y="8248650"/>
            <a:ext cx="5153025" cy="7938"/>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38920" name="Text Box 11"/>
          <p:cNvSpPr txBox="1">
            <a:spLocks noChangeArrowheads="1"/>
          </p:cNvSpPr>
          <p:nvPr/>
        </p:nvSpPr>
        <p:spPr bwMode="auto">
          <a:xfrm>
            <a:off x="4405207" y="7888288"/>
            <a:ext cx="2122697"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38921" name="Text Box 12"/>
          <p:cNvSpPr txBox="1">
            <a:spLocks noChangeArrowheads="1"/>
          </p:cNvSpPr>
          <p:nvPr/>
        </p:nvSpPr>
        <p:spPr bwMode="auto">
          <a:xfrm>
            <a:off x="1484784" y="1115616"/>
            <a:ext cx="5292254"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5725" indent="-857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i="1" dirty="0">
                <a:latin typeface="Arial" charset="0"/>
              </a:rPr>
              <a:t>     TRANSPORTE</a:t>
            </a:r>
          </a:p>
          <a:p>
            <a:pPr algn="ctr">
              <a:spcBef>
                <a:spcPct val="0"/>
              </a:spcBef>
              <a:buFontTx/>
              <a:buNone/>
            </a:pPr>
            <a:r>
              <a:rPr lang="es-ES_tradnl" altLang="es-MX" sz="1200" b="1" i="1" dirty="0">
                <a:latin typeface="Arial" charset="0"/>
              </a:rPr>
              <a:t>	( Continúa)</a:t>
            </a:r>
          </a:p>
          <a:p>
            <a:pPr algn="ctr">
              <a:spcBef>
                <a:spcPct val="0"/>
              </a:spcBef>
              <a:buFontTx/>
              <a:buNone/>
            </a:pPr>
            <a:endParaRPr lang="es-ES_tradnl" altLang="es-MX" sz="1200" dirty="0">
              <a:latin typeface="Arial" charset="0"/>
            </a:endParaRP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Seguir los lineamientos del Reglamento de Tránsito y no incurrir en infracción a los mismos. </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Mantener la licencia de conducir vigente.</a:t>
            </a:r>
          </a:p>
          <a:p>
            <a:pPr algn="just">
              <a:spcBef>
                <a:spcPct val="0"/>
              </a:spcBef>
            </a:pPr>
            <a:endParaRPr lang="es-ES_tradnl" altLang="es-MX" sz="1200" dirty="0">
              <a:latin typeface="Arial" charset="0"/>
            </a:endParaRPr>
          </a:p>
        </p:txBody>
      </p:sp>
      <p:sp>
        <p:nvSpPr>
          <p:cNvPr id="38922" name="Text Box 13"/>
          <p:cNvSpPr txBox="1">
            <a:spLocks noChangeArrowheads="1"/>
          </p:cNvSpPr>
          <p:nvPr/>
        </p:nvSpPr>
        <p:spPr bwMode="auto">
          <a:xfrm>
            <a:off x="4187825" y="8510588"/>
            <a:ext cx="25241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 Elena Gamez Castro</a:t>
            </a:r>
          </a:p>
        </p:txBody>
      </p:sp>
      <p:sp>
        <p:nvSpPr>
          <p:cNvPr id="38923" name="Text Box 16"/>
          <p:cNvSpPr txBox="1">
            <a:spLocks noChangeArrowheads="1"/>
          </p:cNvSpPr>
          <p:nvPr/>
        </p:nvSpPr>
        <p:spPr bwMode="auto">
          <a:xfrm>
            <a:off x="1528763" y="8285163"/>
            <a:ext cx="271780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nSpc>
                <a:spcPct val="120000"/>
              </a:lnSpc>
              <a:spcBef>
                <a:spcPct val="0"/>
              </a:spcBef>
              <a:buFontTx/>
              <a:buNone/>
            </a:pPr>
            <a:r>
              <a:rPr lang="es-ES_tradnl" altLang="es-MX" sz="1200">
                <a:latin typeface="Arial" charset="0"/>
              </a:rPr>
              <a:t>Jesús García Contreras</a:t>
            </a:r>
          </a:p>
          <a:p>
            <a:pPr>
              <a:lnSpc>
                <a:spcPct val="120000"/>
              </a:lnSpc>
              <a:spcBef>
                <a:spcPct val="0"/>
              </a:spcBef>
              <a:buFontTx/>
              <a:buNone/>
            </a:pPr>
            <a:endParaRPr lang="es-ES_tradnl" altLang="es-MX" sz="1200">
              <a:latin typeface="Arial" charset="0"/>
            </a:endParaRPr>
          </a:p>
          <a:p>
            <a:pPr>
              <a:lnSpc>
                <a:spcPct val="120000"/>
              </a:lnSpc>
              <a:spcBef>
                <a:spcPct val="0"/>
              </a:spcBef>
              <a:buFontTx/>
              <a:buNone/>
            </a:pPr>
            <a:r>
              <a:rPr lang="es-ES_tradnl" altLang="es-MX" sz="1200">
                <a:latin typeface="Arial" charset="0"/>
              </a:rPr>
              <a:t>José Agustín Hernández Guerrero</a:t>
            </a:r>
          </a:p>
        </p:txBody>
      </p:sp>
      <p:sp>
        <p:nvSpPr>
          <p:cNvPr id="38924" name="Line 17"/>
          <p:cNvSpPr>
            <a:spLocks noChangeShapeType="1"/>
          </p:cNvSpPr>
          <p:nvPr/>
        </p:nvSpPr>
        <p:spPr bwMode="auto">
          <a:xfrm>
            <a:off x="1562100" y="8691563"/>
            <a:ext cx="259397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Tree>
    <p:extLst>
      <p:ext uri="{BB962C8B-B14F-4D97-AF65-F5344CB8AC3E}">
        <p14:creationId xmlns:p14="http://schemas.microsoft.com/office/powerpoint/2010/main" val="323115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ChangeArrowheads="1"/>
          </p:cNvSpPr>
          <p:nvPr/>
        </p:nvSpPr>
        <p:spPr bwMode="auto">
          <a:xfrm>
            <a:off x="-23813" y="-1905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39938"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39939" name="Text Box 5"/>
          <p:cNvSpPr txBox="1">
            <a:spLocks noChangeArrowheads="1"/>
          </p:cNvSpPr>
          <p:nvPr/>
        </p:nvSpPr>
        <p:spPr bwMode="auto">
          <a:xfrm>
            <a:off x="10795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39940" name="Text Box 12"/>
          <p:cNvSpPr txBox="1">
            <a:spLocks noChangeArrowheads="1"/>
          </p:cNvSpPr>
          <p:nvPr/>
        </p:nvSpPr>
        <p:spPr bwMode="auto">
          <a:xfrm>
            <a:off x="1484784" y="1112703"/>
            <a:ext cx="5292254" cy="6555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5725" indent="-857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i="1" dirty="0">
                <a:latin typeface="Arial" charset="0"/>
              </a:rPr>
              <a:t>VIGILANCIA DE CASAS DE ASISTENCIA</a:t>
            </a:r>
          </a:p>
          <a:p>
            <a:pPr algn="ctr">
              <a:spcBef>
                <a:spcPct val="0"/>
              </a:spcBef>
              <a:buFontTx/>
              <a:buNone/>
            </a:pPr>
            <a:endParaRPr lang="es-ES_tradnl" altLang="es-MX" sz="1200" dirty="0">
              <a:latin typeface="Arial" charset="0"/>
            </a:endParaRPr>
          </a:p>
          <a:p>
            <a:pPr algn="just">
              <a:spcBef>
                <a:spcPct val="0"/>
              </a:spcBef>
              <a:buFontTx/>
              <a:buNone/>
            </a:pPr>
            <a:r>
              <a:rPr lang="es-ES_tradnl" altLang="es-MX" sz="1200" b="1" i="1" dirty="0">
                <a:latin typeface="Arial" charset="0"/>
              </a:rPr>
              <a:t>OBJETIVO.</a:t>
            </a:r>
          </a:p>
          <a:p>
            <a:pPr algn="just">
              <a:spcBef>
                <a:spcPct val="0"/>
              </a:spcBef>
              <a:buFontTx/>
              <a:buNone/>
            </a:pPr>
            <a:endParaRPr lang="es-ES_tradnl" altLang="es-MX" sz="1200" b="1" i="1" dirty="0">
              <a:latin typeface="Arial" charset="0"/>
            </a:endParaRPr>
          </a:p>
          <a:p>
            <a:pPr algn="just">
              <a:spcBef>
                <a:spcPct val="0"/>
              </a:spcBef>
              <a:buFontTx/>
              <a:buNone/>
            </a:pPr>
            <a:r>
              <a:rPr lang="es-ES_tradnl" altLang="es-MX" sz="1200" i="1" dirty="0">
                <a:latin typeface="Arial" charset="0"/>
              </a:rPr>
              <a:t>  </a:t>
            </a:r>
            <a:r>
              <a:rPr lang="es-ES_tradnl" altLang="es-MX" sz="1200" dirty="0">
                <a:latin typeface="Arial" charset="0"/>
              </a:rPr>
              <a:t>Vigilar todas las áreas de la Institución para  la seguridad de las personas y las instalaciones, auxiliar en labores de limpieza, mudanza y mantenimiento.</a:t>
            </a:r>
          </a:p>
          <a:p>
            <a:pPr algn="just">
              <a:spcBef>
                <a:spcPct val="0"/>
              </a:spcBef>
              <a:buFontTx/>
              <a:buNone/>
            </a:pPr>
            <a:endParaRPr lang="es-ES_tradnl" altLang="es-MX" sz="1200" dirty="0">
              <a:latin typeface="Arial" charset="0"/>
            </a:endParaRPr>
          </a:p>
          <a:p>
            <a:pPr algn="just">
              <a:spcBef>
                <a:spcPct val="0"/>
              </a:spcBef>
              <a:buFontTx/>
              <a:buNone/>
            </a:pPr>
            <a:r>
              <a:rPr lang="es-ES_tradnl" altLang="es-MX" sz="1200" b="1" i="1" dirty="0">
                <a:latin typeface="Arial" charset="0"/>
              </a:rPr>
              <a:t>FUNCIONES.</a:t>
            </a:r>
          </a:p>
          <a:p>
            <a:pPr algn="just">
              <a:spcBef>
                <a:spcPct val="0"/>
              </a:spcBef>
              <a:buFontTx/>
              <a:buNone/>
            </a:pPr>
            <a:endParaRPr lang="es-ES_tradnl" altLang="es-MX" sz="1200" b="1" i="1" dirty="0">
              <a:latin typeface="Arial" charset="0"/>
            </a:endParaRPr>
          </a:p>
          <a:p>
            <a:pPr algn="just">
              <a:spcBef>
                <a:spcPct val="0"/>
              </a:spcBef>
            </a:pPr>
            <a:r>
              <a:rPr lang="es-ES_tradnl" altLang="es-MX" sz="1200" dirty="0">
                <a:latin typeface="Arial" charset="0"/>
              </a:rPr>
              <a:t>Vigilar las áreas de la casa cuna realizando recorridos durante el turno.</a:t>
            </a:r>
          </a:p>
          <a:p>
            <a:pPr algn="just">
              <a:spcBef>
                <a:spcPct val="0"/>
              </a:spcBef>
            </a:pPr>
            <a:endParaRPr lang="es-ES_tradnl" altLang="es-MX" sz="1000" dirty="0">
              <a:latin typeface="Arial" charset="0"/>
            </a:endParaRPr>
          </a:p>
          <a:p>
            <a:pPr algn="just">
              <a:spcBef>
                <a:spcPct val="0"/>
              </a:spcBef>
            </a:pPr>
            <a:r>
              <a:rPr lang="es-ES_tradnl" altLang="es-MX" sz="1200" dirty="0">
                <a:latin typeface="Arial" charset="0"/>
              </a:rPr>
              <a:t>Restringir el acceso a personas ajenas a la Institución sin previa autorización de la dirección y/o de el </a:t>
            </a:r>
            <a:r>
              <a:rPr lang="es-ES" altLang="es-MX" sz="1200" dirty="0">
                <a:latin typeface="Arial" charset="0"/>
              </a:rPr>
              <a:t>área </a:t>
            </a:r>
            <a:r>
              <a:rPr lang="es-ES_tradnl" altLang="es-MX" sz="1200" dirty="0">
                <a:latin typeface="Arial" charset="0"/>
              </a:rPr>
              <a:t> administrativa.</a:t>
            </a:r>
          </a:p>
          <a:p>
            <a:pPr algn="just">
              <a:spcBef>
                <a:spcPct val="0"/>
              </a:spcBef>
            </a:pPr>
            <a:endParaRPr lang="es-ES_tradnl" altLang="es-MX" sz="1000" dirty="0">
              <a:latin typeface="Arial" charset="0"/>
            </a:endParaRPr>
          </a:p>
          <a:p>
            <a:pPr algn="just">
              <a:spcBef>
                <a:spcPct val="0"/>
              </a:spcBef>
            </a:pPr>
            <a:r>
              <a:rPr lang="es-ES_tradnl" altLang="es-MX" sz="1200" dirty="0">
                <a:latin typeface="Arial" charset="0"/>
              </a:rPr>
              <a:t>Mantener la puerta de acceso cerrada y no dejar descubierta la vigilancia durante su turno.</a:t>
            </a:r>
          </a:p>
          <a:p>
            <a:pPr algn="just">
              <a:spcBef>
                <a:spcPct val="0"/>
              </a:spcBef>
            </a:pPr>
            <a:endParaRPr lang="es-ES_tradnl" altLang="es-MX" sz="1000" dirty="0">
              <a:latin typeface="Arial" charset="0"/>
            </a:endParaRPr>
          </a:p>
          <a:p>
            <a:pPr algn="just">
              <a:spcBef>
                <a:spcPct val="0"/>
              </a:spcBef>
            </a:pPr>
            <a:r>
              <a:rPr lang="es-ES_tradnl" altLang="es-MX" sz="1200" dirty="0">
                <a:latin typeface="Arial" charset="0"/>
              </a:rPr>
              <a:t>Mantener en perfecto estado de limpieza áreas comunes de la casa cuna (vidrios, patio, recepción, salón de usos múltiples, calle etc.).</a:t>
            </a:r>
          </a:p>
          <a:p>
            <a:pPr algn="just">
              <a:spcBef>
                <a:spcPct val="0"/>
              </a:spcBef>
            </a:pPr>
            <a:endParaRPr lang="es-ES_tradnl" altLang="es-MX" sz="1000" dirty="0">
              <a:latin typeface="Arial" charset="0"/>
            </a:endParaRPr>
          </a:p>
          <a:p>
            <a:pPr algn="just">
              <a:spcBef>
                <a:spcPct val="0"/>
              </a:spcBef>
            </a:pPr>
            <a:r>
              <a:rPr lang="es-ES_tradnl" altLang="es-MX" sz="1200" dirty="0">
                <a:latin typeface="Arial" charset="0"/>
              </a:rPr>
              <a:t>Regar las plantas y áreas verdes, tanto dentro como fuera de la institución.</a:t>
            </a:r>
          </a:p>
          <a:p>
            <a:pPr algn="just">
              <a:spcBef>
                <a:spcPct val="0"/>
              </a:spcBef>
            </a:pPr>
            <a:endParaRPr lang="es-ES_tradnl" altLang="es-MX" sz="1000" dirty="0">
              <a:latin typeface="Arial" charset="0"/>
            </a:endParaRPr>
          </a:p>
          <a:p>
            <a:pPr algn="just">
              <a:spcBef>
                <a:spcPct val="0"/>
              </a:spcBef>
            </a:pPr>
            <a:r>
              <a:rPr lang="es-ES_tradnl" altLang="es-MX" sz="1200" dirty="0">
                <a:latin typeface="Arial" charset="0"/>
              </a:rPr>
              <a:t>Informar oportunamente  al área administrativa de cualquier desperfecto y en su caso realizar la reparación que detecte en las instalaciones.</a:t>
            </a:r>
          </a:p>
          <a:p>
            <a:pPr algn="just">
              <a:spcBef>
                <a:spcPct val="0"/>
              </a:spcBef>
            </a:pPr>
            <a:endParaRPr lang="es-ES_tradnl" altLang="es-MX" sz="1000" dirty="0">
              <a:latin typeface="Arial" charset="0"/>
            </a:endParaRPr>
          </a:p>
          <a:p>
            <a:pPr algn="just">
              <a:spcBef>
                <a:spcPct val="0"/>
              </a:spcBef>
            </a:pPr>
            <a:r>
              <a:rPr lang="es-ES_tradnl" altLang="es-MX" sz="1200" dirty="0">
                <a:latin typeface="Arial" charset="0"/>
              </a:rPr>
              <a:t>Llenar el formato para el reporte  de  incidencias .</a:t>
            </a:r>
          </a:p>
          <a:p>
            <a:pPr algn="just">
              <a:spcBef>
                <a:spcPct val="0"/>
              </a:spcBef>
            </a:pPr>
            <a:endParaRPr lang="es-ES_tradnl" altLang="es-MX" sz="1000" dirty="0">
              <a:latin typeface="Arial" charset="0"/>
            </a:endParaRPr>
          </a:p>
          <a:p>
            <a:pPr algn="just">
              <a:spcBef>
                <a:spcPct val="0"/>
              </a:spcBef>
            </a:pPr>
            <a:r>
              <a:rPr lang="es-ES_tradnl" altLang="es-MX" sz="1200" dirty="0">
                <a:latin typeface="Arial" charset="0"/>
              </a:rPr>
              <a:t>Mantener las bolsas de basura cerradas en el área destinada, en el patio posterior, así como sacarla a la calle los días en que se recolecta.</a:t>
            </a:r>
          </a:p>
          <a:p>
            <a:pPr algn="just">
              <a:spcBef>
                <a:spcPct val="0"/>
              </a:spcBef>
            </a:pPr>
            <a:endParaRPr lang="es-ES_tradnl" altLang="es-MX" sz="1000" dirty="0">
              <a:latin typeface="Arial" charset="0"/>
            </a:endParaRPr>
          </a:p>
          <a:p>
            <a:pPr algn="just">
              <a:spcBef>
                <a:spcPct val="0"/>
              </a:spcBef>
            </a:pPr>
            <a:r>
              <a:rPr lang="es-ES_tradnl" altLang="es-MX" sz="1200" dirty="0">
                <a:latin typeface="Arial" charset="0"/>
              </a:rPr>
              <a:t>Apoyar  y prestar ayuda  en las diversas áreas que lo soliciten como el traslado de botes con ropa limpia y/o sucia así como cuando haya necesidad de mover un objeto pesado, mueble, aparato eléctrico etc.</a:t>
            </a:r>
          </a:p>
        </p:txBody>
      </p:sp>
      <p:grpSp>
        <p:nvGrpSpPr>
          <p:cNvPr id="39941" name="1 Grupo"/>
          <p:cNvGrpSpPr>
            <a:grpSpLocks/>
          </p:cNvGrpSpPr>
          <p:nvPr/>
        </p:nvGrpSpPr>
        <p:grpSpPr bwMode="auto">
          <a:xfrm>
            <a:off x="1549400" y="7748525"/>
            <a:ext cx="5201330" cy="1323975"/>
            <a:chOff x="1549400" y="7579233"/>
            <a:chExt cx="5201444" cy="1324380"/>
          </a:xfrm>
        </p:grpSpPr>
        <p:sp>
          <p:nvSpPr>
            <p:cNvPr id="39943" name="Rectangle 7"/>
            <p:cNvSpPr>
              <a:spLocks noChangeArrowheads="1"/>
            </p:cNvSpPr>
            <p:nvPr/>
          </p:nvSpPr>
          <p:spPr bwMode="auto">
            <a:xfrm>
              <a:off x="1558925" y="7588284"/>
              <a:ext cx="5153025" cy="1283642"/>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a:p>
          </p:txBody>
        </p:sp>
        <p:sp>
          <p:nvSpPr>
            <p:cNvPr id="39944" name="Text Box 8"/>
            <p:cNvSpPr txBox="1">
              <a:spLocks noChangeArrowheads="1"/>
            </p:cNvSpPr>
            <p:nvPr/>
          </p:nvSpPr>
          <p:spPr bwMode="auto">
            <a:xfrm>
              <a:off x="2296318" y="7659688"/>
              <a:ext cx="11318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39945" name="Line 9"/>
            <p:cNvSpPr>
              <a:spLocks noChangeShapeType="1"/>
            </p:cNvSpPr>
            <p:nvPr/>
          </p:nvSpPr>
          <p:spPr bwMode="auto">
            <a:xfrm flipH="1">
              <a:off x="4162423" y="7579233"/>
              <a:ext cx="19843" cy="1306971"/>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39946" name="Line 10"/>
            <p:cNvSpPr>
              <a:spLocks noChangeShapeType="1"/>
            </p:cNvSpPr>
            <p:nvPr/>
          </p:nvSpPr>
          <p:spPr bwMode="auto">
            <a:xfrm>
              <a:off x="1549400" y="7965315"/>
              <a:ext cx="5153025"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39947" name="Text Box 11"/>
            <p:cNvSpPr txBox="1">
              <a:spLocks noChangeArrowheads="1"/>
            </p:cNvSpPr>
            <p:nvPr/>
          </p:nvSpPr>
          <p:spPr bwMode="auto">
            <a:xfrm>
              <a:off x="4426024" y="7588284"/>
              <a:ext cx="2081064" cy="387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 </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39948" name="Text Box 13"/>
            <p:cNvSpPr txBox="1">
              <a:spLocks noChangeArrowheads="1"/>
            </p:cNvSpPr>
            <p:nvPr/>
          </p:nvSpPr>
          <p:spPr bwMode="auto">
            <a:xfrm>
              <a:off x="4182269" y="8381250"/>
              <a:ext cx="25685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 Elena G</a:t>
              </a:r>
              <a:r>
                <a:rPr lang="es-ES" altLang="es-MX" sz="1200">
                  <a:latin typeface="Arial" charset="0"/>
                </a:rPr>
                <a:t>ámez </a:t>
              </a:r>
              <a:r>
                <a:rPr lang="es-ES_tradnl" altLang="es-MX" sz="1200">
                  <a:latin typeface="Arial" charset="0"/>
                </a:rPr>
                <a:t> Castro</a:t>
              </a:r>
            </a:p>
          </p:txBody>
        </p:sp>
        <p:sp>
          <p:nvSpPr>
            <p:cNvPr id="39949" name="Text Box 14"/>
            <p:cNvSpPr txBox="1">
              <a:spLocks noChangeArrowheads="1"/>
            </p:cNvSpPr>
            <p:nvPr/>
          </p:nvSpPr>
          <p:spPr bwMode="auto">
            <a:xfrm>
              <a:off x="1729581" y="7870006"/>
              <a:ext cx="2319338" cy="1033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nSpc>
                  <a:spcPct val="170000"/>
                </a:lnSpc>
                <a:spcBef>
                  <a:spcPct val="0"/>
                </a:spcBef>
                <a:buFontTx/>
                <a:buNone/>
              </a:pPr>
              <a:r>
                <a:rPr lang="es-ES_tradnl" altLang="es-MX" sz="1200">
                  <a:latin typeface="Arial" charset="0"/>
                </a:rPr>
                <a:t>Juan Bolaños García</a:t>
              </a:r>
            </a:p>
            <a:p>
              <a:pPr>
                <a:lnSpc>
                  <a:spcPct val="170000"/>
                </a:lnSpc>
                <a:spcBef>
                  <a:spcPct val="0"/>
                </a:spcBef>
                <a:buFontTx/>
                <a:buNone/>
              </a:pPr>
              <a:r>
                <a:rPr lang="es-ES_tradnl" altLang="es-MX" sz="1200" dirty="0">
                  <a:latin typeface="Arial" charset="0"/>
                </a:rPr>
                <a:t>Samuel Salazar Espinosa</a:t>
              </a:r>
            </a:p>
            <a:p>
              <a:pPr>
                <a:lnSpc>
                  <a:spcPct val="170000"/>
                </a:lnSpc>
                <a:spcBef>
                  <a:spcPct val="0"/>
                </a:spcBef>
                <a:buFontTx/>
                <a:buNone/>
              </a:pPr>
              <a:r>
                <a:rPr lang="es-ES_tradnl" altLang="es-MX" sz="1200" dirty="0">
                  <a:latin typeface="Arial" charset="0"/>
                </a:rPr>
                <a:t>Pedro Navarro González </a:t>
              </a:r>
            </a:p>
          </p:txBody>
        </p:sp>
        <p:sp>
          <p:nvSpPr>
            <p:cNvPr id="39950" name="Line 16"/>
            <p:cNvSpPr>
              <a:spLocks noChangeShapeType="1"/>
            </p:cNvSpPr>
            <p:nvPr/>
          </p:nvSpPr>
          <p:spPr bwMode="auto">
            <a:xfrm>
              <a:off x="1562099" y="8269765"/>
              <a:ext cx="26003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grpSp>
      <p:sp>
        <p:nvSpPr>
          <p:cNvPr id="39942" name="Line 16"/>
          <p:cNvSpPr>
            <a:spLocks noChangeShapeType="1"/>
          </p:cNvSpPr>
          <p:nvPr/>
        </p:nvSpPr>
        <p:spPr bwMode="auto">
          <a:xfrm>
            <a:off x="1576388" y="8761350"/>
            <a:ext cx="26003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Tree>
    <p:extLst>
      <p:ext uri="{BB962C8B-B14F-4D97-AF65-F5344CB8AC3E}">
        <p14:creationId xmlns:p14="http://schemas.microsoft.com/office/powerpoint/2010/main" val="5204978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ChangeArrowheads="1"/>
          </p:cNvSpPr>
          <p:nvPr/>
        </p:nvSpPr>
        <p:spPr bwMode="auto">
          <a:xfrm>
            <a:off x="-23813" y="-1905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40962"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40963" name="Text Box 5"/>
          <p:cNvSpPr txBox="1">
            <a:spLocks noChangeArrowheads="1"/>
          </p:cNvSpPr>
          <p:nvPr/>
        </p:nvSpPr>
        <p:spPr bwMode="auto">
          <a:xfrm>
            <a:off x="10795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40964" name="Text Box 12"/>
          <p:cNvSpPr txBox="1">
            <a:spLocks noChangeArrowheads="1"/>
          </p:cNvSpPr>
          <p:nvPr/>
        </p:nvSpPr>
        <p:spPr bwMode="auto">
          <a:xfrm>
            <a:off x="1484784" y="1115616"/>
            <a:ext cx="5292254"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5725" indent="-857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i="1" dirty="0">
                <a:latin typeface="Arial" charset="0"/>
              </a:rPr>
              <a:t>VIGILANCIA  DE CASAS DE ASISTENCIA </a:t>
            </a:r>
          </a:p>
          <a:p>
            <a:pPr algn="ctr">
              <a:spcBef>
                <a:spcPct val="0"/>
              </a:spcBef>
              <a:buFontTx/>
              <a:buNone/>
            </a:pPr>
            <a:endParaRPr lang="es-ES_tradnl" altLang="es-MX" sz="1200" dirty="0">
              <a:latin typeface="Arial" charset="0"/>
            </a:endParaRPr>
          </a:p>
          <a:p>
            <a:pPr algn="ctr">
              <a:spcBef>
                <a:spcPct val="0"/>
              </a:spcBef>
              <a:buFontTx/>
              <a:buNone/>
            </a:pPr>
            <a:r>
              <a:rPr lang="es-ES_tradnl" altLang="es-MX" sz="1200" dirty="0">
                <a:latin typeface="Arial" charset="0"/>
              </a:rPr>
              <a:t>(</a:t>
            </a:r>
            <a:r>
              <a:rPr lang="es-ES_tradnl" altLang="es-MX" sz="1200" b="1" i="1" dirty="0">
                <a:latin typeface="Arial" charset="0"/>
              </a:rPr>
              <a:t>Continua</a:t>
            </a:r>
            <a:r>
              <a:rPr lang="es-ES" altLang="es-MX" sz="1200" b="1" i="1" dirty="0">
                <a:latin typeface="Arial" charset="0"/>
              </a:rPr>
              <a:t>)</a:t>
            </a:r>
            <a:endParaRPr lang="es-ES_tradnl" altLang="es-MX" sz="1200" dirty="0">
              <a:latin typeface="Arial" charset="0"/>
            </a:endParaRPr>
          </a:p>
          <a:p>
            <a:pPr algn="just">
              <a:spcBef>
                <a:spcPct val="0"/>
              </a:spcBef>
              <a:buFontTx/>
              <a:buNone/>
            </a:pPr>
            <a:endParaRPr lang="es-ES_tradnl" altLang="es-MX" sz="1200" b="1" i="1" dirty="0">
              <a:latin typeface="Arial" charset="0"/>
            </a:endParaRPr>
          </a:p>
          <a:p>
            <a:pPr algn="just">
              <a:spcBef>
                <a:spcPct val="0"/>
              </a:spcBef>
              <a:buFontTx/>
              <a:buNone/>
            </a:pPr>
            <a:endParaRPr lang="es-ES_tradnl" altLang="es-MX" sz="1200" b="1" i="1" dirty="0">
              <a:latin typeface="Arial" charset="0"/>
            </a:endParaRPr>
          </a:p>
          <a:p>
            <a:pPr algn="just">
              <a:spcBef>
                <a:spcPct val="0"/>
              </a:spcBef>
            </a:pPr>
            <a:r>
              <a:rPr lang="es-ES_tradnl" altLang="es-MX" sz="1200" dirty="0">
                <a:latin typeface="Arial" charset="0"/>
              </a:rPr>
              <a:t>Trasladar la ropa sucia a la lavandería respetando las indicaciones de separación</a:t>
            </a:r>
            <a:r>
              <a:rPr lang="es-ES" altLang="es-MX" sz="1200" dirty="0">
                <a:latin typeface="Arial" charset="0"/>
              </a:rPr>
              <a:t> establecida por el área medica.</a:t>
            </a:r>
          </a:p>
          <a:p>
            <a:pPr algn="just">
              <a:spcBef>
                <a:spcPct val="0"/>
              </a:spcBef>
            </a:pPr>
            <a:endParaRPr lang="es-ES" altLang="es-MX" sz="1200" dirty="0">
              <a:latin typeface="Arial" charset="0"/>
            </a:endParaRPr>
          </a:p>
          <a:p>
            <a:pPr algn="just">
              <a:spcBef>
                <a:spcPct val="0"/>
              </a:spcBef>
            </a:pPr>
            <a:r>
              <a:rPr lang="es-ES" altLang="es-MX" sz="1200" dirty="0">
                <a:latin typeface="Arial" charset="0"/>
              </a:rPr>
              <a:t>Lavar los botes recolectores de la basura, así como los de la ropa sucia por lo menos una vez a la semana y/o cuando se requiera.</a:t>
            </a:r>
          </a:p>
          <a:p>
            <a:pPr algn="just">
              <a:spcBef>
                <a:spcPct val="0"/>
              </a:spcBef>
            </a:pPr>
            <a:endParaRPr lang="es-ES" altLang="es-MX" sz="1200" dirty="0">
              <a:solidFill>
                <a:srgbClr val="FF0000"/>
              </a:solidFill>
              <a:latin typeface="Arial" charset="0"/>
            </a:endParaRPr>
          </a:p>
          <a:p>
            <a:pPr algn="just">
              <a:spcBef>
                <a:spcPct val="0"/>
              </a:spcBef>
            </a:pPr>
            <a:r>
              <a:rPr lang="es-ES" altLang="es-MX" sz="1200" dirty="0">
                <a:latin typeface="Arial" charset="0"/>
              </a:rPr>
              <a:t>Contestar y transferir las llamadas telefónicas a quien corresponda cuando se requiera.</a:t>
            </a:r>
          </a:p>
          <a:p>
            <a:pPr algn="just">
              <a:spcBef>
                <a:spcPct val="0"/>
              </a:spcBef>
            </a:pPr>
            <a:endParaRPr lang="es-ES" altLang="es-MX" sz="1200" dirty="0">
              <a:latin typeface="Arial" charset="0"/>
            </a:endParaRPr>
          </a:p>
          <a:p>
            <a:pPr algn="just">
              <a:spcBef>
                <a:spcPct val="0"/>
              </a:spcBef>
            </a:pPr>
            <a:r>
              <a:rPr lang="es-ES" altLang="es-MX" sz="1200" dirty="0">
                <a:latin typeface="Arial" charset="0"/>
              </a:rPr>
              <a:t>Mantener  los baños de hombres en perfecto estado de  higiene y limpieza.</a:t>
            </a:r>
          </a:p>
          <a:p>
            <a:pPr algn="just">
              <a:spcBef>
                <a:spcPct val="0"/>
              </a:spcBef>
            </a:pPr>
            <a:endParaRPr lang="es-ES" altLang="es-MX" sz="1200" dirty="0">
              <a:latin typeface="Arial" charset="0"/>
            </a:endParaRPr>
          </a:p>
          <a:p>
            <a:pPr algn="just">
              <a:spcBef>
                <a:spcPct val="0"/>
              </a:spcBef>
            </a:pPr>
            <a:r>
              <a:rPr lang="es-ES" altLang="es-MX" sz="1200" dirty="0">
                <a:latin typeface="Arial" charset="0"/>
              </a:rPr>
              <a:t>Orientar sobre el manejo del teléfono en caso necesario a los vigilantes externos.</a:t>
            </a:r>
            <a:endParaRPr lang="es-ES_tradnl" altLang="es-MX" sz="1200" dirty="0">
              <a:latin typeface="Arial" charset="0"/>
            </a:endParaRPr>
          </a:p>
          <a:p>
            <a:pPr algn="just">
              <a:spcBef>
                <a:spcPct val="0"/>
              </a:spcBef>
            </a:pPr>
            <a:endParaRPr lang="es-ES_tradnl" altLang="es-MX" sz="1200" b="1" i="1" dirty="0">
              <a:latin typeface="Arial" charset="0"/>
            </a:endParaRPr>
          </a:p>
          <a:p>
            <a:pPr algn="just">
              <a:spcBef>
                <a:spcPct val="0"/>
              </a:spcBef>
            </a:pPr>
            <a:r>
              <a:rPr lang="es-ES_tradnl" altLang="es-MX" sz="1200" dirty="0">
                <a:latin typeface="Arial" charset="0"/>
              </a:rPr>
              <a:t>Estas funciones son enunciativas más no limitativas.</a:t>
            </a:r>
          </a:p>
        </p:txBody>
      </p:sp>
      <p:grpSp>
        <p:nvGrpSpPr>
          <p:cNvPr id="40965" name="1 Grupo"/>
          <p:cNvGrpSpPr>
            <a:grpSpLocks/>
          </p:cNvGrpSpPr>
          <p:nvPr/>
        </p:nvGrpSpPr>
        <p:grpSpPr bwMode="auto">
          <a:xfrm>
            <a:off x="1549400" y="7748525"/>
            <a:ext cx="5201330" cy="1323975"/>
            <a:chOff x="1549400" y="7579233"/>
            <a:chExt cx="5201444" cy="1324380"/>
          </a:xfrm>
        </p:grpSpPr>
        <p:sp>
          <p:nvSpPr>
            <p:cNvPr id="40967" name="Rectangle 7"/>
            <p:cNvSpPr>
              <a:spLocks noChangeArrowheads="1"/>
            </p:cNvSpPr>
            <p:nvPr/>
          </p:nvSpPr>
          <p:spPr bwMode="auto">
            <a:xfrm>
              <a:off x="1558925" y="7588284"/>
              <a:ext cx="5153025" cy="1283642"/>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a:p>
          </p:txBody>
        </p:sp>
        <p:sp>
          <p:nvSpPr>
            <p:cNvPr id="40968" name="Text Box 8"/>
            <p:cNvSpPr txBox="1">
              <a:spLocks noChangeArrowheads="1"/>
            </p:cNvSpPr>
            <p:nvPr/>
          </p:nvSpPr>
          <p:spPr bwMode="auto">
            <a:xfrm>
              <a:off x="2296318" y="7659688"/>
              <a:ext cx="11318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40969" name="Line 9"/>
            <p:cNvSpPr>
              <a:spLocks noChangeShapeType="1"/>
            </p:cNvSpPr>
            <p:nvPr/>
          </p:nvSpPr>
          <p:spPr bwMode="auto">
            <a:xfrm flipH="1">
              <a:off x="4162423" y="7579233"/>
              <a:ext cx="19843" cy="1306971"/>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40970" name="Line 10"/>
            <p:cNvSpPr>
              <a:spLocks noChangeShapeType="1"/>
            </p:cNvSpPr>
            <p:nvPr/>
          </p:nvSpPr>
          <p:spPr bwMode="auto">
            <a:xfrm>
              <a:off x="1549400" y="7965315"/>
              <a:ext cx="5153025"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40971" name="Text Box 11"/>
            <p:cNvSpPr txBox="1">
              <a:spLocks noChangeArrowheads="1"/>
            </p:cNvSpPr>
            <p:nvPr/>
          </p:nvSpPr>
          <p:spPr bwMode="auto">
            <a:xfrm>
              <a:off x="4426024" y="7588284"/>
              <a:ext cx="2081064" cy="387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 </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40972" name="Text Box 13"/>
            <p:cNvSpPr txBox="1">
              <a:spLocks noChangeArrowheads="1"/>
            </p:cNvSpPr>
            <p:nvPr/>
          </p:nvSpPr>
          <p:spPr bwMode="auto">
            <a:xfrm>
              <a:off x="4182269" y="8381250"/>
              <a:ext cx="25685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 Elena G</a:t>
              </a:r>
              <a:r>
                <a:rPr lang="es-ES" altLang="es-MX" sz="1200">
                  <a:latin typeface="Arial" charset="0"/>
                </a:rPr>
                <a:t>ámez </a:t>
              </a:r>
              <a:r>
                <a:rPr lang="es-ES_tradnl" altLang="es-MX" sz="1200">
                  <a:latin typeface="Arial" charset="0"/>
                </a:rPr>
                <a:t> Castro</a:t>
              </a:r>
            </a:p>
          </p:txBody>
        </p:sp>
        <p:sp>
          <p:nvSpPr>
            <p:cNvPr id="40973" name="Text Box 14"/>
            <p:cNvSpPr txBox="1">
              <a:spLocks noChangeArrowheads="1"/>
            </p:cNvSpPr>
            <p:nvPr/>
          </p:nvSpPr>
          <p:spPr bwMode="auto">
            <a:xfrm>
              <a:off x="1729581" y="7870006"/>
              <a:ext cx="2319338" cy="1033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nSpc>
                  <a:spcPct val="170000"/>
                </a:lnSpc>
                <a:spcBef>
                  <a:spcPct val="0"/>
                </a:spcBef>
                <a:buFontTx/>
                <a:buNone/>
              </a:pPr>
              <a:r>
                <a:rPr lang="es-ES_tradnl" altLang="es-MX" sz="1200">
                  <a:latin typeface="Arial" charset="0"/>
                </a:rPr>
                <a:t>Juan Bolaños García</a:t>
              </a:r>
            </a:p>
            <a:p>
              <a:pPr>
                <a:lnSpc>
                  <a:spcPct val="170000"/>
                </a:lnSpc>
                <a:spcBef>
                  <a:spcPct val="0"/>
                </a:spcBef>
                <a:buFontTx/>
                <a:buNone/>
              </a:pPr>
              <a:r>
                <a:rPr lang="es-ES_tradnl" altLang="es-MX" sz="1200">
                  <a:latin typeface="Arial" charset="0"/>
                </a:rPr>
                <a:t>Samuel Salazar Espinosa</a:t>
              </a:r>
            </a:p>
            <a:p>
              <a:pPr>
                <a:lnSpc>
                  <a:spcPct val="170000"/>
                </a:lnSpc>
                <a:spcBef>
                  <a:spcPct val="0"/>
                </a:spcBef>
                <a:buFontTx/>
                <a:buNone/>
              </a:pPr>
              <a:r>
                <a:rPr lang="es-ES_tradnl" altLang="es-MX" sz="1200">
                  <a:latin typeface="Arial" charset="0"/>
                </a:rPr>
                <a:t>Pedro Navarro González </a:t>
              </a:r>
            </a:p>
          </p:txBody>
        </p:sp>
        <p:sp>
          <p:nvSpPr>
            <p:cNvPr id="40974" name="Line 16"/>
            <p:cNvSpPr>
              <a:spLocks noChangeShapeType="1"/>
            </p:cNvSpPr>
            <p:nvPr/>
          </p:nvSpPr>
          <p:spPr bwMode="auto">
            <a:xfrm>
              <a:off x="1562099" y="8269765"/>
              <a:ext cx="26003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grpSp>
      <p:sp>
        <p:nvSpPr>
          <p:cNvPr id="40966" name="Line 16"/>
          <p:cNvSpPr>
            <a:spLocks noChangeShapeType="1"/>
          </p:cNvSpPr>
          <p:nvPr/>
        </p:nvSpPr>
        <p:spPr bwMode="auto">
          <a:xfrm>
            <a:off x="1579563" y="8726425"/>
            <a:ext cx="26003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Tree>
    <p:extLst>
      <p:ext uri="{BB962C8B-B14F-4D97-AF65-F5344CB8AC3E}">
        <p14:creationId xmlns:p14="http://schemas.microsoft.com/office/powerpoint/2010/main" val="13060841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43010" name="Text Box 3"/>
          <p:cNvSpPr txBox="1">
            <a:spLocks noChangeArrowheads="1"/>
          </p:cNvSpPr>
          <p:nvPr/>
        </p:nvSpPr>
        <p:spPr bwMode="auto">
          <a:xfrm>
            <a:off x="10795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43011"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43012" name="Rectangle 5"/>
          <p:cNvSpPr>
            <a:spLocks noChangeArrowheads="1"/>
          </p:cNvSpPr>
          <p:nvPr/>
        </p:nvSpPr>
        <p:spPr bwMode="auto">
          <a:xfrm>
            <a:off x="1524000" y="1219200"/>
            <a:ext cx="5181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0"/>
              </a:spcBef>
              <a:buFontTx/>
              <a:buNone/>
            </a:pPr>
            <a:endParaRPr lang="es-ES_tradnl" altLang="es-MX" sz="1200" b="1" i="1">
              <a:latin typeface="Arial" charset="0"/>
            </a:endParaRPr>
          </a:p>
          <a:p>
            <a:pPr algn="just">
              <a:spcBef>
                <a:spcPct val="0"/>
              </a:spcBef>
              <a:buFontTx/>
              <a:buNone/>
            </a:pPr>
            <a:endParaRPr lang="es-ES_tradnl" altLang="es-MX" sz="1200" b="1" i="1">
              <a:latin typeface="Arial" charset="0"/>
            </a:endParaRPr>
          </a:p>
        </p:txBody>
      </p:sp>
      <p:sp>
        <p:nvSpPr>
          <p:cNvPr id="29707" name="Rectangle 12"/>
          <p:cNvSpPr>
            <a:spLocks noChangeArrowheads="1"/>
          </p:cNvSpPr>
          <p:nvPr/>
        </p:nvSpPr>
        <p:spPr bwMode="auto">
          <a:xfrm>
            <a:off x="1484784" y="1115616"/>
            <a:ext cx="5292254" cy="711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5725" indent="-85725">
              <a:defRPr sz="1200">
                <a:solidFill>
                  <a:schemeClr val="tx1"/>
                </a:solidFill>
                <a:latin typeface="Arial" charset="0"/>
              </a:defRPr>
            </a:lvl1pPr>
            <a:lvl2pPr marL="742950" indent="-285750">
              <a:defRPr sz="1200">
                <a:solidFill>
                  <a:schemeClr val="tx1"/>
                </a:solidFill>
                <a:latin typeface="Arial" charset="0"/>
              </a:defRPr>
            </a:lvl2pPr>
            <a:lvl3pPr marL="1143000" indent="-228600">
              <a:defRPr sz="1200">
                <a:solidFill>
                  <a:schemeClr val="tx1"/>
                </a:solidFill>
                <a:latin typeface="Arial" charset="0"/>
              </a:defRPr>
            </a:lvl3pPr>
            <a:lvl4pPr marL="1600200" indent="-228600">
              <a:defRPr sz="1200">
                <a:solidFill>
                  <a:schemeClr val="tx1"/>
                </a:solidFill>
                <a:latin typeface="Arial" charset="0"/>
              </a:defRPr>
            </a:lvl4pPr>
            <a:lvl5pPr marL="2057400" indent="-228600">
              <a:defRPr sz="1200">
                <a:solidFill>
                  <a:schemeClr val="tx1"/>
                </a:solidFill>
                <a:latin typeface="Arial" charset="0"/>
              </a:defRPr>
            </a:lvl5pPr>
            <a:lvl6pPr marL="2514600" indent="-228600" algn="r" eaLnBrk="0" fontAlgn="base" hangingPunct="0">
              <a:spcBef>
                <a:spcPct val="0"/>
              </a:spcBef>
              <a:spcAft>
                <a:spcPct val="0"/>
              </a:spcAft>
              <a:defRPr sz="1200">
                <a:solidFill>
                  <a:schemeClr val="tx1"/>
                </a:solidFill>
                <a:latin typeface="Arial" charset="0"/>
              </a:defRPr>
            </a:lvl6pPr>
            <a:lvl7pPr marL="2971800" indent="-228600" algn="r" eaLnBrk="0" fontAlgn="base" hangingPunct="0">
              <a:spcBef>
                <a:spcPct val="0"/>
              </a:spcBef>
              <a:spcAft>
                <a:spcPct val="0"/>
              </a:spcAft>
              <a:defRPr sz="1200">
                <a:solidFill>
                  <a:schemeClr val="tx1"/>
                </a:solidFill>
                <a:latin typeface="Arial" charset="0"/>
              </a:defRPr>
            </a:lvl7pPr>
            <a:lvl8pPr marL="3429000" indent="-228600" algn="r" eaLnBrk="0" fontAlgn="base" hangingPunct="0">
              <a:spcBef>
                <a:spcPct val="0"/>
              </a:spcBef>
              <a:spcAft>
                <a:spcPct val="0"/>
              </a:spcAft>
              <a:defRPr sz="1200">
                <a:solidFill>
                  <a:schemeClr val="tx1"/>
                </a:solidFill>
                <a:latin typeface="Arial" charset="0"/>
              </a:defRPr>
            </a:lvl8pPr>
            <a:lvl9pPr marL="3886200" indent="-228600" algn="r" eaLnBrk="0" fontAlgn="base" hangingPunct="0">
              <a:spcBef>
                <a:spcPct val="0"/>
              </a:spcBef>
              <a:spcAft>
                <a:spcPct val="0"/>
              </a:spcAft>
              <a:defRPr sz="1200">
                <a:solidFill>
                  <a:schemeClr val="tx1"/>
                </a:solidFill>
                <a:latin typeface="Arial" charset="0"/>
              </a:defRPr>
            </a:lvl9pPr>
          </a:lstStyle>
          <a:p>
            <a:pPr algn="ctr">
              <a:defRPr/>
            </a:pPr>
            <a:r>
              <a:rPr lang="es-ES_tradnl" altLang="es-MX" b="1" i="1" dirty="0"/>
              <a:t>ALIMETACIÓN</a:t>
            </a:r>
          </a:p>
          <a:p>
            <a:pPr>
              <a:defRPr/>
            </a:pPr>
            <a:endParaRPr lang="es-ES_tradnl" altLang="es-MX" b="1" i="1" dirty="0"/>
          </a:p>
          <a:p>
            <a:pPr>
              <a:defRPr/>
            </a:pPr>
            <a:endParaRPr lang="es-ES_tradnl" altLang="es-MX" b="1" i="1" dirty="0"/>
          </a:p>
          <a:p>
            <a:pPr algn="just">
              <a:defRPr/>
            </a:pPr>
            <a:r>
              <a:rPr lang="es-ES_tradnl" altLang="es-MX" b="1" i="1" dirty="0"/>
              <a:t>OBJETIVO.</a:t>
            </a:r>
          </a:p>
          <a:p>
            <a:pPr algn="just">
              <a:defRPr/>
            </a:pPr>
            <a:endParaRPr lang="es-ES_tradnl" altLang="es-MX" b="1" i="1" dirty="0"/>
          </a:p>
          <a:p>
            <a:pPr algn="just">
              <a:defRPr/>
            </a:pPr>
            <a:r>
              <a:rPr lang="es-ES_tradnl" altLang="es-MX" dirty="0"/>
              <a:t>  Procesar los alimentos para los menores en base al menú elaborado por el/la  nutriólogo(a) y autorizado por la institución y/o DIF Estatal, cumpliendo con la higiene y presentación adecuada.</a:t>
            </a:r>
          </a:p>
          <a:p>
            <a:pPr algn="just">
              <a:defRPr/>
            </a:pPr>
            <a:endParaRPr lang="es-ES_tradnl" altLang="es-MX" b="1" i="1" dirty="0"/>
          </a:p>
          <a:p>
            <a:pPr algn="just">
              <a:defRPr/>
            </a:pPr>
            <a:endParaRPr lang="es-ES_tradnl" altLang="es-MX" b="1" i="1" dirty="0"/>
          </a:p>
          <a:p>
            <a:pPr algn="just">
              <a:defRPr/>
            </a:pPr>
            <a:endParaRPr lang="es-ES_tradnl" altLang="es-MX" b="1" i="1" dirty="0"/>
          </a:p>
          <a:p>
            <a:pPr algn="just">
              <a:defRPr/>
            </a:pPr>
            <a:r>
              <a:rPr lang="es-ES_tradnl" altLang="es-MX" b="1" i="1" dirty="0"/>
              <a:t>FUNCIONES.</a:t>
            </a:r>
          </a:p>
          <a:p>
            <a:pPr algn="just">
              <a:buFontTx/>
              <a:buChar char="•"/>
              <a:defRPr/>
            </a:pPr>
            <a:endParaRPr lang="es-ES_tradnl" altLang="es-MX" dirty="0"/>
          </a:p>
          <a:p>
            <a:pPr algn="just">
              <a:buFontTx/>
              <a:buChar char="•"/>
              <a:defRPr/>
            </a:pPr>
            <a:r>
              <a:rPr lang="es-ES_tradnl" altLang="es-MX" dirty="0"/>
              <a:t>Procesar con calidad, higiene y suficiencia los alimentos de los tres tiempos (desayuno, comida y cena) para los menores albergados.</a:t>
            </a:r>
          </a:p>
          <a:p>
            <a:pPr marL="0" indent="0" algn="just">
              <a:defRPr/>
            </a:pPr>
            <a:endParaRPr lang="es-ES_tradnl" altLang="es-MX" dirty="0"/>
          </a:p>
          <a:p>
            <a:pPr algn="just">
              <a:buFontTx/>
              <a:buChar char="•"/>
              <a:defRPr/>
            </a:pPr>
            <a:r>
              <a:rPr lang="es-ES_tradnl" altLang="es-MX" dirty="0"/>
              <a:t>Preparar la colación (refrigerio) para los menores y el lunch escolar según sea el caso.</a:t>
            </a:r>
          </a:p>
          <a:p>
            <a:pPr algn="just">
              <a:buFontTx/>
              <a:buChar char="•"/>
              <a:defRPr/>
            </a:pPr>
            <a:endParaRPr lang="es-ES_tradnl" altLang="es-MX" dirty="0"/>
          </a:p>
          <a:p>
            <a:pPr algn="just">
              <a:buFontTx/>
              <a:buChar char="•"/>
              <a:defRPr/>
            </a:pPr>
            <a:r>
              <a:rPr lang="es-ES_tradnl" altLang="es-MX" dirty="0"/>
              <a:t>Preparar los alimentos según el menú autorizado para el día.</a:t>
            </a:r>
          </a:p>
          <a:p>
            <a:pPr algn="just">
              <a:buFontTx/>
              <a:buChar char="•"/>
              <a:defRPr/>
            </a:pPr>
            <a:endParaRPr lang="es-ES_tradnl" altLang="es-MX" dirty="0"/>
          </a:p>
          <a:p>
            <a:pPr algn="just">
              <a:buFontTx/>
              <a:buChar char="•"/>
              <a:defRPr/>
            </a:pPr>
            <a:r>
              <a:rPr lang="es-ES_tradnl" altLang="es-MX" dirty="0"/>
              <a:t>Preparar los alimentos en caso de dietas especiales.</a:t>
            </a:r>
          </a:p>
          <a:p>
            <a:pPr algn="just">
              <a:buFontTx/>
              <a:buChar char="•"/>
              <a:defRPr/>
            </a:pPr>
            <a:endParaRPr lang="es-ES_tradnl" altLang="es-MX" dirty="0"/>
          </a:p>
          <a:p>
            <a:pPr algn="just">
              <a:buFontTx/>
              <a:buChar char="•"/>
              <a:defRPr/>
            </a:pPr>
            <a:r>
              <a:rPr lang="es-ES_tradnl" altLang="es-MX" dirty="0"/>
              <a:t>Proporcionar el servicio de las comidas a los menores lactantes, maternales y preescolares.</a:t>
            </a:r>
          </a:p>
          <a:p>
            <a:pPr algn="just">
              <a:buFontTx/>
              <a:buChar char="•"/>
              <a:defRPr/>
            </a:pPr>
            <a:endParaRPr lang="es-ES_tradnl" altLang="es-MX" dirty="0"/>
          </a:p>
          <a:p>
            <a:pPr algn="just">
              <a:buFontTx/>
              <a:buChar char="•"/>
              <a:defRPr/>
            </a:pPr>
            <a:r>
              <a:rPr lang="es-ES_tradnl" altLang="es-MX" dirty="0"/>
              <a:t>Lavar la loza utilizada así como los utensilios de cocina una vez que se sirvan los alimentos.</a:t>
            </a:r>
          </a:p>
          <a:p>
            <a:pPr algn="just">
              <a:buFontTx/>
              <a:buChar char="•"/>
              <a:defRPr/>
            </a:pPr>
            <a:endParaRPr lang="es-ES_tradnl" altLang="es-MX" dirty="0"/>
          </a:p>
          <a:p>
            <a:pPr algn="just">
              <a:buFontTx/>
              <a:buChar char="•"/>
              <a:defRPr/>
            </a:pPr>
            <a:r>
              <a:rPr lang="es-ES_tradnl" altLang="es-MX" dirty="0"/>
              <a:t>Limpiar el comedor al final de todas las actividades</a:t>
            </a:r>
          </a:p>
          <a:p>
            <a:pPr algn="just">
              <a:buFontTx/>
              <a:buChar char="•"/>
              <a:defRPr/>
            </a:pPr>
            <a:endParaRPr lang="es-ES_tradnl" altLang="es-MX" dirty="0"/>
          </a:p>
          <a:p>
            <a:pPr algn="just">
              <a:buFontTx/>
              <a:buChar char="•"/>
              <a:defRPr/>
            </a:pPr>
            <a:r>
              <a:rPr lang="es-ES_tradnl" altLang="es-MX" dirty="0"/>
              <a:t>Limpiar  conforme al rol establecido paredes, pisos, campana, estufa, refrigerador y limpieza de almacén de víveres.</a:t>
            </a:r>
          </a:p>
          <a:p>
            <a:pPr algn="just">
              <a:buFontTx/>
              <a:buChar char="•"/>
              <a:defRPr/>
            </a:pPr>
            <a:endParaRPr lang="es-ES_tradnl" altLang="es-MX" dirty="0"/>
          </a:p>
          <a:p>
            <a:pPr algn="just">
              <a:buFontTx/>
              <a:buChar char="•"/>
              <a:defRPr/>
            </a:pPr>
            <a:endParaRPr lang="es-ES_tradnl" altLang="es-MX" dirty="0"/>
          </a:p>
          <a:p>
            <a:pPr algn="just">
              <a:buFontTx/>
              <a:buChar char="•"/>
              <a:defRPr/>
            </a:pPr>
            <a:endParaRPr lang="es-ES_tradnl" altLang="es-MX" dirty="0"/>
          </a:p>
          <a:p>
            <a:pPr algn="just">
              <a:buFontTx/>
              <a:buChar char="•"/>
              <a:defRPr/>
            </a:pPr>
            <a:endParaRPr lang="es-ES_tradnl" altLang="es-MX" dirty="0"/>
          </a:p>
        </p:txBody>
      </p:sp>
      <p:sp>
        <p:nvSpPr>
          <p:cNvPr id="16" name="Rectangle 7"/>
          <p:cNvSpPr>
            <a:spLocks noChangeArrowheads="1"/>
          </p:cNvSpPr>
          <p:nvPr/>
        </p:nvSpPr>
        <p:spPr bwMode="auto">
          <a:xfrm>
            <a:off x="1562100" y="7884367"/>
            <a:ext cx="5168900" cy="1142157"/>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17" name="Text Box 8"/>
          <p:cNvSpPr txBox="1">
            <a:spLocks noChangeArrowheads="1"/>
          </p:cNvSpPr>
          <p:nvPr/>
        </p:nvSpPr>
        <p:spPr bwMode="auto">
          <a:xfrm>
            <a:off x="2287588" y="7928618"/>
            <a:ext cx="11318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Responsable</a:t>
            </a:r>
            <a:endParaRPr lang="es-ES" altLang="es-MX" sz="1200" b="1" dirty="0">
              <a:latin typeface="Arial" charset="0"/>
            </a:endParaRPr>
          </a:p>
        </p:txBody>
      </p:sp>
      <p:sp>
        <p:nvSpPr>
          <p:cNvPr id="18" name="Line 9"/>
          <p:cNvSpPr>
            <a:spLocks noChangeShapeType="1"/>
          </p:cNvSpPr>
          <p:nvPr/>
        </p:nvSpPr>
        <p:spPr bwMode="auto">
          <a:xfrm flipH="1">
            <a:off x="4146549" y="7920371"/>
            <a:ext cx="3175" cy="1106153"/>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19" name="Line 10"/>
          <p:cNvSpPr>
            <a:spLocks noChangeShapeType="1"/>
          </p:cNvSpPr>
          <p:nvPr/>
        </p:nvSpPr>
        <p:spPr bwMode="auto">
          <a:xfrm>
            <a:off x="1562100" y="8316416"/>
            <a:ext cx="5168900" cy="9525"/>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20" name="Text Box 11"/>
          <p:cNvSpPr txBox="1">
            <a:spLocks noChangeArrowheads="1"/>
          </p:cNvSpPr>
          <p:nvPr/>
        </p:nvSpPr>
        <p:spPr bwMode="auto">
          <a:xfrm>
            <a:off x="4424459" y="7928618"/>
            <a:ext cx="208101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21" name="Text Box 13"/>
          <p:cNvSpPr txBox="1">
            <a:spLocks noChangeArrowheads="1"/>
          </p:cNvSpPr>
          <p:nvPr/>
        </p:nvSpPr>
        <p:spPr bwMode="auto">
          <a:xfrm>
            <a:off x="4198938" y="8545834"/>
            <a:ext cx="25431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dirty="0">
                <a:latin typeface="Arial" charset="0"/>
              </a:rPr>
              <a:t>Ma. Elena </a:t>
            </a:r>
            <a:r>
              <a:rPr lang="es-ES_tradnl" altLang="es-MX" sz="1200" dirty="0" err="1">
                <a:latin typeface="Arial" charset="0"/>
              </a:rPr>
              <a:t>Gamez</a:t>
            </a:r>
            <a:r>
              <a:rPr lang="es-ES_tradnl" altLang="es-MX" sz="1200" dirty="0">
                <a:latin typeface="Arial" charset="0"/>
              </a:rPr>
              <a:t> Castro</a:t>
            </a:r>
          </a:p>
        </p:txBody>
      </p:sp>
      <p:cxnSp>
        <p:nvCxnSpPr>
          <p:cNvPr id="22" name="Conector recto 27"/>
          <p:cNvCxnSpPr/>
          <p:nvPr/>
        </p:nvCxnSpPr>
        <p:spPr>
          <a:xfrm>
            <a:off x="1562100" y="8676456"/>
            <a:ext cx="25844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Text Box 14"/>
          <p:cNvSpPr txBox="1">
            <a:spLocks noChangeArrowheads="1"/>
          </p:cNvSpPr>
          <p:nvPr/>
        </p:nvSpPr>
        <p:spPr bwMode="auto">
          <a:xfrm>
            <a:off x="1596380" y="8280412"/>
            <a:ext cx="25527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150000"/>
              </a:lnSpc>
              <a:spcBef>
                <a:spcPct val="50000"/>
              </a:spcBef>
              <a:buFontTx/>
              <a:buNone/>
            </a:pPr>
            <a:r>
              <a:rPr lang="es-ES_tradnl" altLang="es-MX" sz="1200" dirty="0">
                <a:latin typeface="Arial" charset="0"/>
              </a:rPr>
              <a:t>Felipa Rangel Zúñiga</a:t>
            </a:r>
          </a:p>
          <a:p>
            <a:pPr algn="ctr">
              <a:lnSpc>
                <a:spcPct val="150000"/>
              </a:lnSpc>
              <a:spcBef>
                <a:spcPct val="50000"/>
              </a:spcBef>
              <a:buFontTx/>
              <a:buNone/>
            </a:pPr>
            <a:r>
              <a:rPr lang="es-ES_tradnl" altLang="es-MX" sz="1200" dirty="0">
                <a:latin typeface="Arial" charset="0"/>
              </a:rPr>
              <a:t>Rosalba Guzmán Leyva</a:t>
            </a:r>
          </a:p>
        </p:txBody>
      </p:sp>
    </p:spTree>
    <p:extLst>
      <p:ext uri="{BB962C8B-B14F-4D97-AF65-F5344CB8AC3E}">
        <p14:creationId xmlns:p14="http://schemas.microsoft.com/office/powerpoint/2010/main" val="748198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44034" name="Text Box 3"/>
          <p:cNvSpPr txBox="1">
            <a:spLocks noChangeArrowheads="1"/>
          </p:cNvSpPr>
          <p:nvPr/>
        </p:nvSpPr>
        <p:spPr bwMode="auto">
          <a:xfrm>
            <a:off x="107950" y="47625"/>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44035"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44036" name="Rectangle 5"/>
          <p:cNvSpPr>
            <a:spLocks noChangeArrowheads="1"/>
          </p:cNvSpPr>
          <p:nvPr/>
        </p:nvSpPr>
        <p:spPr bwMode="auto">
          <a:xfrm>
            <a:off x="1524000" y="1219200"/>
            <a:ext cx="5181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0"/>
              </a:spcBef>
              <a:buFontTx/>
              <a:buNone/>
            </a:pPr>
            <a:endParaRPr lang="es-ES_tradnl" altLang="es-MX" sz="1200" b="1" i="1">
              <a:latin typeface="Arial" charset="0"/>
            </a:endParaRPr>
          </a:p>
          <a:p>
            <a:pPr algn="just">
              <a:spcBef>
                <a:spcPct val="0"/>
              </a:spcBef>
              <a:buFontTx/>
              <a:buNone/>
            </a:pPr>
            <a:endParaRPr lang="es-ES_tradnl" altLang="es-MX" sz="1200" b="1" i="1">
              <a:latin typeface="Arial" charset="0"/>
            </a:endParaRPr>
          </a:p>
        </p:txBody>
      </p:sp>
      <p:sp>
        <p:nvSpPr>
          <p:cNvPr id="44037" name="Rectangle 12"/>
          <p:cNvSpPr>
            <a:spLocks noChangeArrowheads="1"/>
          </p:cNvSpPr>
          <p:nvPr/>
        </p:nvSpPr>
        <p:spPr bwMode="auto">
          <a:xfrm>
            <a:off x="1484784" y="1115616"/>
            <a:ext cx="52625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5725" indent="-857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i="1" dirty="0">
                <a:latin typeface="Arial" charset="0"/>
              </a:rPr>
              <a:t>ALIMENTACIÓN</a:t>
            </a:r>
          </a:p>
          <a:p>
            <a:pPr algn="ctr">
              <a:spcBef>
                <a:spcPct val="0"/>
              </a:spcBef>
              <a:buFontTx/>
              <a:buNone/>
            </a:pPr>
            <a:r>
              <a:rPr lang="es-ES_tradnl" altLang="es-MX" sz="1200" b="1" i="1" dirty="0">
                <a:latin typeface="Arial" charset="0"/>
              </a:rPr>
              <a:t>(Continúa)</a:t>
            </a:r>
          </a:p>
          <a:p>
            <a:pPr algn="just">
              <a:spcBef>
                <a:spcPct val="0"/>
              </a:spcBef>
            </a:pPr>
            <a:endParaRPr lang="es-ES_tradnl" altLang="es-MX" sz="1200" dirty="0">
              <a:latin typeface="Arial" charset="0"/>
            </a:endParaRPr>
          </a:p>
        </p:txBody>
      </p:sp>
      <p:sp>
        <p:nvSpPr>
          <p:cNvPr id="44039" name="1 Rectángulo"/>
          <p:cNvSpPr>
            <a:spLocks noChangeArrowheads="1"/>
          </p:cNvSpPr>
          <p:nvPr/>
        </p:nvSpPr>
        <p:spPr bwMode="auto">
          <a:xfrm>
            <a:off x="1484784" y="1727684"/>
            <a:ext cx="5292254"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5725" indent="-857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0"/>
              </a:spcBef>
            </a:pPr>
            <a:r>
              <a:rPr lang="es-ES_tradnl" altLang="es-MX" sz="1200" dirty="0">
                <a:latin typeface="Arial" charset="0"/>
              </a:rPr>
              <a:t> Almacenar correcta y adecuadamente los alimentos sobrantes y mantenerlos refrigerados.</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Revisar semanalmente, junto con la persona de  compras generales , los alimentos perecederos existentes y los faltantes, con el fin de elaborar la orden de compra semanal.</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Recibir y almacenar donde corresponda los víveres  e insumos, una vez que se haya realizado su compra.</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Cuidar y mantener en buenas condiciones los utensilios utilizados en la preparación de los alimentos.</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Colaborar en el buen uso del equipo de trabajo.</a:t>
            </a:r>
          </a:p>
          <a:p>
            <a:pPr algn="just">
              <a:spcBef>
                <a:spcPct val="0"/>
              </a:spcBef>
              <a:buFontTx/>
              <a:buNone/>
            </a:pPr>
            <a:endParaRPr lang="es-ES_tradnl" altLang="es-MX" sz="1200" dirty="0">
              <a:latin typeface="Arial" charset="0"/>
            </a:endParaRPr>
          </a:p>
          <a:p>
            <a:pPr algn="just">
              <a:spcBef>
                <a:spcPct val="0"/>
              </a:spcBef>
            </a:pPr>
            <a:r>
              <a:rPr lang="es-ES_tradnl" altLang="es-MX" sz="1200" dirty="0">
                <a:latin typeface="Arial" charset="0"/>
              </a:rPr>
              <a:t>Informar al área administrativa cualquier falla de sus instrumentos de trabajo.</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Vigilar que se cumplan las normas de higiene y seguridad en la cocina.</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ea typeface="Arial" charset="0"/>
                <a:cs typeface="Arial" charset="0"/>
              </a:rPr>
              <a:t> Estas funciones son enunciativas más no limitativas.</a:t>
            </a:r>
            <a:endParaRPr lang="es-ES_tradnl" altLang="es-MX" sz="1200" b="1" i="1" dirty="0">
              <a:latin typeface="Arial" charset="0"/>
              <a:ea typeface="Arial" charset="0"/>
              <a:cs typeface="Arial" charset="0"/>
            </a:endParaRPr>
          </a:p>
        </p:txBody>
      </p:sp>
      <p:sp>
        <p:nvSpPr>
          <p:cNvPr id="21" name="Rectangle 7"/>
          <p:cNvSpPr>
            <a:spLocks noChangeArrowheads="1"/>
          </p:cNvSpPr>
          <p:nvPr/>
        </p:nvSpPr>
        <p:spPr bwMode="auto">
          <a:xfrm>
            <a:off x="1562100" y="7884367"/>
            <a:ext cx="5168900" cy="1142157"/>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22" name="Text Box 8"/>
          <p:cNvSpPr txBox="1">
            <a:spLocks noChangeArrowheads="1"/>
          </p:cNvSpPr>
          <p:nvPr/>
        </p:nvSpPr>
        <p:spPr bwMode="auto">
          <a:xfrm>
            <a:off x="2287588" y="7928618"/>
            <a:ext cx="11318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Responsable</a:t>
            </a:r>
            <a:endParaRPr lang="es-ES" altLang="es-MX" sz="1200" b="1" dirty="0">
              <a:latin typeface="Arial" charset="0"/>
            </a:endParaRPr>
          </a:p>
        </p:txBody>
      </p:sp>
      <p:sp>
        <p:nvSpPr>
          <p:cNvPr id="23" name="Line 9"/>
          <p:cNvSpPr>
            <a:spLocks noChangeShapeType="1"/>
          </p:cNvSpPr>
          <p:nvPr/>
        </p:nvSpPr>
        <p:spPr bwMode="auto">
          <a:xfrm flipH="1">
            <a:off x="4146549" y="7920371"/>
            <a:ext cx="3175" cy="1106153"/>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24" name="Line 10"/>
          <p:cNvSpPr>
            <a:spLocks noChangeShapeType="1"/>
          </p:cNvSpPr>
          <p:nvPr/>
        </p:nvSpPr>
        <p:spPr bwMode="auto">
          <a:xfrm>
            <a:off x="1562100" y="8316416"/>
            <a:ext cx="5168900" cy="9525"/>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25" name="Text Box 11"/>
          <p:cNvSpPr txBox="1">
            <a:spLocks noChangeArrowheads="1"/>
          </p:cNvSpPr>
          <p:nvPr/>
        </p:nvSpPr>
        <p:spPr bwMode="auto">
          <a:xfrm>
            <a:off x="4424459" y="7928618"/>
            <a:ext cx="208101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26" name="Text Box 13"/>
          <p:cNvSpPr txBox="1">
            <a:spLocks noChangeArrowheads="1"/>
          </p:cNvSpPr>
          <p:nvPr/>
        </p:nvSpPr>
        <p:spPr bwMode="auto">
          <a:xfrm>
            <a:off x="4198938" y="8545834"/>
            <a:ext cx="25431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dirty="0">
                <a:latin typeface="Arial" charset="0"/>
              </a:rPr>
              <a:t>Ma. Elena </a:t>
            </a:r>
            <a:r>
              <a:rPr lang="es-ES_tradnl" altLang="es-MX" sz="1200" dirty="0" err="1">
                <a:latin typeface="Arial" charset="0"/>
              </a:rPr>
              <a:t>Gamez</a:t>
            </a:r>
            <a:r>
              <a:rPr lang="es-ES_tradnl" altLang="es-MX" sz="1200" dirty="0">
                <a:latin typeface="Arial" charset="0"/>
              </a:rPr>
              <a:t> Castro</a:t>
            </a:r>
          </a:p>
        </p:txBody>
      </p:sp>
      <p:cxnSp>
        <p:nvCxnSpPr>
          <p:cNvPr id="28" name="Conector recto 27"/>
          <p:cNvCxnSpPr/>
          <p:nvPr/>
        </p:nvCxnSpPr>
        <p:spPr>
          <a:xfrm>
            <a:off x="1562100" y="8676456"/>
            <a:ext cx="25844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Text Box 14"/>
          <p:cNvSpPr txBox="1">
            <a:spLocks noChangeArrowheads="1"/>
          </p:cNvSpPr>
          <p:nvPr/>
        </p:nvSpPr>
        <p:spPr bwMode="auto">
          <a:xfrm>
            <a:off x="1596380" y="8280412"/>
            <a:ext cx="25527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150000"/>
              </a:lnSpc>
              <a:spcBef>
                <a:spcPct val="50000"/>
              </a:spcBef>
              <a:buFontTx/>
              <a:buNone/>
            </a:pPr>
            <a:r>
              <a:rPr lang="es-ES_tradnl" altLang="es-MX" sz="1200" dirty="0">
                <a:latin typeface="Arial" charset="0"/>
              </a:rPr>
              <a:t>Felipa Rangel Zúñiga</a:t>
            </a:r>
          </a:p>
          <a:p>
            <a:pPr algn="ctr">
              <a:lnSpc>
                <a:spcPct val="150000"/>
              </a:lnSpc>
              <a:spcBef>
                <a:spcPct val="50000"/>
              </a:spcBef>
              <a:buFontTx/>
              <a:buNone/>
            </a:pPr>
            <a:r>
              <a:rPr lang="es-ES_tradnl" altLang="es-MX" sz="1200" dirty="0">
                <a:latin typeface="Arial" charset="0"/>
              </a:rPr>
              <a:t>Rosalba Guzmán Leyva</a:t>
            </a:r>
          </a:p>
        </p:txBody>
      </p:sp>
    </p:spTree>
    <p:extLst>
      <p:ext uri="{BB962C8B-B14F-4D97-AF65-F5344CB8AC3E}">
        <p14:creationId xmlns:p14="http://schemas.microsoft.com/office/powerpoint/2010/main" val="12192686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ChangeArrowheads="1"/>
          </p:cNvSpPr>
          <p:nvPr/>
        </p:nvSpPr>
        <p:spPr bwMode="auto">
          <a:xfrm>
            <a:off x="-23813" y="-508"/>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solidFill>
                <a:srgbClr val="000000"/>
              </a:solidFill>
              <a:latin typeface="Arial" charset="0"/>
            </a:endParaRPr>
          </a:p>
        </p:txBody>
      </p:sp>
      <p:sp>
        <p:nvSpPr>
          <p:cNvPr id="44034" name="Text Box 3"/>
          <p:cNvSpPr txBox="1">
            <a:spLocks noChangeArrowheads="1"/>
          </p:cNvSpPr>
          <p:nvPr/>
        </p:nvSpPr>
        <p:spPr bwMode="auto">
          <a:xfrm>
            <a:off x="10795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solidFill>
                  <a:srgbClr val="000000"/>
                </a:solidFill>
                <a:latin typeface="Arial" charset="0"/>
              </a:rPr>
              <a:t>DESCRIPCION DE FUNCIONES</a:t>
            </a:r>
          </a:p>
        </p:txBody>
      </p:sp>
      <p:sp>
        <p:nvSpPr>
          <p:cNvPr id="44035"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44036" name="Rectangle 5"/>
          <p:cNvSpPr>
            <a:spLocks noChangeArrowheads="1"/>
          </p:cNvSpPr>
          <p:nvPr/>
        </p:nvSpPr>
        <p:spPr bwMode="auto">
          <a:xfrm>
            <a:off x="1524000" y="1219200"/>
            <a:ext cx="5181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0"/>
              </a:spcBef>
              <a:buFontTx/>
              <a:buNone/>
            </a:pPr>
            <a:endParaRPr lang="es-ES_tradnl" altLang="es-MX" sz="1200" b="1" i="1">
              <a:solidFill>
                <a:srgbClr val="000000"/>
              </a:solidFill>
              <a:latin typeface="Arial" charset="0"/>
            </a:endParaRPr>
          </a:p>
          <a:p>
            <a:pPr algn="just">
              <a:spcBef>
                <a:spcPct val="0"/>
              </a:spcBef>
              <a:buFontTx/>
              <a:buNone/>
            </a:pPr>
            <a:endParaRPr lang="es-ES_tradnl" altLang="es-MX" sz="1200" b="1" i="1">
              <a:solidFill>
                <a:srgbClr val="000000"/>
              </a:solidFill>
              <a:latin typeface="Arial" charset="0"/>
            </a:endParaRPr>
          </a:p>
        </p:txBody>
      </p:sp>
      <p:grpSp>
        <p:nvGrpSpPr>
          <p:cNvPr id="44037" name="2 Grupo"/>
          <p:cNvGrpSpPr>
            <a:grpSpLocks/>
          </p:cNvGrpSpPr>
          <p:nvPr/>
        </p:nvGrpSpPr>
        <p:grpSpPr bwMode="auto">
          <a:xfrm>
            <a:off x="1555750" y="7570788"/>
            <a:ext cx="5168900" cy="1377950"/>
            <a:chOff x="1536700" y="7551738"/>
            <a:chExt cx="5168900" cy="1377952"/>
          </a:xfrm>
        </p:grpSpPr>
        <p:grpSp>
          <p:nvGrpSpPr>
            <p:cNvPr id="44043" name="Group 17"/>
            <p:cNvGrpSpPr>
              <a:grpSpLocks/>
            </p:cNvGrpSpPr>
            <p:nvPr/>
          </p:nvGrpSpPr>
          <p:grpSpPr bwMode="auto">
            <a:xfrm>
              <a:off x="1536700" y="7557391"/>
              <a:ext cx="5168900" cy="1372299"/>
              <a:chOff x="984" y="4970"/>
              <a:chExt cx="3256" cy="721"/>
            </a:xfrm>
          </p:grpSpPr>
          <p:sp>
            <p:nvSpPr>
              <p:cNvPr id="44046" name="Rectangle 7"/>
              <p:cNvSpPr>
                <a:spLocks noChangeArrowheads="1"/>
              </p:cNvSpPr>
              <p:nvPr/>
            </p:nvSpPr>
            <p:spPr bwMode="auto">
              <a:xfrm>
                <a:off x="984" y="4970"/>
                <a:ext cx="3256" cy="72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solidFill>
                    <a:srgbClr val="000000"/>
                  </a:solidFill>
                  <a:latin typeface="Arial" charset="0"/>
                </a:endParaRPr>
              </a:p>
            </p:txBody>
          </p:sp>
          <p:sp>
            <p:nvSpPr>
              <p:cNvPr id="44047" name="Line 9"/>
              <p:cNvSpPr>
                <a:spLocks noChangeShapeType="1"/>
              </p:cNvSpPr>
              <p:nvPr/>
            </p:nvSpPr>
            <p:spPr bwMode="auto">
              <a:xfrm>
                <a:off x="2594" y="4970"/>
                <a:ext cx="4" cy="721"/>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44048" name="Line 10"/>
              <p:cNvSpPr>
                <a:spLocks noChangeShapeType="1"/>
              </p:cNvSpPr>
              <p:nvPr/>
            </p:nvSpPr>
            <p:spPr bwMode="auto">
              <a:xfrm>
                <a:off x="992" y="5156"/>
                <a:ext cx="3244"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grpSp>
        <p:sp>
          <p:nvSpPr>
            <p:cNvPr id="44044" name="Text Box 8"/>
            <p:cNvSpPr txBox="1">
              <a:spLocks noChangeArrowheads="1"/>
            </p:cNvSpPr>
            <p:nvPr/>
          </p:nvSpPr>
          <p:spPr bwMode="auto">
            <a:xfrm>
              <a:off x="2182813" y="7556593"/>
              <a:ext cx="1131888" cy="237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solidFill>
                    <a:srgbClr val="000000"/>
                  </a:solidFill>
                  <a:latin typeface="Arial" charset="0"/>
                </a:rPr>
                <a:t>Responsable</a:t>
              </a:r>
              <a:endParaRPr lang="es-ES" altLang="es-MX" sz="1200" b="1">
                <a:solidFill>
                  <a:srgbClr val="000000"/>
                </a:solidFill>
                <a:latin typeface="Arial" charset="0"/>
              </a:endParaRPr>
            </a:p>
          </p:txBody>
        </p:sp>
        <p:sp>
          <p:nvSpPr>
            <p:cNvPr id="44045" name="Text Box 11"/>
            <p:cNvSpPr txBox="1">
              <a:spLocks noChangeArrowheads="1"/>
            </p:cNvSpPr>
            <p:nvPr/>
          </p:nvSpPr>
          <p:spPr bwMode="auto">
            <a:xfrm>
              <a:off x="4375250" y="7551738"/>
              <a:ext cx="2081018" cy="387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solidFill>
                    <a:srgbClr val="000000"/>
                  </a:solidFill>
                  <a:latin typeface="Arial" charset="0"/>
                </a:rPr>
                <a:t>Directora  de Casa Cuna</a:t>
              </a:r>
            </a:p>
            <a:p>
              <a:pPr algn="ctr">
                <a:lnSpc>
                  <a:spcPct val="80000"/>
                </a:lnSpc>
                <a:spcBef>
                  <a:spcPct val="0"/>
                </a:spcBef>
                <a:buFontTx/>
                <a:buNone/>
              </a:pPr>
              <a:r>
                <a:rPr lang="es-MX" altLang="es-MX" sz="1200" b="1" dirty="0">
                  <a:solidFill>
                    <a:srgbClr val="000000"/>
                  </a:solidFill>
                  <a:latin typeface="Arial" charset="0"/>
                </a:rPr>
                <a:t>Margarita Maza de Juárez</a:t>
              </a:r>
              <a:endParaRPr lang="es-ES" altLang="es-MX" sz="1200" b="1" dirty="0">
                <a:solidFill>
                  <a:srgbClr val="000000"/>
                </a:solidFill>
                <a:latin typeface="Arial" charset="0"/>
              </a:endParaRPr>
            </a:p>
          </p:txBody>
        </p:sp>
      </p:grpSp>
      <p:sp>
        <p:nvSpPr>
          <p:cNvPr id="29703" name="Rectangle 12"/>
          <p:cNvSpPr>
            <a:spLocks noChangeArrowheads="1"/>
          </p:cNvSpPr>
          <p:nvPr/>
        </p:nvSpPr>
        <p:spPr bwMode="auto">
          <a:xfrm>
            <a:off x="1484784" y="1103411"/>
            <a:ext cx="5292254" cy="6555641"/>
          </a:xfrm>
          <a:prstGeom prst="rect">
            <a:avLst/>
          </a:prstGeom>
          <a:noFill/>
          <a:ln>
            <a:noFill/>
          </a:ln>
        </p:spPr>
        <p:txBody>
          <a:bodyPr wrap="square">
            <a:spAutoFit/>
          </a:bodyPr>
          <a:lstStyle>
            <a:lvl1pPr marL="85725" indent="-85725"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defRPr/>
            </a:pPr>
            <a:r>
              <a:rPr lang="es-ES_tradnl" altLang="es-MX" sz="1200" b="1" i="1" dirty="0">
                <a:latin typeface="Arial" charset="0"/>
              </a:rPr>
              <a:t>INTENDENCIA</a:t>
            </a:r>
          </a:p>
          <a:p>
            <a:pPr algn="ctr">
              <a:spcBef>
                <a:spcPct val="0"/>
              </a:spcBef>
              <a:buFontTx/>
              <a:buNone/>
              <a:defRPr/>
            </a:pPr>
            <a:endParaRPr lang="es-ES_tradnl" altLang="es-MX" sz="1200" b="1" i="1" dirty="0">
              <a:solidFill>
                <a:srgbClr val="000000"/>
              </a:solidFill>
              <a:latin typeface="Arial" charset="0"/>
            </a:endParaRPr>
          </a:p>
          <a:p>
            <a:pPr algn="ctr">
              <a:spcBef>
                <a:spcPct val="0"/>
              </a:spcBef>
              <a:buFontTx/>
              <a:buNone/>
              <a:defRPr/>
            </a:pPr>
            <a:endParaRPr lang="es-ES_tradnl" altLang="es-MX" sz="1200" b="1" i="1" dirty="0">
              <a:solidFill>
                <a:srgbClr val="000000"/>
              </a:solidFill>
              <a:latin typeface="Arial" charset="0"/>
            </a:endParaRPr>
          </a:p>
          <a:p>
            <a:pPr>
              <a:spcBef>
                <a:spcPct val="0"/>
              </a:spcBef>
              <a:buFontTx/>
              <a:buNone/>
              <a:defRPr/>
            </a:pPr>
            <a:r>
              <a:rPr lang="es-ES_tradnl" altLang="es-MX" sz="1200" b="1" i="1" dirty="0">
                <a:solidFill>
                  <a:srgbClr val="000000"/>
                </a:solidFill>
                <a:latin typeface="Arial" charset="0"/>
              </a:rPr>
              <a:t>OBJETIVO.</a:t>
            </a:r>
          </a:p>
          <a:p>
            <a:pPr algn="just">
              <a:spcBef>
                <a:spcPct val="0"/>
              </a:spcBef>
              <a:buFontTx/>
              <a:buNone/>
              <a:defRPr/>
            </a:pPr>
            <a:endParaRPr lang="es-ES_tradnl" altLang="es-MX" sz="1200" dirty="0">
              <a:solidFill>
                <a:srgbClr val="000000"/>
              </a:solidFill>
              <a:latin typeface="Arial" charset="0"/>
            </a:endParaRPr>
          </a:p>
          <a:p>
            <a:pPr marL="0" indent="0" algn="just">
              <a:spcBef>
                <a:spcPct val="0"/>
              </a:spcBef>
              <a:buFontTx/>
              <a:buNone/>
              <a:defRPr/>
            </a:pPr>
            <a:r>
              <a:rPr lang="es-ES_tradnl" altLang="es-MX" sz="1200" dirty="0">
                <a:solidFill>
                  <a:srgbClr val="000000"/>
                </a:solidFill>
                <a:latin typeface="Arial" charset="0"/>
              </a:rPr>
              <a:t>  Mantener la limpieza e higiene en general en las instalaciones de Casa Cuna, en cumplimiento con las normas del sector salud.</a:t>
            </a:r>
            <a:endParaRPr lang="es-ES_tradnl" altLang="es-MX" sz="1200" b="1" i="1" dirty="0">
              <a:solidFill>
                <a:srgbClr val="000000"/>
              </a:solidFill>
              <a:latin typeface="Arial" charset="0"/>
            </a:endParaRPr>
          </a:p>
          <a:p>
            <a:pPr algn="just">
              <a:spcBef>
                <a:spcPct val="0"/>
              </a:spcBef>
              <a:buFontTx/>
              <a:buNone/>
              <a:defRPr/>
            </a:pPr>
            <a:endParaRPr lang="es-ES_tradnl" altLang="es-MX" sz="1200" b="1" i="1" dirty="0">
              <a:solidFill>
                <a:srgbClr val="000000"/>
              </a:solidFill>
              <a:latin typeface="Arial" charset="0"/>
            </a:endParaRPr>
          </a:p>
          <a:p>
            <a:pPr algn="just">
              <a:spcBef>
                <a:spcPct val="0"/>
              </a:spcBef>
              <a:buFontTx/>
              <a:buNone/>
              <a:defRPr/>
            </a:pPr>
            <a:r>
              <a:rPr lang="es-ES_tradnl" altLang="es-MX" sz="1200" b="1" i="1" dirty="0">
                <a:solidFill>
                  <a:srgbClr val="000000"/>
                </a:solidFill>
                <a:latin typeface="Arial" charset="0"/>
              </a:rPr>
              <a:t>FUNCIONES.</a:t>
            </a:r>
          </a:p>
          <a:p>
            <a:pPr algn="just">
              <a:spcBef>
                <a:spcPct val="0"/>
              </a:spcBef>
              <a:buFontTx/>
              <a:buNone/>
              <a:defRPr/>
            </a:pPr>
            <a:endParaRPr lang="es-ES_tradnl" altLang="es-MX" sz="1200" b="1" i="1" dirty="0">
              <a:solidFill>
                <a:srgbClr val="000000"/>
              </a:solidFill>
              <a:latin typeface="Arial" charset="0"/>
            </a:endParaRPr>
          </a:p>
          <a:p>
            <a:pPr algn="just">
              <a:spcBef>
                <a:spcPct val="0"/>
              </a:spcBef>
              <a:defRPr/>
            </a:pPr>
            <a:r>
              <a:rPr lang="es-ES_tradnl" altLang="es-MX" sz="1200" dirty="0">
                <a:solidFill>
                  <a:srgbClr val="000000"/>
                </a:solidFill>
                <a:latin typeface="Arial" charset="0"/>
              </a:rPr>
              <a:t>Limpiar de forma regular los baños asignados a los menores albergados y del  personal femenino.</a:t>
            </a:r>
          </a:p>
          <a:p>
            <a:pPr algn="just">
              <a:spcBef>
                <a:spcPct val="0"/>
              </a:spcBef>
              <a:defRPr/>
            </a:pPr>
            <a:endParaRPr lang="es-ES_tradnl" altLang="es-MX" sz="1200" dirty="0">
              <a:solidFill>
                <a:srgbClr val="000000"/>
              </a:solidFill>
              <a:latin typeface="Arial" charset="0"/>
            </a:endParaRPr>
          </a:p>
          <a:p>
            <a:pPr algn="just">
              <a:spcBef>
                <a:spcPct val="0"/>
              </a:spcBef>
              <a:defRPr/>
            </a:pPr>
            <a:r>
              <a:rPr lang="es-ES_tradnl" altLang="es-MX" sz="1200" dirty="0">
                <a:solidFill>
                  <a:srgbClr val="000000"/>
                </a:solidFill>
                <a:latin typeface="Arial" charset="0"/>
              </a:rPr>
              <a:t> Mantener el abasto de papel sanitario, sanitas y jabón en los baños.</a:t>
            </a:r>
          </a:p>
          <a:p>
            <a:pPr algn="just">
              <a:spcBef>
                <a:spcPct val="0"/>
              </a:spcBef>
              <a:defRPr/>
            </a:pPr>
            <a:endParaRPr lang="es-ES_tradnl" altLang="es-MX" sz="1200" dirty="0">
              <a:solidFill>
                <a:srgbClr val="000000"/>
              </a:solidFill>
              <a:latin typeface="Arial" charset="0"/>
            </a:endParaRPr>
          </a:p>
          <a:p>
            <a:pPr algn="just">
              <a:spcBef>
                <a:spcPct val="0"/>
              </a:spcBef>
              <a:defRPr/>
            </a:pPr>
            <a:r>
              <a:rPr lang="es-ES_tradnl" altLang="es-MX" sz="1200" dirty="0">
                <a:solidFill>
                  <a:srgbClr val="000000"/>
                </a:solidFill>
                <a:latin typeface="Arial" charset="0"/>
              </a:rPr>
              <a:t>Barrer y asear las áreas de acceso a los dormitorios diariamente.</a:t>
            </a:r>
          </a:p>
          <a:p>
            <a:pPr algn="just">
              <a:spcBef>
                <a:spcPct val="0"/>
              </a:spcBef>
              <a:defRPr/>
            </a:pPr>
            <a:endParaRPr lang="es-ES_tradnl" altLang="es-MX" sz="1200" dirty="0">
              <a:solidFill>
                <a:srgbClr val="000000"/>
              </a:solidFill>
              <a:latin typeface="Arial" charset="0"/>
            </a:endParaRPr>
          </a:p>
          <a:p>
            <a:pPr algn="just">
              <a:spcBef>
                <a:spcPct val="0"/>
              </a:spcBef>
              <a:defRPr/>
            </a:pPr>
            <a:r>
              <a:rPr lang="es-ES_tradnl" altLang="es-MX" sz="1200" dirty="0">
                <a:solidFill>
                  <a:srgbClr val="000000"/>
                </a:solidFill>
                <a:latin typeface="Arial" charset="0"/>
              </a:rPr>
              <a:t>Limpiar los pasillos del inmueble diariamente.</a:t>
            </a:r>
          </a:p>
          <a:p>
            <a:pPr algn="just">
              <a:spcBef>
                <a:spcPct val="0"/>
              </a:spcBef>
              <a:defRPr/>
            </a:pPr>
            <a:endParaRPr lang="es-ES_tradnl" altLang="es-MX" sz="1200" dirty="0">
              <a:solidFill>
                <a:srgbClr val="000000"/>
              </a:solidFill>
              <a:latin typeface="Arial" charset="0"/>
            </a:endParaRPr>
          </a:p>
          <a:p>
            <a:pPr algn="just">
              <a:spcBef>
                <a:spcPct val="0"/>
              </a:spcBef>
              <a:defRPr/>
            </a:pPr>
            <a:r>
              <a:rPr lang="es-ES_tradnl" altLang="es-MX" sz="1200" dirty="0">
                <a:solidFill>
                  <a:srgbClr val="000000"/>
                </a:solidFill>
                <a:latin typeface="Arial" charset="0"/>
              </a:rPr>
              <a:t>Limpiar las oficinas administrativas y del área de  psicología diariamente.</a:t>
            </a:r>
          </a:p>
          <a:p>
            <a:pPr algn="just">
              <a:spcBef>
                <a:spcPct val="0"/>
              </a:spcBef>
              <a:defRPr/>
            </a:pPr>
            <a:endParaRPr lang="es-ES_tradnl" altLang="es-MX" sz="1200" dirty="0">
              <a:solidFill>
                <a:srgbClr val="000000"/>
              </a:solidFill>
              <a:latin typeface="Arial" charset="0"/>
            </a:endParaRPr>
          </a:p>
          <a:p>
            <a:pPr algn="just">
              <a:spcBef>
                <a:spcPct val="0"/>
              </a:spcBef>
              <a:defRPr/>
            </a:pPr>
            <a:r>
              <a:rPr lang="es-ES_tradnl" altLang="es-MX" sz="1200" dirty="0">
                <a:solidFill>
                  <a:srgbClr val="000000"/>
                </a:solidFill>
                <a:latin typeface="Arial" charset="0"/>
              </a:rPr>
              <a:t>Asear los dormitorios de los menores maternales y preescolares diariamente.</a:t>
            </a:r>
          </a:p>
          <a:p>
            <a:pPr algn="just">
              <a:spcBef>
                <a:spcPct val="0"/>
              </a:spcBef>
              <a:defRPr/>
            </a:pPr>
            <a:endParaRPr lang="es-ES_tradnl" altLang="es-MX" sz="1200" dirty="0">
              <a:solidFill>
                <a:srgbClr val="000000"/>
              </a:solidFill>
              <a:latin typeface="Arial" charset="0"/>
            </a:endParaRPr>
          </a:p>
          <a:p>
            <a:pPr algn="just">
              <a:spcBef>
                <a:spcPct val="0"/>
              </a:spcBef>
              <a:defRPr/>
            </a:pPr>
            <a:r>
              <a:rPr lang="es-ES_tradnl" altLang="es-MX" sz="1200" dirty="0">
                <a:solidFill>
                  <a:srgbClr val="000000"/>
                </a:solidFill>
                <a:latin typeface="Arial" charset="0"/>
              </a:rPr>
              <a:t>Limpiar diariamente el salón utilizado para la estimulación temprana, realizando limpieza profunda del mismo de forma semanal, según el procedimiento indicado en el manual.</a:t>
            </a:r>
          </a:p>
          <a:p>
            <a:pPr algn="just">
              <a:spcBef>
                <a:spcPct val="0"/>
              </a:spcBef>
              <a:defRPr/>
            </a:pPr>
            <a:endParaRPr lang="es-ES_tradnl" altLang="es-MX" sz="1200" dirty="0">
              <a:solidFill>
                <a:srgbClr val="000000"/>
              </a:solidFill>
              <a:latin typeface="Arial" charset="0"/>
            </a:endParaRPr>
          </a:p>
          <a:p>
            <a:pPr algn="just">
              <a:spcBef>
                <a:spcPct val="0"/>
              </a:spcBef>
              <a:defRPr/>
            </a:pPr>
            <a:r>
              <a:rPr lang="es-ES_tradnl" altLang="es-MX" sz="1200" dirty="0">
                <a:solidFill>
                  <a:srgbClr val="000000"/>
                </a:solidFill>
                <a:latin typeface="Arial" charset="0"/>
              </a:rPr>
              <a:t>Asear diariamente el área de cuneros y banco de leche.</a:t>
            </a:r>
          </a:p>
          <a:p>
            <a:pPr algn="just">
              <a:spcBef>
                <a:spcPct val="0"/>
              </a:spcBef>
              <a:defRPr/>
            </a:pPr>
            <a:endParaRPr lang="es-ES_tradnl" altLang="es-MX" sz="1200" dirty="0">
              <a:solidFill>
                <a:srgbClr val="000000"/>
              </a:solidFill>
              <a:latin typeface="Arial" charset="0"/>
            </a:endParaRPr>
          </a:p>
          <a:p>
            <a:pPr algn="just">
              <a:spcBef>
                <a:spcPct val="0"/>
              </a:spcBef>
              <a:defRPr/>
            </a:pPr>
            <a:r>
              <a:rPr lang="es-ES_tradnl" altLang="es-MX" sz="1200" dirty="0">
                <a:solidFill>
                  <a:srgbClr val="000000"/>
                </a:solidFill>
                <a:latin typeface="Arial" charset="0"/>
              </a:rPr>
              <a:t>Asear el área de aislados y cuidados especiales diariamente.</a:t>
            </a:r>
          </a:p>
          <a:p>
            <a:pPr algn="just">
              <a:spcBef>
                <a:spcPct val="0"/>
              </a:spcBef>
              <a:defRPr/>
            </a:pPr>
            <a:endParaRPr lang="es-ES_tradnl" altLang="es-MX" sz="1200" dirty="0">
              <a:solidFill>
                <a:srgbClr val="000000"/>
              </a:solidFill>
              <a:latin typeface="Arial" charset="0"/>
            </a:endParaRPr>
          </a:p>
          <a:p>
            <a:pPr algn="just">
              <a:spcBef>
                <a:spcPct val="0"/>
              </a:spcBef>
              <a:defRPr/>
            </a:pPr>
            <a:r>
              <a:rPr lang="es-ES_tradnl" altLang="es-MX" sz="1200" dirty="0">
                <a:solidFill>
                  <a:srgbClr val="000000"/>
                </a:solidFill>
                <a:latin typeface="Arial" charset="0"/>
              </a:rPr>
              <a:t>Limpiar diariamente las cunas y sillas periqueras.</a:t>
            </a:r>
          </a:p>
          <a:p>
            <a:pPr algn="just">
              <a:spcBef>
                <a:spcPct val="0"/>
              </a:spcBef>
              <a:defRPr/>
            </a:pPr>
            <a:endParaRPr lang="es-ES_tradnl" altLang="es-MX" sz="1200" dirty="0">
              <a:solidFill>
                <a:srgbClr val="000000"/>
              </a:solidFill>
              <a:latin typeface="Arial" charset="0"/>
            </a:endParaRPr>
          </a:p>
          <a:p>
            <a:pPr algn="just">
              <a:spcBef>
                <a:spcPct val="0"/>
              </a:spcBef>
              <a:defRPr/>
            </a:pPr>
            <a:endParaRPr lang="es-ES_tradnl" altLang="es-MX" sz="1200" dirty="0">
              <a:solidFill>
                <a:srgbClr val="000000"/>
              </a:solidFill>
              <a:latin typeface="Arial" charset="0"/>
            </a:endParaRPr>
          </a:p>
        </p:txBody>
      </p:sp>
      <p:sp>
        <p:nvSpPr>
          <p:cNvPr id="44039" name="Text Box 13"/>
          <p:cNvSpPr txBox="1">
            <a:spLocks noChangeArrowheads="1"/>
          </p:cNvSpPr>
          <p:nvPr/>
        </p:nvSpPr>
        <p:spPr bwMode="auto">
          <a:xfrm>
            <a:off x="4098925" y="8240713"/>
            <a:ext cx="26320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solidFill>
                  <a:srgbClr val="000000"/>
                </a:solidFill>
                <a:latin typeface="Arial" charset="0"/>
              </a:rPr>
              <a:t>Ma. Elena Gamez Castro</a:t>
            </a:r>
          </a:p>
        </p:txBody>
      </p:sp>
      <p:sp>
        <p:nvSpPr>
          <p:cNvPr id="44040" name="Text Box 14"/>
          <p:cNvSpPr txBox="1">
            <a:spLocks noChangeArrowheads="1"/>
          </p:cNvSpPr>
          <p:nvPr/>
        </p:nvSpPr>
        <p:spPr bwMode="auto">
          <a:xfrm>
            <a:off x="1562100" y="7815263"/>
            <a:ext cx="253047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190000"/>
              </a:lnSpc>
              <a:spcBef>
                <a:spcPct val="0"/>
              </a:spcBef>
              <a:buFontTx/>
              <a:buNone/>
            </a:pPr>
            <a:r>
              <a:rPr lang="es-ES_tradnl" altLang="es-MX" sz="1200" dirty="0">
                <a:solidFill>
                  <a:srgbClr val="000000"/>
                </a:solidFill>
                <a:latin typeface="Arial" charset="0"/>
              </a:rPr>
              <a:t>María Cerrillo Azpeitia</a:t>
            </a:r>
          </a:p>
          <a:p>
            <a:pPr algn="ctr">
              <a:lnSpc>
                <a:spcPct val="190000"/>
              </a:lnSpc>
              <a:spcBef>
                <a:spcPct val="0"/>
              </a:spcBef>
              <a:buFontTx/>
              <a:buNone/>
            </a:pPr>
            <a:r>
              <a:rPr lang="es-ES_tradnl" altLang="es-MX" sz="1200" dirty="0">
                <a:solidFill>
                  <a:srgbClr val="000000"/>
                </a:solidFill>
                <a:latin typeface="Arial" charset="0"/>
              </a:rPr>
              <a:t>Juana María  Medina Becerra</a:t>
            </a:r>
          </a:p>
          <a:p>
            <a:pPr algn="ctr">
              <a:lnSpc>
                <a:spcPct val="220000"/>
              </a:lnSpc>
              <a:spcBef>
                <a:spcPct val="0"/>
              </a:spcBef>
              <a:buFontTx/>
              <a:buNone/>
            </a:pPr>
            <a:r>
              <a:rPr lang="es-ES_tradnl" altLang="es-MX" sz="1200" dirty="0">
                <a:solidFill>
                  <a:srgbClr val="000000"/>
                </a:solidFill>
                <a:latin typeface="Arial" charset="0"/>
              </a:rPr>
              <a:t>Liliana Rivera García</a:t>
            </a:r>
          </a:p>
        </p:txBody>
      </p:sp>
      <p:sp>
        <p:nvSpPr>
          <p:cNvPr id="44041" name="Line 15"/>
          <p:cNvSpPr>
            <a:spLocks noChangeShapeType="1"/>
          </p:cNvSpPr>
          <p:nvPr/>
        </p:nvSpPr>
        <p:spPr bwMode="auto">
          <a:xfrm>
            <a:off x="1574800" y="8212138"/>
            <a:ext cx="25241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44042" name="Line 15"/>
          <p:cNvSpPr>
            <a:spLocks noChangeShapeType="1"/>
          </p:cNvSpPr>
          <p:nvPr/>
        </p:nvSpPr>
        <p:spPr bwMode="auto">
          <a:xfrm>
            <a:off x="1574800" y="8559800"/>
            <a:ext cx="25241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Tree>
    <p:extLst>
      <p:ext uri="{BB962C8B-B14F-4D97-AF65-F5344CB8AC3E}">
        <p14:creationId xmlns:p14="http://schemas.microsoft.com/office/powerpoint/2010/main" val="20697214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ChangeArrowheads="1"/>
          </p:cNvSpPr>
          <p:nvPr/>
        </p:nvSpPr>
        <p:spPr bwMode="auto">
          <a:xfrm>
            <a:off x="-19049" y="-508"/>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solidFill>
                <a:srgbClr val="000000"/>
              </a:solidFill>
              <a:latin typeface="Arial" charset="0"/>
            </a:endParaRPr>
          </a:p>
        </p:txBody>
      </p:sp>
      <p:sp>
        <p:nvSpPr>
          <p:cNvPr id="45058" name="Text Box 3"/>
          <p:cNvSpPr txBox="1">
            <a:spLocks noChangeArrowheads="1"/>
          </p:cNvSpPr>
          <p:nvPr/>
        </p:nvSpPr>
        <p:spPr bwMode="auto">
          <a:xfrm>
            <a:off x="10795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solidFill>
                  <a:srgbClr val="000000"/>
                </a:solidFill>
                <a:latin typeface="Arial" charset="0"/>
              </a:rPr>
              <a:t>DESCRIPCION DE FUNCIONES</a:t>
            </a:r>
          </a:p>
        </p:txBody>
      </p:sp>
      <p:sp>
        <p:nvSpPr>
          <p:cNvPr id="45059"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45060" name="Rectangle 5"/>
          <p:cNvSpPr>
            <a:spLocks noChangeArrowheads="1"/>
          </p:cNvSpPr>
          <p:nvPr/>
        </p:nvSpPr>
        <p:spPr bwMode="auto">
          <a:xfrm>
            <a:off x="1524000" y="1219200"/>
            <a:ext cx="5181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0"/>
              </a:spcBef>
              <a:buFontTx/>
              <a:buNone/>
            </a:pPr>
            <a:endParaRPr lang="es-ES_tradnl" altLang="es-MX" sz="1200" b="1" i="1">
              <a:solidFill>
                <a:srgbClr val="000000"/>
              </a:solidFill>
              <a:latin typeface="Arial" charset="0"/>
            </a:endParaRPr>
          </a:p>
          <a:p>
            <a:pPr algn="just">
              <a:spcBef>
                <a:spcPct val="0"/>
              </a:spcBef>
              <a:buFontTx/>
              <a:buNone/>
            </a:pPr>
            <a:endParaRPr lang="es-ES_tradnl" altLang="es-MX" sz="1200" b="1" i="1">
              <a:solidFill>
                <a:srgbClr val="000000"/>
              </a:solidFill>
              <a:latin typeface="Arial" charset="0"/>
            </a:endParaRPr>
          </a:p>
        </p:txBody>
      </p:sp>
      <p:grpSp>
        <p:nvGrpSpPr>
          <p:cNvPr id="45061" name="2 Grupo"/>
          <p:cNvGrpSpPr>
            <a:grpSpLocks/>
          </p:cNvGrpSpPr>
          <p:nvPr/>
        </p:nvGrpSpPr>
        <p:grpSpPr bwMode="auto">
          <a:xfrm>
            <a:off x="1555750" y="7570788"/>
            <a:ext cx="5168900" cy="1377950"/>
            <a:chOff x="1536700" y="7551738"/>
            <a:chExt cx="5168900" cy="1377952"/>
          </a:xfrm>
        </p:grpSpPr>
        <p:grpSp>
          <p:nvGrpSpPr>
            <p:cNvPr id="45067" name="Group 17"/>
            <p:cNvGrpSpPr>
              <a:grpSpLocks/>
            </p:cNvGrpSpPr>
            <p:nvPr/>
          </p:nvGrpSpPr>
          <p:grpSpPr bwMode="auto">
            <a:xfrm>
              <a:off x="1536700" y="7557391"/>
              <a:ext cx="5168900" cy="1372299"/>
              <a:chOff x="984" y="4970"/>
              <a:chExt cx="3256" cy="721"/>
            </a:xfrm>
          </p:grpSpPr>
          <p:sp>
            <p:nvSpPr>
              <p:cNvPr id="45070" name="Rectangle 7"/>
              <p:cNvSpPr>
                <a:spLocks noChangeArrowheads="1"/>
              </p:cNvSpPr>
              <p:nvPr/>
            </p:nvSpPr>
            <p:spPr bwMode="auto">
              <a:xfrm>
                <a:off x="984" y="4970"/>
                <a:ext cx="3256" cy="72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solidFill>
                    <a:srgbClr val="000000"/>
                  </a:solidFill>
                  <a:latin typeface="Arial" charset="0"/>
                </a:endParaRPr>
              </a:p>
            </p:txBody>
          </p:sp>
          <p:sp>
            <p:nvSpPr>
              <p:cNvPr id="45071" name="Line 9"/>
              <p:cNvSpPr>
                <a:spLocks noChangeShapeType="1"/>
              </p:cNvSpPr>
              <p:nvPr/>
            </p:nvSpPr>
            <p:spPr bwMode="auto">
              <a:xfrm>
                <a:off x="2594" y="4970"/>
                <a:ext cx="4" cy="721"/>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45072" name="Line 10"/>
              <p:cNvSpPr>
                <a:spLocks noChangeShapeType="1"/>
              </p:cNvSpPr>
              <p:nvPr/>
            </p:nvSpPr>
            <p:spPr bwMode="auto">
              <a:xfrm>
                <a:off x="992" y="5156"/>
                <a:ext cx="3244"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grpSp>
        <p:sp>
          <p:nvSpPr>
            <p:cNvPr id="45068" name="Text Box 8"/>
            <p:cNvSpPr txBox="1">
              <a:spLocks noChangeArrowheads="1"/>
            </p:cNvSpPr>
            <p:nvPr/>
          </p:nvSpPr>
          <p:spPr bwMode="auto">
            <a:xfrm>
              <a:off x="2182813" y="7556593"/>
              <a:ext cx="1131888" cy="237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solidFill>
                    <a:srgbClr val="000000"/>
                  </a:solidFill>
                  <a:latin typeface="Arial" charset="0"/>
                </a:rPr>
                <a:t>Responsable</a:t>
              </a:r>
              <a:endParaRPr lang="es-ES" altLang="es-MX" sz="1200" b="1">
                <a:solidFill>
                  <a:srgbClr val="000000"/>
                </a:solidFill>
                <a:latin typeface="Arial" charset="0"/>
              </a:endParaRPr>
            </a:p>
          </p:txBody>
        </p:sp>
        <p:sp>
          <p:nvSpPr>
            <p:cNvPr id="45069" name="Text Box 11"/>
            <p:cNvSpPr txBox="1">
              <a:spLocks noChangeArrowheads="1"/>
            </p:cNvSpPr>
            <p:nvPr/>
          </p:nvSpPr>
          <p:spPr bwMode="auto">
            <a:xfrm>
              <a:off x="4375250" y="7551738"/>
              <a:ext cx="2081018" cy="387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solidFill>
                    <a:srgbClr val="000000"/>
                  </a:solidFill>
                  <a:latin typeface="Arial" charset="0"/>
                </a:rPr>
                <a:t>Directora  de Casa Cuna</a:t>
              </a:r>
            </a:p>
            <a:p>
              <a:pPr algn="ctr">
                <a:lnSpc>
                  <a:spcPct val="80000"/>
                </a:lnSpc>
                <a:spcBef>
                  <a:spcPct val="0"/>
                </a:spcBef>
                <a:buFontTx/>
                <a:buNone/>
              </a:pPr>
              <a:r>
                <a:rPr lang="es-MX" altLang="es-MX" sz="1200" b="1" dirty="0">
                  <a:solidFill>
                    <a:srgbClr val="000000"/>
                  </a:solidFill>
                  <a:latin typeface="Arial" charset="0"/>
                </a:rPr>
                <a:t>Margarita Maza de Juárez</a:t>
              </a:r>
              <a:endParaRPr lang="es-ES" altLang="es-MX" sz="1200" b="1" dirty="0">
                <a:solidFill>
                  <a:srgbClr val="000000"/>
                </a:solidFill>
                <a:latin typeface="Arial" charset="0"/>
              </a:endParaRPr>
            </a:p>
          </p:txBody>
        </p:sp>
      </p:grpSp>
      <p:sp>
        <p:nvSpPr>
          <p:cNvPr id="45062" name="Rectangle 12"/>
          <p:cNvSpPr>
            <a:spLocks noChangeArrowheads="1"/>
          </p:cNvSpPr>
          <p:nvPr/>
        </p:nvSpPr>
        <p:spPr bwMode="auto">
          <a:xfrm>
            <a:off x="1486445" y="1115616"/>
            <a:ext cx="5290593" cy="618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5725" indent="-857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None/>
            </a:pPr>
            <a:r>
              <a:rPr lang="es-ES_tradnl" altLang="es-MX" sz="1200" b="1" i="1" dirty="0">
                <a:latin typeface="Arial" charset="0"/>
              </a:rPr>
              <a:t>INTENDENCIA</a:t>
            </a:r>
            <a:endParaRPr lang="es-ES_tradnl" altLang="es-MX" sz="1200" b="1" i="1" dirty="0">
              <a:solidFill>
                <a:srgbClr val="000000"/>
              </a:solidFill>
              <a:latin typeface="Arial" charset="0"/>
            </a:endParaRPr>
          </a:p>
          <a:p>
            <a:pPr algn="ctr">
              <a:spcBef>
                <a:spcPct val="0"/>
              </a:spcBef>
              <a:buFontTx/>
              <a:buNone/>
            </a:pPr>
            <a:r>
              <a:rPr lang="es-ES_tradnl" altLang="es-MX" sz="1200" b="1" i="1" dirty="0">
                <a:solidFill>
                  <a:srgbClr val="000000"/>
                </a:solidFill>
                <a:latin typeface="Arial" charset="0"/>
              </a:rPr>
              <a:t>(Continua)</a:t>
            </a:r>
          </a:p>
          <a:p>
            <a:pPr algn="ctr">
              <a:spcBef>
                <a:spcPct val="0"/>
              </a:spcBef>
              <a:buFontTx/>
              <a:buNone/>
            </a:pPr>
            <a:endParaRPr lang="es-ES_tradnl" altLang="es-MX" sz="1200" b="1" i="1" dirty="0">
              <a:solidFill>
                <a:srgbClr val="000000"/>
              </a:solidFill>
              <a:latin typeface="Arial" charset="0"/>
            </a:endParaRPr>
          </a:p>
          <a:p>
            <a:pPr algn="ctr">
              <a:spcBef>
                <a:spcPct val="0"/>
              </a:spcBef>
              <a:buFontTx/>
              <a:buNone/>
            </a:pPr>
            <a:endParaRPr lang="es-ES_tradnl" altLang="es-MX" sz="1200" b="1" i="1" dirty="0">
              <a:solidFill>
                <a:srgbClr val="000000"/>
              </a:solidFill>
              <a:latin typeface="Arial" charset="0"/>
            </a:endParaRPr>
          </a:p>
          <a:p>
            <a:pPr algn="just">
              <a:spcBef>
                <a:spcPct val="0"/>
              </a:spcBef>
              <a:buFontTx/>
              <a:buNone/>
            </a:pPr>
            <a:endParaRPr lang="es-ES_tradnl" altLang="es-MX" sz="1200" b="1" i="1" dirty="0">
              <a:solidFill>
                <a:srgbClr val="000000"/>
              </a:solidFill>
              <a:latin typeface="Arial" charset="0"/>
            </a:endParaRPr>
          </a:p>
          <a:p>
            <a:pPr algn="just">
              <a:spcBef>
                <a:spcPct val="0"/>
              </a:spcBef>
            </a:pPr>
            <a:r>
              <a:rPr lang="es-ES_tradnl" altLang="es-MX" sz="1200" dirty="0">
                <a:solidFill>
                  <a:srgbClr val="000000"/>
                </a:solidFill>
                <a:latin typeface="Arial" charset="0"/>
              </a:rPr>
              <a:t>Realizar cambio de bolsa de basura de los recipientes cuando sea necesario y disponer de la misma correctamente.</a:t>
            </a:r>
          </a:p>
          <a:p>
            <a:pPr algn="just">
              <a:spcBef>
                <a:spcPct val="0"/>
              </a:spcBef>
            </a:pPr>
            <a:endParaRPr lang="es-ES_tradnl" altLang="es-MX" sz="1200" dirty="0">
              <a:solidFill>
                <a:srgbClr val="000000"/>
              </a:solidFill>
              <a:latin typeface="Arial" charset="0"/>
            </a:endParaRPr>
          </a:p>
          <a:p>
            <a:pPr algn="just">
              <a:spcBef>
                <a:spcPct val="0"/>
              </a:spcBef>
            </a:pPr>
            <a:r>
              <a:rPr lang="es-ES_tradnl" altLang="es-MX" sz="1200" dirty="0">
                <a:solidFill>
                  <a:srgbClr val="000000"/>
                </a:solidFill>
                <a:latin typeface="Arial" charset="0"/>
              </a:rPr>
              <a:t>Limpiar los vidrios de los dormitorios y oficinas administrativas.</a:t>
            </a:r>
          </a:p>
          <a:p>
            <a:pPr algn="just">
              <a:spcBef>
                <a:spcPct val="0"/>
              </a:spcBef>
            </a:pPr>
            <a:endParaRPr lang="es-ES_tradnl" altLang="es-MX" sz="1200" dirty="0">
              <a:solidFill>
                <a:srgbClr val="000000"/>
              </a:solidFill>
              <a:latin typeface="Arial" charset="0"/>
            </a:endParaRPr>
          </a:p>
          <a:p>
            <a:pPr algn="just">
              <a:spcBef>
                <a:spcPct val="0"/>
              </a:spcBef>
            </a:pPr>
            <a:r>
              <a:rPr lang="es-ES_tradnl" altLang="es-MX" sz="1200" dirty="0">
                <a:solidFill>
                  <a:srgbClr val="000000"/>
                </a:solidFill>
                <a:latin typeface="Arial" charset="0"/>
              </a:rPr>
              <a:t>Asear las aulas educativas de maternal y preescolar diariamente.</a:t>
            </a:r>
          </a:p>
          <a:p>
            <a:pPr algn="just">
              <a:spcBef>
                <a:spcPct val="0"/>
              </a:spcBef>
            </a:pPr>
            <a:endParaRPr lang="es-ES_tradnl" altLang="es-MX" sz="1200" dirty="0">
              <a:solidFill>
                <a:srgbClr val="000000"/>
              </a:solidFill>
              <a:latin typeface="Arial" charset="0"/>
            </a:endParaRPr>
          </a:p>
          <a:p>
            <a:pPr algn="just">
              <a:spcBef>
                <a:spcPct val="0"/>
              </a:spcBef>
            </a:pPr>
            <a:r>
              <a:rPr lang="es-ES_tradnl" altLang="es-MX" sz="1200" dirty="0">
                <a:solidFill>
                  <a:srgbClr val="000000"/>
                </a:solidFill>
                <a:latin typeface="Arial" charset="0"/>
              </a:rPr>
              <a:t>Asear las áreas de psicología y salones de la segunda planta de forma regular de acuerdo al rol. </a:t>
            </a:r>
          </a:p>
          <a:p>
            <a:pPr algn="just">
              <a:spcBef>
                <a:spcPct val="0"/>
              </a:spcBef>
            </a:pPr>
            <a:endParaRPr lang="es-ES_tradnl" altLang="es-MX" sz="1200" dirty="0">
              <a:solidFill>
                <a:srgbClr val="000000"/>
              </a:solidFill>
              <a:latin typeface="Arial" charset="0"/>
            </a:endParaRPr>
          </a:p>
          <a:p>
            <a:pPr algn="just">
              <a:spcBef>
                <a:spcPct val="0"/>
              </a:spcBef>
            </a:pPr>
            <a:r>
              <a:rPr lang="es-ES_tradnl" altLang="es-MX" sz="1200" dirty="0">
                <a:latin typeface="Arial" charset="0"/>
              </a:rPr>
              <a:t>Solicitar oportunamente a la administración los materiales de limpieza que requiere,  firmar el vale de salida del almacén de limpieza y optimizar su uso.</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Mantener en orden y limpios los cuartos sépticos y sus implementos de trabajo.</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Informar oportunamente al </a:t>
            </a:r>
            <a:r>
              <a:rPr lang="es-ES" altLang="es-MX" sz="1200" dirty="0">
                <a:latin typeface="Arial" charset="0"/>
              </a:rPr>
              <a:t>área administrativa las incidencias del trabajo para el buen funcionamiento del inmueble, así como del orden y limpieza de las áreas.</a:t>
            </a:r>
          </a:p>
          <a:p>
            <a:pPr algn="just">
              <a:spcBef>
                <a:spcPct val="0"/>
              </a:spcBef>
            </a:pPr>
            <a:endParaRPr lang="es-ES" altLang="es-MX" sz="1200" dirty="0">
              <a:latin typeface="Arial" charset="0"/>
            </a:endParaRPr>
          </a:p>
          <a:p>
            <a:pPr algn="just">
              <a:spcBef>
                <a:spcPct val="0"/>
              </a:spcBef>
            </a:pPr>
            <a:r>
              <a:rPr lang="es-ES" altLang="es-MX" sz="1200" dirty="0">
                <a:latin typeface="Arial" charset="0"/>
              </a:rPr>
              <a:t>Lavar los botes de la basura por lo menos una vez a la semana o cuando se requiera.</a:t>
            </a:r>
          </a:p>
          <a:p>
            <a:pPr algn="just">
              <a:spcBef>
                <a:spcPct val="0"/>
              </a:spcBef>
            </a:pPr>
            <a:endParaRPr lang="es-ES" altLang="es-MX" sz="1200" dirty="0">
              <a:latin typeface="Arial" charset="0"/>
            </a:endParaRPr>
          </a:p>
          <a:p>
            <a:pPr algn="just">
              <a:spcBef>
                <a:spcPct val="0"/>
              </a:spcBef>
            </a:pPr>
            <a:r>
              <a:rPr lang="es-ES" altLang="es-MX" sz="1200" dirty="0">
                <a:latin typeface="Arial" charset="0"/>
              </a:rPr>
              <a:t>Utilizar guantes y cubre bocas para realizar el lavado de los baños y el trapeado de pisos.</a:t>
            </a:r>
            <a:endParaRPr lang="es-ES_tradnl" altLang="es-MX" sz="1200" dirty="0">
              <a:latin typeface="Arial" charset="0"/>
            </a:endParaRPr>
          </a:p>
          <a:p>
            <a:pPr algn="just">
              <a:spcBef>
                <a:spcPct val="0"/>
              </a:spcBef>
            </a:pPr>
            <a:endParaRPr lang="es-ES_tradnl" altLang="es-MX" sz="1200" dirty="0">
              <a:solidFill>
                <a:srgbClr val="000000"/>
              </a:solidFill>
              <a:latin typeface="Arial" charset="0"/>
            </a:endParaRPr>
          </a:p>
          <a:p>
            <a:pPr algn="just">
              <a:spcBef>
                <a:spcPct val="0"/>
              </a:spcBef>
            </a:pPr>
            <a:r>
              <a:rPr lang="es-ES_tradnl" altLang="es-MX" sz="1200" dirty="0">
                <a:solidFill>
                  <a:srgbClr val="000000"/>
                </a:solidFill>
                <a:latin typeface="Arial" charset="0"/>
              </a:rPr>
              <a:t>Estas funciones son enunciativas más no limitativas.</a:t>
            </a:r>
          </a:p>
        </p:txBody>
      </p:sp>
      <p:sp>
        <p:nvSpPr>
          <p:cNvPr id="45063" name="Text Box 13"/>
          <p:cNvSpPr txBox="1">
            <a:spLocks noChangeArrowheads="1"/>
          </p:cNvSpPr>
          <p:nvPr/>
        </p:nvSpPr>
        <p:spPr bwMode="auto">
          <a:xfrm>
            <a:off x="4114800" y="8240713"/>
            <a:ext cx="25685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solidFill>
                  <a:srgbClr val="000000"/>
                </a:solidFill>
                <a:latin typeface="Arial" charset="0"/>
              </a:rPr>
              <a:t>Ma. Elena Gamez Castro</a:t>
            </a:r>
          </a:p>
        </p:txBody>
      </p:sp>
      <p:sp>
        <p:nvSpPr>
          <p:cNvPr id="45064" name="Text Box 14"/>
          <p:cNvSpPr txBox="1">
            <a:spLocks noChangeArrowheads="1"/>
          </p:cNvSpPr>
          <p:nvPr/>
        </p:nvSpPr>
        <p:spPr bwMode="auto">
          <a:xfrm>
            <a:off x="1562100" y="7815263"/>
            <a:ext cx="253047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190000"/>
              </a:lnSpc>
              <a:spcBef>
                <a:spcPct val="0"/>
              </a:spcBef>
              <a:buFontTx/>
              <a:buNone/>
            </a:pPr>
            <a:r>
              <a:rPr lang="es-ES_tradnl" altLang="es-MX" sz="1200" dirty="0">
                <a:solidFill>
                  <a:srgbClr val="000000"/>
                </a:solidFill>
                <a:latin typeface="Arial" charset="0"/>
              </a:rPr>
              <a:t>María Cerrillo Azpeitia</a:t>
            </a:r>
          </a:p>
          <a:p>
            <a:pPr algn="ctr">
              <a:lnSpc>
                <a:spcPct val="190000"/>
              </a:lnSpc>
              <a:spcBef>
                <a:spcPct val="0"/>
              </a:spcBef>
              <a:buFontTx/>
              <a:buNone/>
            </a:pPr>
            <a:r>
              <a:rPr lang="es-ES_tradnl" altLang="es-MX" sz="1200" dirty="0">
                <a:solidFill>
                  <a:srgbClr val="000000"/>
                </a:solidFill>
                <a:latin typeface="Arial" charset="0"/>
              </a:rPr>
              <a:t>Juana María  Medina Becerra</a:t>
            </a:r>
          </a:p>
          <a:p>
            <a:pPr algn="ctr">
              <a:lnSpc>
                <a:spcPct val="220000"/>
              </a:lnSpc>
              <a:spcBef>
                <a:spcPct val="0"/>
              </a:spcBef>
              <a:buFontTx/>
              <a:buNone/>
            </a:pPr>
            <a:r>
              <a:rPr lang="es-ES_tradnl" altLang="es-MX" sz="1200" dirty="0">
                <a:solidFill>
                  <a:srgbClr val="000000"/>
                </a:solidFill>
                <a:latin typeface="Arial" charset="0"/>
              </a:rPr>
              <a:t>Liliana Rivera García</a:t>
            </a:r>
          </a:p>
        </p:txBody>
      </p:sp>
      <p:sp>
        <p:nvSpPr>
          <p:cNvPr id="45065" name="Line 15"/>
          <p:cNvSpPr>
            <a:spLocks noChangeShapeType="1"/>
          </p:cNvSpPr>
          <p:nvPr/>
        </p:nvSpPr>
        <p:spPr bwMode="auto">
          <a:xfrm>
            <a:off x="1574800" y="8212138"/>
            <a:ext cx="25241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45066" name="Line 15"/>
          <p:cNvSpPr>
            <a:spLocks noChangeShapeType="1"/>
          </p:cNvSpPr>
          <p:nvPr/>
        </p:nvSpPr>
        <p:spPr bwMode="auto">
          <a:xfrm>
            <a:off x="1574800" y="8559800"/>
            <a:ext cx="25241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Tree>
    <p:extLst>
      <p:ext uri="{BB962C8B-B14F-4D97-AF65-F5344CB8AC3E}">
        <p14:creationId xmlns:p14="http://schemas.microsoft.com/office/powerpoint/2010/main" val="8683296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985" name="Group 59"/>
          <p:cNvGrpSpPr>
            <a:grpSpLocks/>
          </p:cNvGrpSpPr>
          <p:nvPr/>
        </p:nvGrpSpPr>
        <p:grpSpPr bwMode="auto">
          <a:xfrm>
            <a:off x="1562100" y="7788275"/>
            <a:ext cx="5168900" cy="1227138"/>
            <a:chOff x="984" y="4918"/>
            <a:chExt cx="3256" cy="773"/>
          </a:xfrm>
        </p:grpSpPr>
        <p:grpSp>
          <p:nvGrpSpPr>
            <p:cNvPr id="41993" name="Group 60"/>
            <p:cNvGrpSpPr>
              <a:grpSpLocks/>
            </p:cNvGrpSpPr>
            <p:nvPr/>
          </p:nvGrpSpPr>
          <p:grpSpPr bwMode="auto">
            <a:xfrm>
              <a:off x="984" y="4932"/>
              <a:ext cx="3256" cy="759"/>
              <a:chOff x="984" y="4932"/>
              <a:chExt cx="3256" cy="759"/>
            </a:xfrm>
          </p:grpSpPr>
          <p:sp>
            <p:nvSpPr>
              <p:cNvPr id="41996" name="Rectangle 61"/>
              <p:cNvSpPr>
                <a:spLocks noChangeArrowheads="1"/>
              </p:cNvSpPr>
              <p:nvPr/>
            </p:nvSpPr>
            <p:spPr bwMode="auto">
              <a:xfrm>
                <a:off x="984" y="4932"/>
                <a:ext cx="3256" cy="75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41997" name="Line 62"/>
              <p:cNvSpPr>
                <a:spLocks noChangeShapeType="1"/>
              </p:cNvSpPr>
              <p:nvPr/>
            </p:nvSpPr>
            <p:spPr bwMode="auto">
              <a:xfrm>
                <a:off x="2578" y="4932"/>
                <a:ext cx="2" cy="759"/>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41998" name="Line 63"/>
              <p:cNvSpPr>
                <a:spLocks noChangeShapeType="1"/>
              </p:cNvSpPr>
              <p:nvPr/>
            </p:nvSpPr>
            <p:spPr bwMode="auto">
              <a:xfrm>
                <a:off x="990" y="5141"/>
                <a:ext cx="3246" cy="5"/>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grpSp>
        <p:sp>
          <p:nvSpPr>
            <p:cNvPr id="41994" name="Text Box 64"/>
            <p:cNvSpPr txBox="1">
              <a:spLocks noChangeArrowheads="1"/>
            </p:cNvSpPr>
            <p:nvPr/>
          </p:nvSpPr>
          <p:spPr bwMode="auto">
            <a:xfrm>
              <a:off x="1409" y="4930"/>
              <a:ext cx="713"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41995" name="Text Box 65"/>
            <p:cNvSpPr txBox="1">
              <a:spLocks noChangeArrowheads="1"/>
            </p:cNvSpPr>
            <p:nvPr/>
          </p:nvSpPr>
          <p:spPr bwMode="auto">
            <a:xfrm>
              <a:off x="2748" y="4918"/>
              <a:ext cx="1311"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grpSp>
      <p:sp>
        <p:nvSpPr>
          <p:cNvPr id="41986" name="Rectangle 41"/>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41987" name="Line 39"/>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41988" name="Rectangle 42"/>
          <p:cNvSpPr>
            <a:spLocks noChangeArrowheads="1"/>
          </p:cNvSpPr>
          <p:nvPr/>
        </p:nvSpPr>
        <p:spPr bwMode="auto">
          <a:xfrm>
            <a:off x="1484784" y="1115616"/>
            <a:ext cx="5292254" cy="637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5725" indent="-857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es-ES_tradnl" altLang="es-MX" sz="1200" b="1" i="1" dirty="0">
                <a:latin typeface="Arial" charset="0"/>
              </a:rPr>
              <a:t>                                            LAVANDERIA</a:t>
            </a:r>
            <a:endParaRPr lang="es-ES_tradnl" altLang="es-MX" sz="1200" dirty="0">
              <a:latin typeface="Arial" charset="0"/>
            </a:endParaRPr>
          </a:p>
          <a:p>
            <a:pPr algn="just">
              <a:spcBef>
                <a:spcPct val="0"/>
              </a:spcBef>
              <a:buFontTx/>
              <a:buNone/>
            </a:pPr>
            <a:r>
              <a:rPr lang="es-ES_tradnl" altLang="es-MX" sz="1200" b="1" i="1" dirty="0">
                <a:latin typeface="Arial" charset="0"/>
              </a:rPr>
              <a:t>OBJETIVO.</a:t>
            </a:r>
          </a:p>
          <a:p>
            <a:pPr algn="just">
              <a:spcBef>
                <a:spcPct val="0"/>
              </a:spcBef>
              <a:buFontTx/>
              <a:buNone/>
            </a:pPr>
            <a:endParaRPr lang="es-ES_tradnl" altLang="es-MX" sz="1200" b="1" i="1" dirty="0">
              <a:latin typeface="Arial" charset="0"/>
            </a:endParaRPr>
          </a:p>
          <a:p>
            <a:pPr algn="just">
              <a:spcBef>
                <a:spcPct val="0"/>
              </a:spcBef>
              <a:buFontTx/>
              <a:buNone/>
            </a:pPr>
            <a:r>
              <a:rPr lang="es-ES_tradnl" altLang="es-MX" sz="1200" dirty="0">
                <a:latin typeface="Arial" charset="0"/>
              </a:rPr>
              <a:t>  Lograr la adecuada higienización de la ropa de los menores albergados y blancos en general, cumpliendo además con el doblado y acomodo de las prendas en su respectivo lugar.</a:t>
            </a:r>
          </a:p>
          <a:p>
            <a:pPr algn="just">
              <a:spcBef>
                <a:spcPct val="0"/>
              </a:spcBef>
              <a:buFontTx/>
              <a:buNone/>
            </a:pPr>
            <a:endParaRPr lang="es-ES_tradnl" altLang="es-MX" sz="1200" dirty="0">
              <a:latin typeface="Arial" charset="0"/>
            </a:endParaRPr>
          </a:p>
          <a:p>
            <a:pPr algn="just">
              <a:spcBef>
                <a:spcPct val="0"/>
              </a:spcBef>
              <a:buFontTx/>
              <a:buNone/>
            </a:pPr>
            <a:r>
              <a:rPr lang="es-ES_tradnl" altLang="es-MX" sz="1200" b="1" i="1" dirty="0">
                <a:latin typeface="Arial" charset="0"/>
              </a:rPr>
              <a:t>FUNCIONES.</a:t>
            </a:r>
          </a:p>
          <a:p>
            <a:pPr algn="just">
              <a:spcBef>
                <a:spcPct val="0"/>
              </a:spcBef>
              <a:buFontTx/>
              <a:buNone/>
            </a:pPr>
            <a:endParaRPr lang="es-ES_tradnl" altLang="es-MX" sz="1200" b="1" i="1" dirty="0">
              <a:latin typeface="Arial" charset="0"/>
            </a:endParaRPr>
          </a:p>
          <a:p>
            <a:pPr algn="just">
              <a:spcBef>
                <a:spcPct val="0"/>
              </a:spcBef>
            </a:pPr>
            <a:r>
              <a:rPr lang="es-ES_tradnl" altLang="es-MX" sz="1200" dirty="0">
                <a:latin typeface="Arial" charset="0"/>
              </a:rPr>
              <a:t>Seleccionar la ropa por colores, tipo de tejido y grado de suciedad para pasarla a las máquinas. </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Realizar un prelavado de la ropa con mayor grado de suciedad antes  de pasar al lavado en la maquina.</a:t>
            </a:r>
          </a:p>
          <a:p>
            <a:pPr marL="0" indent="0" algn="just">
              <a:spcBef>
                <a:spcPct val="0"/>
              </a:spcBef>
              <a:buNone/>
            </a:pPr>
            <a:endParaRPr lang="es-ES_tradnl" altLang="es-MX" sz="1200" dirty="0">
              <a:latin typeface="Arial" charset="0"/>
            </a:endParaRPr>
          </a:p>
          <a:p>
            <a:pPr algn="just">
              <a:spcBef>
                <a:spcPct val="0"/>
              </a:spcBef>
            </a:pPr>
            <a:r>
              <a:rPr lang="es-ES_tradnl" altLang="es-MX" sz="1200" dirty="0">
                <a:latin typeface="Arial" charset="0"/>
              </a:rPr>
              <a:t>Procesar  en la máquina el  lavado  de la ropa de los menores.</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Procesar en la máquina el secado de la ropa de los menores.</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 Doblar la ropa y seleccionar la que necesite costura.</a:t>
            </a:r>
          </a:p>
          <a:p>
            <a:pPr algn="just">
              <a:spcBef>
                <a:spcPct val="0"/>
              </a:spcBef>
              <a:buFontTx/>
              <a:buNone/>
            </a:pPr>
            <a:endParaRPr lang="es-ES_tradnl" altLang="es-MX" sz="1200" dirty="0">
              <a:latin typeface="Arial" charset="0"/>
            </a:endParaRPr>
          </a:p>
          <a:p>
            <a:pPr algn="just">
              <a:spcBef>
                <a:spcPct val="0"/>
              </a:spcBef>
            </a:pPr>
            <a:r>
              <a:rPr lang="es-ES_tradnl" altLang="es-MX" sz="1200" dirty="0">
                <a:latin typeface="Arial" charset="0"/>
              </a:rPr>
              <a:t>Guardar  una vez lavada la ropa en su respectivo bote para trasladarlo al área de enfermería y acomodar en el clóset correspondiente.</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Mantener limpias las máquinas, limpiar el filtro de las secadoras diariamente.</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Mantener limpia el área de trabajo quedando estrictamente prohibido la elaboración de alimentos.</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Informar a la administración de las fallas mecánicas de lavadoras y secadoras.</a:t>
            </a:r>
          </a:p>
          <a:p>
            <a:pPr algn="just">
              <a:spcBef>
                <a:spcPct val="0"/>
              </a:spcBef>
            </a:pPr>
            <a:endParaRPr lang="es-ES_tradnl" altLang="es-MX" sz="1200" dirty="0">
              <a:latin typeface="Arial" charset="0"/>
            </a:endParaRPr>
          </a:p>
          <a:p>
            <a:pPr algn="just">
              <a:spcBef>
                <a:spcPct val="0"/>
              </a:spcBef>
            </a:pPr>
            <a:endParaRPr lang="es-ES_tradnl" altLang="es-MX" sz="1200" dirty="0">
              <a:latin typeface="Arial" charset="0"/>
            </a:endParaRPr>
          </a:p>
        </p:txBody>
      </p:sp>
      <p:sp>
        <p:nvSpPr>
          <p:cNvPr id="41989" name="Text Box 43"/>
          <p:cNvSpPr txBox="1">
            <a:spLocks noChangeArrowheads="1"/>
          </p:cNvSpPr>
          <p:nvPr/>
        </p:nvSpPr>
        <p:spPr bwMode="auto">
          <a:xfrm>
            <a:off x="10795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41990" name="Text Box 50"/>
          <p:cNvSpPr txBox="1">
            <a:spLocks noChangeArrowheads="1"/>
          </p:cNvSpPr>
          <p:nvPr/>
        </p:nvSpPr>
        <p:spPr bwMode="auto">
          <a:xfrm>
            <a:off x="4098925" y="8472488"/>
            <a:ext cx="257333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 Elena Gamez Castro</a:t>
            </a:r>
          </a:p>
        </p:txBody>
      </p:sp>
      <p:sp>
        <p:nvSpPr>
          <p:cNvPr id="41991" name="Text Box 51"/>
          <p:cNvSpPr txBox="1">
            <a:spLocks noChangeArrowheads="1"/>
          </p:cNvSpPr>
          <p:nvPr/>
        </p:nvSpPr>
        <p:spPr bwMode="auto">
          <a:xfrm>
            <a:off x="1571625" y="8169275"/>
            <a:ext cx="2498725"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130000"/>
              </a:lnSpc>
              <a:spcBef>
                <a:spcPct val="0"/>
              </a:spcBef>
              <a:buFontTx/>
              <a:buNone/>
            </a:pPr>
            <a:r>
              <a:rPr lang="es-ES_tradnl" altLang="es-MX" sz="1200">
                <a:latin typeface="Arial" charset="0"/>
              </a:rPr>
              <a:t>Ignacia Leyva Hernández</a:t>
            </a:r>
          </a:p>
          <a:p>
            <a:pPr algn="ctr">
              <a:lnSpc>
                <a:spcPct val="130000"/>
              </a:lnSpc>
              <a:spcBef>
                <a:spcPct val="0"/>
              </a:spcBef>
              <a:buFontTx/>
              <a:buNone/>
            </a:pPr>
            <a:endParaRPr lang="es-ES_tradnl" altLang="es-MX" sz="1200">
              <a:latin typeface="Arial" charset="0"/>
            </a:endParaRPr>
          </a:p>
          <a:p>
            <a:pPr algn="ctr">
              <a:lnSpc>
                <a:spcPct val="130000"/>
              </a:lnSpc>
              <a:spcBef>
                <a:spcPct val="0"/>
              </a:spcBef>
              <a:buFontTx/>
              <a:buNone/>
            </a:pPr>
            <a:r>
              <a:rPr lang="es-ES_tradnl" altLang="es-MX" sz="1200">
                <a:latin typeface="Arial" charset="0"/>
              </a:rPr>
              <a:t>Graciela Palomo Gómez</a:t>
            </a:r>
          </a:p>
        </p:txBody>
      </p:sp>
      <p:sp>
        <p:nvSpPr>
          <p:cNvPr id="41992" name="Line 66"/>
          <p:cNvSpPr>
            <a:spLocks noChangeShapeType="1"/>
          </p:cNvSpPr>
          <p:nvPr/>
        </p:nvSpPr>
        <p:spPr bwMode="auto">
          <a:xfrm>
            <a:off x="1562100" y="8586788"/>
            <a:ext cx="25368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Tree>
    <p:extLst>
      <p:ext uri="{BB962C8B-B14F-4D97-AF65-F5344CB8AC3E}">
        <p14:creationId xmlns:p14="http://schemas.microsoft.com/office/powerpoint/2010/main" val="8380690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009" name="Group 59"/>
          <p:cNvGrpSpPr>
            <a:grpSpLocks/>
          </p:cNvGrpSpPr>
          <p:nvPr/>
        </p:nvGrpSpPr>
        <p:grpSpPr bwMode="auto">
          <a:xfrm>
            <a:off x="1562100" y="7788275"/>
            <a:ext cx="5168900" cy="1227138"/>
            <a:chOff x="984" y="4918"/>
            <a:chExt cx="3256" cy="773"/>
          </a:xfrm>
        </p:grpSpPr>
        <p:grpSp>
          <p:nvGrpSpPr>
            <p:cNvPr id="43017" name="Group 60"/>
            <p:cNvGrpSpPr>
              <a:grpSpLocks/>
            </p:cNvGrpSpPr>
            <p:nvPr/>
          </p:nvGrpSpPr>
          <p:grpSpPr bwMode="auto">
            <a:xfrm>
              <a:off x="984" y="4932"/>
              <a:ext cx="3256" cy="759"/>
              <a:chOff x="984" y="4932"/>
              <a:chExt cx="3256" cy="759"/>
            </a:xfrm>
          </p:grpSpPr>
          <p:sp>
            <p:nvSpPr>
              <p:cNvPr id="43020" name="Rectangle 61"/>
              <p:cNvSpPr>
                <a:spLocks noChangeArrowheads="1"/>
              </p:cNvSpPr>
              <p:nvPr/>
            </p:nvSpPr>
            <p:spPr bwMode="auto">
              <a:xfrm>
                <a:off x="984" y="4932"/>
                <a:ext cx="3256" cy="75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43021" name="Line 62"/>
              <p:cNvSpPr>
                <a:spLocks noChangeShapeType="1"/>
              </p:cNvSpPr>
              <p:nvPr/>
            </p:nvSpPr>
            <p:spPr bwMode="auto">
              <a:xfrm>
                <a:off x="2578" y="4932"/>
                <a:ext cx="2" cy="759"/>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43022" name="Line 63"/>
              <p:cNvSpPr>
                <a:spLocks noChangeShapeType="1"/>
              </p:cNvSpPr>
              <p:nvPr/>
            </p:nvSpPr>
            <p:spPr bwMode="auto">
              <a:xfrm>
                <a:off x="990" y="5141"/>
                <a:ext cx="3246" cy="5"/>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grpSp>
        <p:sp>
          <p:nvSpPr>
            <p:cNvPr id="43018" name="Text Box 64"/>
            <p:cNvSpPr txBox="1">
              <a:spLocks noChangeArrowheads="1"/>
            </p:cNvSpPr>
            <p:nvPr/>
          </p:nvSpPr>
          <p:spPr bwMode="auto">
            <a:xfrm>
              <a:off x="1409" y="4930"/>
              <a:ext cx="713"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43019" name="Text Box 65"/>
            <p:cNvSpPr txBox="1">
              <a:spLocks noChangeArrowheads="1"/>
            </p:cNvSpPr>
            <p:nvPr/>
          </p:nvSpPr>
          <p:spPr bwMode="auto">
            <a:xfrm>
              <a:off x="2734" y="4918"/>
              <a:ext cx="1337"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grpSp>
      <p:sp>
        <p:nvSpPr>
          <p:cNvPr id="43010" name="Rectangle 41"/>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43011" name="Line 39"/>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43012" name="Rectangle 42"/>
          <p:cNvSpPr>
            <a:spLocks noChangeArrowheads="1"/>
          </p:cNvSpPr>
          <p:nvPr/>
        </p:nvSpPr>
        <p:spPr bwMode="auto">
          <a:xfrm>
            <a:off x="1489856" y="1115616"/>
            <a:ext cx="5287182"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5725" indent="-857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i="1" dirty="0">
                <a:latin typeface="Arial" charset="0"/>
              </a:rPr>
              <a:t> LAVANDERIA</a:t>
            </a:r>
            <a:endParaRPr lang="es-ES_tradnl" altLang="es-MX" sz="1200" dirty="0">
              <a:latin typeface="Arial" charset="0"/>
            </a:endParaRPr>
          </a:p>
          <a:p>
            <a:pPr algn="ctr">
              <a:spcBef>
                <a:spcPct val="0"/>
              </a:spcBef>
              <a:buFontTx/>
              <a:buNone/>
            </a:pPr>
            <a:r>
              <a:rPr lang="es-ES_tradnl" altLang="es-MX" sz="1200" b="1" i="1" dirty="0">
                <a:latin typeface="Arial" charset="0"/>
              </a:rPr>
              <a:t>( Continua)</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Solicitar oportunamente a la administración los materiales que requiere para el lavado, firmar el vale de salida del almacén de limpieza.</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Optimizar el uso del material requerido para el lavado de ropa.</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Lavar los botes de la ropa sucia, diariamente y los botes de ropa limpia por lo menos cada semana.</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Estas funciones son enunciativas más no limitativas.</a:t>
            </a:r>
            <a:endParaRPr lang="es-ES_tradnl" altLang="es-MX" sz="1200" b="1" i="1" dirty="0">
              <a:latin typeface="Arial" charset="0"/>
            </a:endParaRPr>
          </a:p>
        </p:txBody>
      </p:sp>
      <p:sp>
        <p:nvSpPr>
          <p:cNvPr id="43013" name="Text Box 43"/>
          <p:cNvSpPr txBox="1">
            <a:spLocks noChangeArrowheads="1"/>
          </p:cNvSpPr>
          <p:nvPr/>
        </p:nvSpPr>
        <p:spPr bwMode="auto">
          <a:xfrm>
            <a:off x="10795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43014" name="Text Box 50"/>
          <p:cNvSpPr txBox="1">
            <a:spLocks noChangeArrowheads="1"/>
          </p:cNvSpPr>
          <p:nvPr/>
        </p:nvSpPr>
        <p:spPr bwMode="auto">
          <a:xfrm>
            <a:off x="4098925" y="8472488"/>
            <a:ext cx="257333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 Elena Gamez Castro</a:t>
            </a:r>
          </a:p>
        </p:txBody>
      </p:sp>
      <p:sp>
        <p:nvSpPr>
          <p:cNvPr id="43015" name="Text Box 51"/>
          <p:cNvSpPr txBox="1">
            <a:spLocks noChangeArrowheads="1"/>
          </p:cNvSpPr>
          <p:nvPr/>
        </p:nvSpPr>
        <p:spPr bwMode="auto">
          <a:xfrm>
            <a:off x="1571625" y="8169275"/>
            <a:ext cx="2498725"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130000"/>
              </a:lnSpc>
              <a:spcBef>
                <a:spcPct val="0"/>
              </a:spcBef>
              <a:buFontTx/>
              <a:buNone/>
            </a:pPr>
            <a:r>
              <a:rPr lang="es-ES_tradnl" altLang="es-MX" sz="1200">
                <a:latin typeface="Arial" charset="0"/>
              </a:rPr>
              <a:t>Ignacia Leyva Hernández</a:t>
            </a:r>
          </a:p>
          <a:p>
            <a:pPr algn="ctr">
              <a:lnSpc>
                <a:spcPct val="130000"/>
              </a:lnSpc>
              <a:spcBef>
                <a:spcPct val="0"/>
              </a:spcBef>
              <a:buFontTx/>
              <a:buNone/>
            </a:pPr>
            <a:endParaRPr lang="es-ES_tradnl" altLang="es-MX" sz="1200">
              <a:latin typeface="Arial" charset="0"/>
            </a:endParaRPr>
          </a:p>
          <a:p>
            <a:pPr algn="ctr">
              <a:lnSpc>
                <a:spcPct val="130000"/>
              </a:lnSpc>
              <a:spcBef>
                <a:spcPct val="0"/>
              </a:spcBef>
              <a:buFontTx/>
              <a:buNone/>
            </a:pPr>
            <a:r>
              <a:rPr lang="es-ES_tradnl" altLang="es-MX" sz="1200">
                <a:latin typeface="Arial" charset="0"/>
              </a:rPr>
              <a:t>Graciela Palomo Gómez</a:t>
            </a:r>
          </a:p>
        </p:txBody>
      </p:sp>
      <p:sp>
        <p:nvSpPr>
          <p:cNvPr id="43016" name="Line 66"/>
          <p:cNvSpPr>
            <a:spLocks noChangeShapeType="1"/>
          </p:cNvSpPr>
          <p:nvPr/>
        </p:nvSpPr>
        <p:spPr bwMode="auto">
          <a:xfrm>
            <a:off x="1562100" y="8586788"/>
            <a:ext cx="25368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Tree>
    <p:extLst>
      <p:ext uri="{BB962C8B-B14F-4D97-AF65-F5344CB8AC3E}">
        <p14:creationId xmlns:p14="http://schemas.microsoft.com/office/powerpoint/2010/main" val="804759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19458" name="Text Box 3"/>
          <p:cNvSpPr txBox="1">
            <a:spLocks noChangeArrowheads="1"/>
          </p:cNvSpPr>
          <p:nvPr/>
        </p:nvSpPr>
        <p:spPr bwMode="auto">
          <a:xfrm>
            <a:off x="107950" y="65088"/>
            <a:ext cx="39862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19459"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19460" name="Rectangle 5"/>
          <p:cNvSpPr>
            <a:spLocks noChangeArrowheads="1"/>
          </p:cNvSpPr>
          <p:nvPr/>
        </p:nvSpPr>
        <p:spPr bwMode="auto">
          <a:xfrm>
            <a:off x="1466850" y="1109675"/>
            <a:ext cx="5310188" cy="717073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marL="95250" indent="-95250">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i="1" dirty="0">
                <a:latin typeface="Arial" charset="0"/>
              </a:rPr>
              <a:t>AREA PSICOPEDAGOGICA</a:t>
            </a:r>
          </a:p>
          <a:p>
            <a:pPr algn="just">
              <a:spcBef>
                <a:spcPct val="0"/>
              </a:spcBef>
              <a:buFontTx/>
              <a:buNone/>
            </a:pPr>
            <a:endParaRPr lang="es-ES_tradnl" altLang="es-MX" sz="1200" b="1" i="1" dirty="0">
              <a:latin typeface="Arial" charset="0"/>
            </a:endParaRPr>
          </a:p>
          <a:p>
            <a:pPr algn="just">
              <a:spcBef>
                <a:spcPct val="0"/>
              </a:spcBef>
              <a:buFontTx/>
              <a:buNone/>
            </a:pPr>
            <a:endParaRPr lang="es-ES_tradnl" altLang="es-MX" sz="1200" b="1" i="1" dirty="0">
              <a:latin typeface="Arial" charset="0"/>
            </a:endParaRPr>
          </a:p>
          <a:p>
            <a:pPr algn="just">
              <a:spcBef>
                <a:spcPct val="0"/>
              </a:spcBef>
              <a:buFontTx/>
              <a:buNone/>
            </a:pPr>
            <a:r>
              <a:rPr lang="es-ES_tradnl" altLang="es-MX" sz="1200" b="1" i="1" dirty="0">
                <a:latin typeface="Arial" charset="0"/>
              </a:rPr>
              <a:t>OBJETIVO.</a:t>
            </a:r>
          </a:p>
          <a:p>
            <a:pPr algn="just">
              <a:spcBef>
                <a:spcPct val="0"/>
              </a:spcBef>
              <a:buFontTx/>
              <a:buNone/>
            </a:pPr>
            <a:endParaRPr lang="es-ES_tradnl" altLang="es-MX" sz="1200" b="1" i="1" dirty="0">
              <a:latin typeface="Arial" charset="0"/>
            </a:endParaRPr>
          </a:p>
          <a:p>
            <a:pPr algn="just">
              <a:spcBef>
                <a:spcPct val="0"/>
              </a:spcBef>
              <a:buFontTx/>
              <a:buNone/>
            </a:pPr>
            <a:r>
              <a:rPr lang="es-ES_tradnl" altLang="es-MX" sz="1200" i="1" dirty="0">
                <a:latin typeface="Arial" charset="0"/>
              </a:rPr>
              <a:t>	</a:t>
            </a:r>
            <a:r>
              <a:rPr lang="es-ES_tradnl" altLang="es-MX" sz="1200" dirty="0">
                <a:latin typeface="Arial" charset="0"/>
              </a:rPr>
              <a:t>Promover el desarrollo integral de los menores albergados mediante la evaluación</a:t>
            </a:r>
            <a:r>
              <a:rPr lang="es-ES" altLang="es-MX" sz="1200" dirty="0">
                <a:latin typeface="Arial" charset="0"/>
              </a:rPr>
              <a:t> para la </a:t>
            </a:r>
            <a:r>
              <a:rPr lang="es-ES_tradnl" altLang="es-MX" sz="1200" dirty="0">
                <a:latin typeface="Arial" charset="0"/>
              </a:rPr>
              <a:t> detección de  niveles de desarrollo;  problemas psicoemocionales ; problemas de aprendizaje,  y establecer las terapias  de rehabilitación</a:t>
            </a:r>
            <a:r>
              <a:rPr lang="es-ES" altLang="es-MX" sz="1200" dirty="0">
                <a:latin typeface="Arial" charset="0"/>
              </a:rPr>
              <a:t> pertinentes para proporcionar seguridad y confianza emocional. </a:t>
            </a:r>
          </a:p>
          <a:p>
            <a:pPr>
              <a:spcBef>
                <a:spcPct val="0"/>
              </a:spcBef>
              <a:buFontTx/>
              <a:buNone/>
            </a:pPr>
            <a:endParaRPr lang="es-ES" altLang="es-MX" sz="1200" i="1" dirty="0">
              <a:latin typeface="Arial" charset="0"/>
            </a:endParaRPr>
          </a:p>
          <a:p>
            <a:pPr algn="just">
              <a:spcBef>
                <a:spcPct val="0"/>
              </a:spcBef>
              <a:buFontTx/>
              <a:buNone/>
            </a:pPr>
            <a:r>
              <a:rPr lang="es-ES_tradnl" altLang="es-MX" sz="1200" b="1" i="1" dirty="0">
                <a:latin typeface="Arial" charset="0"/>
              </a:rPr>
              <a:t>FUNCIONES.</a:t>
            </a:r>
          </a:p>
          <a:p>
            <a:pPr algn="just">
              <a:spcBef>
                <a:spcPct val="0"/>
              </a:spcBef>
              <a:buFontTx/>
              <a:buNone/>
            </a:pPr>
            <a:endParaRPr lang="es-ES_tradnl" altLang="es-MX" sz="1200" dirty="0">
              <a:latin typeface="Arial" charset="0"/>
            </a:endParaRPr>
          </a:p>
          <a:p>
            <a:pPr algn="just">
              <a:spcBef>
                <a:spcPct val="0"/>
              </a:spcBef>
            </a:pPr>
            <a:r>
              <a:rPr lang="es-ES_tradnl" altLang="es-MX" sz="1200" dirty="0">
                <a:latin typeface="Arial" charset="0"/>
              </a:rPr>
              <a:t>Abrir un expediente psicológico al ingreso de cada menor y dar el cierre al momento del egreso.</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Valorar a los menores a su ingreso aplicando técnicas </a:t>
            </a:r>
            <a:r>
              <a:rPr lang="es-ES" altLang="es-MX" sz="1200" dirty="0">
                <a:latin typeface="Arial" charset="0"/>
              </a:rPr>
              <a:t>y</a:t>
            </a:r>
            <a:r>
              <a:rPr lang="es-ES_tradnl" altLang="es-MX" sz="1200" dirty="0">
                <a:latin typeface="Arial" charset="0"/>
              </a:rPr>
              <a:t> pruebas psicológicas correspondientes a la edad y etapa del desarrollo.</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Elaborar la historia clínica del menor, la cual incluye las  </a:t>
            </a:r>
            <a:r>
              <a:rPr lang="es-ES" altLang="es-MX" sz="1200" dirty="0">
                <a:latin typeface="Arial" charset="0"/>
              </a:rPr>
              <a:t>áreas del desarrollo.</a:t>
            </a:r>
          </a:p>
          <a:p>
            <a:pPr algn="just">
              <a:spcBef>
                <a:spcPct val="0"/>
              </a:spcBef>
            </a:pPr>
            <a:endParaRPr lang="es-ES" altLang="es-MX" sz="1200" dirty="0">
              <a:latin typeface="Arial" charset="0"/>
            </a:endParaRPr>
          </a:p>
          <a:p>
            <a:pPr algn="just">
              <a:spcBef>
                <a:spcPct val="0"/>
              </a:spcBef>
            </a:pPr>
            <a:r>
              <a:rPr lang="es-ES" altLang="es-MX" sz="1200" dirty="0">
                <a:latin typeface="Arial" charset="0"/>
              </a:rPr>
              <a:t>Programar las sesiones individuales y grupales de los menores.</a:t>
            </a:r>
          </a:p>
          <a:p>
            <a:pPr algn="just">
              <a:spcBef>
                <a:spcPct val="0"/>
              </a:spcBef>
            </a:pPr>
            <a:endParaRPr lang="es-ES" altLang="es-MX" sz="1200" dirty="0">
              <a:latin typeface="Arial" charset="0"/>
            </a:endParaRPr>
          </a:p>
          <a:p>
            <a:pPr algn="just">
              <a:spcBef>
                <a:spcPct val="0"/>
              </a:spcBef>
            </a:pPr>
            <a:r>
              <a:rPr lang="es-ES" altLang="es-MX" sz="1200" dirty="0">
                <a:latin typeface="Arial" charset="0"/>
              </a:rPr>
              <a:t>Aplicar la terapia individual y/o  grupal en función de las áreas deficientes detectadas.</a:t>
            </a:r>
          </a:p>
          <a:p>
            <a:pPr algn="just">
              <a:spcBef>
                <a:spcPct val="0"/>
              </a:spcBef>
            </a:pPr>
            <a:endParaRPr lang="es-ES" altLang="es-MX" sz="1200" dirty="0">
              <a:latin typeface="Arial" charset="0"/>
            </a:endParaRPr>
          </a:p>
          <a:p>
            <a:pPr algn="just">
              <a:spcBef>
                <a:spcPct val="0"/>
              </a:spcBef>
            </a:pPr>
            <a:r>
              <a:rPr lang="es-ES_tradnl" altLang="es-MX" sz="1200" dirty="0">
                <a:latin typeface="Arial" charset="0"/>
              </a:rPr>
              <a:t>Elaborar y proporcionar los informes psicológicos requeridos por las diferentes instancias.</a:t>
            </a:r>
          </a:p>
          <a:p>
            <a:pPr algn="just">
              <a:spcBef>
                <a:spcPct val="0"/>
              </a:spcBef>
            </a:pPr>
            <a:endParaRPr lang="es-ES_tradnl" altLang="es-MX" sz="1000" dirty="0">
              <a:latin typeface="Arial" charset="0"/>
            </a:endParaRPr>
          </a:p>
          <a:p>
            <a:pPr algn="just">
              <a:spcBef>
                <a:spcPct val="0"/>
              </a:spcBef>
            </a:pPr>
            <a:r>
              <a:rPr lang="es-ES_tradnl" altLang="es-MX" sz="1200" dirty="0">
                <a:latin typeface="Arial" charset="0"/>
              </a:rPr>
              <a:t>Observar permanentemente para conocer la conducta de cada menor en las diferentes áreas de desarrollo.</a:t>
            </a:r>
          </a:p>
          <a:p>
            <a:pPr algn="just">
              <a:spcBef>
                <a:spcPct val="0"/>
              </a:spcBef>
            </a:pPr>
            <a:endParaRPr lang="es-ES_tradnl" altLang="es-MX" sz="1000" dirty="0">
              <a:latin typeface="Arial" charset="0"/>
            </a:endParaRPr>
          </a:p>
          <a:p>
            <a:pPr algn="just">
              <a:spcBef>
                <a:spcPct val="0"/>
              </a:spcBef>
            </a:pPr>
            <a:r>
              <a:rPr lang="es-ES_tradnl" altLang="es-MX" sz="1200" dirty="0">
                <a:latin typeface="Arial" charset="0"/>
              </a:rPr>
              <a:t>Supervisar los programas educativos que tienen como objeto fomentar el desarrollo armónico de la personalidad del niño.</a:t>
            </a:r>
          </a:p>
          <a:p>
            <a:pPr algn="just">
              <a:spcBef>
                <a:spcPct val="0"/>
              </a:spcBef>
            </a:pPr>
            <a:endParaRPr lang="es-ES_tradnl" altLang="es-MX" sz="1000" dirty="0">
              <a:latin typeface="Arial" charset="0"/>
            </a:endParaRPr>
          </a:p>
          <a:p>
            <a:pPr algn="just">
              <a:spcBef>
                <a:spcPct val="0"/>
              </a:spcBef>
            </a:pPr>
            <a:endParaRPr lang="es-ES_tradnl" altLang="es-MX" sz="1000" dirty="0">
              <a:latin typeface="Arial" charset="0"/>
            </a:endParaRPr>
          </a:p>
          <a:p>
            <a:pPr algn="just">
              <a:spcBef>
                <a:spcPct val="0"/>
              </a:spcBef>
            </a:pPr>
            <a:endParaRPr lang="es-ES_tradnl" altLang="es-MX" sz="1200" dirty="0">
              <a:latin typeface="Arial" charset="0"/>
            </a:endParaRPr>
          </a:p>
          <a:p>
            <a:pPr algn="just">
              <a:spcBef>
                <a:spcPct val="0"/>
              </a:spcBef>
            </a:pPr>
            <a:endParaRPr lang="es-ES_tradnl" altLang="es-MX" sz="1200" dirty="0">
              <a:latin typeface="Arial" charset="0"/>
            </a:endParaRPr>
          </a:p>
        </p:txBody>
      </p:sp>
      <p:sp>
        <p:nvSpPr>
          <p:cNvPr id="19461" name="Rectangle 7"/>
          <p:cNvSpPr>
            <a:spLocks noChangeArrowheads="1"/>
          </p:cNvSpPr>
          <p:nvPr/>
        </p:nvSpPr>
        <p:spPr bwMode="auto">
          <a:xfrm>
            <a:off x="1544638" y="8377238"/>
            <a:ext cx="5176837" cy="655637"/>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19462" name="Text Box 8"/>
          <p:cNvSpPr txBox="1">
            <a:spLocks noChangeArrowheads="1"/>
          </p:cNvSpPr>
          <p:nvPr/>
        </p:nvSpPr>
        <p:spPr bwMode="auto">
          <a:xfrm>
            <a:off x="1836738" y="8416925"/>
            <a:ext cx="19748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19463" name="Line 9"/>
          <p:cNvSpPr>
            <a:spLocks noChangeShapeType="1"/>
          </p:cNvSpPr>
          <p:nvPr/>
        </p:nvSpPr>
        <p:spPr bwMode="auto">
          <a:xfrm>
            <a:off x="4121150" y="8377238"/>
            <a:ext cx="3175" cy="6477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19464" name="Line 10"/>
          <p:cNvSpPr>
            <a:spLocks noChangeShapeType="1"/>
          </p:cNvSpPr>
          <p:nvPr/>
        </p:nvSpPr>
        <p:spPr bwMode="auto">
          <a:xfrm>
            <a:off x="1544638" y="8672513"/>
            <a:ext cx="5176837" cy="3175"/>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19465" name="Text Box 11"/>
          <p:cNvSpPr txBox="1">
            <a:spLocks noChangeArrowheads="1"/>
          </p:cNvSpPr>
          <p:nvPr/>
        </p:nvSpPr>
        <p:spPr bwMode="auto">
          <a:xfrm>
            <a:off x="4127500" y="8372475"/>
            <a:ext cx="2603500"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70000"/>
              </a:lnSpc>
              <a:spcBef>
                <a:spcPct val="0"/>
              </a:spcBef>
              <a:buFontTx/>
              <a:buNone/>
            </a:pPr>
            <a:r>
              <a:rPr lang="es-MX" altLang="es-MX" sz="1200" b="1" dirty="0">
                <a:latin typeface="Arial" charset="0"/>
              </a:rPr>
              <a:t>Directora   de  Casa Cuna</a:t>
            </a:r>
          </a:p>
          <a:p>
            <a:pPr algn="ctr">
              <a:lnSpc>
                <a:spcPct val="7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19466" name="Text Box 12"/>
          <p:cNvSpPr txBox="1">
            <a:spLocks noChangeArrowheads="1"/>
          </p:cNvSpPr>
          <p:nvPr/>
        </p:nvSpPr>
        <p:spPr bwMode="auto">
          <a:xfrm>
            <a:off x="1704975" y="8721725"/>
            <a:ext cx="23336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es-ES_tradnl" altLang="es-MX" sz="1200">
                <a:latin typeface="Arial" charset="0"/>
              </a:rPr>
              <a:t>     Joaquín Rosillo González</a:t>
            </a:r>
          </a:p>
        </p:txBody>
      </p:sp>
      <p:sp>
        <p:nvSpPr>
          <p:cNvPr id="19467" name="Text Box 13"/>
          <p:cNvSpPr txBox="1">
            <a:spLocks noChangeArrowheads="1"/>
          </p:cNvSpPr>
          <p:nvPr/>
        </p:nvSpPr>
        <p:spPr bwMode="auto">
          <a:xfrm>
            <a:off x="4178300" y="8701088"/>
            <a:ext cx="252571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 Elena Gamez Castro</a:t>
            </a:r>
          </a:p>
        </p:txBody>
      </p:sp>
    </p:spTree>
    <p:extLst>
      <p:ext uri="{BB962C8B-B14F-4D97-AF65-F5344CB8AC3E}">
        <p14:creationId xmlns:p14="http://schemas.microsoft.com/office/powerpoint/2010/main" val="15430342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3074"/>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20482" name="Text Box 3075"/>
          <p:cNvSpPr txBox="1">
            <a:spLocks noChangeArrowheads="1"/>
          </p:cNvSpPr>
          <p:nvPr/>
        </p:nvSpPr>
        <p:spPr bwMode="auto">
          <a:xfrm>
            <a:off x="107950" y="65088"/>
            <a:ext cx="4008438" cy="39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20483" name="Line 3076"/>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20484" name="Rectangle 3077"/>
          <p:cNvSpPr>
            <a:spLocks noChangeArrowheads="1"/>
          </p:cNvSpPr>
          <p:nvPr/>
        </p:nvSpPr>
        <p:spPr bwMode="auto">
          <a:xfrm>
            <a:off x="1484784" y="1115616"/>
            <a:ext cx="5292254" cy="82169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marL="95250" indent="-95250">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i="1" dirty="0">
                <a:latin typeface="Arial" charset="0"/>
              </a:rPr>
              <a:t>AREA PSICOPEDAGOGICA</a:t>
            </a:r>
          </a:p>
          <a:p>
            <a:pPr algn="ctr">
              <a:spcBef>
                <a:spcPct val="0"/>
              </a:spcBef>
              <a:buFontTx/>
              <a:buNone/>
            </a:pPr>
            <a:r>
              <a:rPr lang="es-ES_tradnl" altLang="es-MX" sz="1200" b="1" i="1" dirty="0">
                <a:latin typeface="Arial" charset="0"/>
              </a:rPr>
              <a:t>(continúa)</a:t>
            </a:r>
          </a:p>
          <a:p>
            <a:pPr algn="ctr">
              <a:spcBef>
                <a:spcPct val="0"/>
              </a:spcBef>
              <a:buFontTx/>
              <a:buNone/>
            </a:pPr>
            <a:endParaRPr lang="es-ES_tradnl" altLang="es-MX" sz="1200" b="1" i="1" dirty="0">
              <a:latin typeface="Arial" charset="0"/>
            </a:endParaRPr>
          </a:p>
          <a:p>
            <a:pPr algn="ctr">
              <a:spcBef>
                <a:spcPct val="0"/>
              </a:spcBef>
              <a:buFontTx/>
              <a:buNone/>
            </a:pPr>
            <a:endParaRPr lang="es-ES_tradnl" altLang="es-MX" sz="1200" b="1" i="1" dirty="0">
              <a:latin typeface="Arial" charset="0"/>
            </a:endParaRPr>
          </a:p>
          <a:p>
            <a:pPr algn="just">
              <a:spcBef>
                <a:spcPct val="0"/>
              </a:spcBef>
            </a:pPr>
            <a:r>
              <a:rPr lang="es-ES_tradnl" altLang="es-MX" sz="1200" dirty="0">
                <a:latin typeface="Arial" charset="0"/>
              </a:rPr>
              <a:t>Proporcionar las técnicas </a:t>
            </a:r>
            <a:r>
              <a:rPr lang="es-ES" altLang="es-MX" sz="1200" dirty="0">
                <a:latin typeface="Arial" charset="0"/>
              </a:rPr>
              <a:t> </a:t>
            </a:r>
            <a:r>
              <a:rPr lang="es-ES_tradnl" altLang="es-MX" sz="1200" dirty="0">
                <a:latin typeface="Arial" charset="0"/>
              </a:rPr>
              <a:t> adecuadas a seguir, al personal  que tenga a su cargo a algún menor que presente problemas de conducta durante su estancia o a su egreso.</a:t>
            </a:r>
          </a:p>
          <a:p>
            <a:pPr algn="just">
              <a:spcBef>
                <a:spcPct val="0"/>
              </a:spcBef>
            </a:pPr>
            <a:endParaRPr lang="es-ES" altLang="es-MX" sz="1200" dirty="0">
              <a:latin typeface="Arial" charset="0"/>
            </a:endParaRPr>
          </a:p>
          <a:p>
            <a:pPr algn="just">
              <a:spcBef>
                <a:spcPct val="0"/>
              </a:spcBef>
            </a:pPr>
            <a:r>
              <a:rPr lang="es-ES" altLang="es-MX" sz="1200" dirty="0">
                <a:latin typeface="Arial" charset="0"/>
              </a:rPr>
              <a:t>Mantener comunicación constante con los responsables de área para informales sobre las actividades y comportamientos de la problemática del menor.</a:t>
            </a:r>
            <a:endParaRPr lang="es-ES_tradnl" altLang="es-MX" sz="1200" dirty="0">
              <a:latin typeface="Arial" charset="0"/>
            </a:endParaRP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Coordinar, evaluar  y dar seguimiento de la vinculación de los menores que se integran a su familia biológica así como a los que están en proceso de adopción.</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Detectar problemas Neuropsicol</a:t>
            </a:r>
            <a:r>
              <a:rPr lang="es-ES" altLang="es-MX" sz="1200" dirty="0">
                <a:latin typeface="Arial" charset="0"/>
              </a:rPr>
              <a:t>ógi</a:t>
            </a:r>
            <a:r>
              <a:rPr lang="es-ES_tradnl" altLang="es-MX" sz="1200" dirty="0" err="1">
                <a:latin typeface="Arial" charset="0"/>
              </a:rPr>
              <a:t>cos</a:t>
            </a:r>
            <a:r>
              <a:rPr lang="es-ES_tradnl" altLang="es-MX" sz="1200" dirty="0">
                <a:latin typeface="Arial" charset="0"/>
              </a:rPr>
              <a:t> de forma coordinada con el </a:t>
            </a:r>
            <a:r>
              <a:rPr lang="es-ES" altLang="es-MX" sz="1200" dirty="0">
                <a:latin typeface="Arial" charset="0"/>
              </a:rPr>
              <a:t>área médica y presentarlo a la dirección general de la casa cuna para la autorización de la canalización al especialista en Paidopsiquiatria o Neurología Pediátrica.</a:t>
            </a:r>
          </a:p>
          <a:p>
            <a:pPr algn="just">
              <a:spcBef>
                <a:spcPct val="0"/>
              </a:spcBef>
            </a:pPr>
            <a:endParaRPr lang="es-ES" altLang="es-MX" sz="1200" dirty="0">
              <a:latin typeface="Arial" charset="0"/>
            </a:endParaRPr>
          </a:p>
          <a:p>
            <a:pPr algn="just">
              <a:spcBef>
                <a:spcPct val="0"/>
              </a:spcBef>
            </a:pPr>
            <a:r>
              <a:rPr lang="es-ES" altLang="es-MX" sz="1200" dirty="0">
                <a:latin typeface="Arial" charset="0"/>
              </a:rPr>
              <a:t>Asistir a consulta del menor de edad para la valoración  y/o seguimiento con Paidopsiquiatria o Neurología Pediátrica.</a:t>
            </a:r>
            <a:endParaRPr lang="es-ES_tradnl" altLang="es-MX" sz="1200" dirty="0">
              <a:latin typeface="Arial" charset="0"/>
            </a:endParaRP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Asistir a consulta del menor de edad requerida por la Sub</a:t>
            </a:r>
            <a:r>
              <a:rPr lang="es-ES" altLang="es-MX" sz="1200" dirty="0">
                <a:latin typeface="Arial" charset="0"/>
              </a:rPr>
              <a:t>procuraduría de Delitos Sexuales.</a:t>
            </a:r>
          </a:p>
          <a:p>
            <a:pPr algn="just">
              <a:spcBef>
                <a:spcPct val="0"/>
              </a:spcBef>
            </a:pPr>
            <a:endParaRPr lang="es-ES" altLang="es-MX" sz="1200" dirty="0">
              <a:latin typeface="Arial" charset="0"/>
            </a:endParaRPr>
          </a:p>
          <a:p>
            <a:pPr algn="just">
              <a:spcBef>
                <a:spcPct val="0"/>
              </a:spcBef>
            </a:pPr>
            <a:r>
              <a:rPr lang="es-ES" altLang="es-MX" sz="1200" dirty="0">
                <a:latin typeface="Arial" charset="0"/>
              </a:rPr>
              <a:t>Supervisar  a las educadoras de cada turno sobre sus actividades a trabajar y sobre el manejo de las conductas de cada menor de edad.</a:t>
            </a:r>
          </a:p>
          <a:p>
            <a:pPr algn="just">
              <a:spcBef>
                <a:spcPct val="0"/>
              </a:spcBef>
            </a:pPr>
            <a:endParaRPr lang="es-ES" altLang="es-MX" sz="1200" dirty="0">
              <a:latin typeface="Arial" charset="0"/>
            </a:endParaRPr>
          </a:p>
          <a:p>
            <a:pPr algn="just">
              <a:spcBef>
                <a:spcPct val="0"/>
              </a:spcBef>
            </a:pPr>
            <a:r>
              <a:rPr lang="es-ES" altLang="es-MX" sz="1200" dirty="0">
                <a:latin typeface="Arial" charset="0"/>
              </a:rPr>
              <a:t>Dar seguimiento al desarrollo escolar de cada menor de edad.</a:t>
            </a:r>
          </a:p>
          <a:p>
            <a:pPr algn="just">
              <a:spcBef>
                <a:spcPct val="0"/>
              </a:spcBef>
            </a:pPr>
            <a:endParaRPr lang="es-ES" altLang="es-MX" sz="1200" dirty="0">
              <a:latin typeface="Arial" charset="0"/>
            </a:endParaRPr>
          </a:p>
          <a:p>
            <a:pPr algn="just">
              <a:spcBef>
                <a:spcPct val="0"/>
              </a:spcBef>
            </a:pPr>
            <a:r>
              <a:rPr lang="es-ES" altLang="es-MX" sz="1200" dirty="0">
                <a:latin typeface="Arial" charset="0"/>
              </a:rPr>
              <a:t>Realizar reuniones con educadoras y personal de servicio social, para brindar herramientas  adecuadas sobre el abordaje  de las conductas y el  manejo de los menores albergados.</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Coordinar con la dirección general las necesidades de capacitación al personal del</a:t>
            </a:r>
            <a:r>
              <a:rPr lang="es-ES" altLang="es-MX" sz="1200" dirty="0">
                <a:latin typeface="Arial" charset="0"/>
              </a:rPr>
              <a:t> área</a:t>
            </a:r>
            <a:r>
              <a:rPr lang="es-ES_tradnl" altLang="es-MX" sz="1200" dirty="0">
                <a:latin typeface="Arial" charset="0"/>
              </a:rPr>
              <a:t>.</a:t>
            </a:r>
          </a:p>
          <a:p>
            <a:pPr algn="just">
              <a:spcBef>
                <a:spcPct val="0"/>
              </a:spcBef>
            </a:pPr>
            <a:endParaRPr lang="es-ES_tradnl" altLang="es-MX" sz="1200" dirty="0">
              <a:latin typeface="Arial" charset="0"/>
            </a:endParaRPr>
          </a:p>
          <a:p>
            <a:pPr algn="just">
              <a:spcBef>
                <a:spcPct val="0"/>
              </a:spcBef>
            </a:pPr>
            <a:endParaRPr lang="es-ES_tradnl" altLang="es-MX" sz="1200" dirty="0">
              <a:latin typeface="Arial" charset="0"/>
            </a:endParaRPr>
          </a:p>
          <a:p>
            <a:pPr algn="just">
              <a:spcBef>
                <a:spcPct val="0"/>
              </a:spcBef>
              <a:buFontTx/>
              <a:buNone/>
            </a:pPr>
            <a:endParaRPr lang="es-ES_tradnl" altLang="es-MX" sz="1200" b="1" i="1" dirty="0">
              <a:latin typeface="Arial" charset="0"/>
            </a:endParaRPr>
          </a:p>
          <a:p>
            <a:pPr algn="just">
              <a:spcBef>
                <a:spcPct val="0"/>
              </a:spcBef>
              <a:buFontTx/>
              <a:buNone/>
            </a:pPr>
            <a:endParaRPr lang="es-ES_tradnl" altLang="es-MX" sz="1200" b="1" i="1" dirty="0">
              <a:latin typeface="Arial" charset="0"/>
            </a:endParaRPr>
          </a:p>
          <a:p>
            <a:pPr algn="just">
              <a:spcBef>
                <a:spcPct val="0"/>
              </a:spcBef>
              <a:buFontTx/>
              <a:buNone/>
            </a:pPr>
            <a:endParaRPr lang="es-ES_tradnl" altLang="es-MX" sz="1200" b="1" i="1" dirty="0">
              <a:latin typeface="Arial" charset="0"/>
            </a:endParaRPr>
          </a:p>
          <a:p>
            <a:pPr algn="just">
              <a:spcBef>
                <a:spcPct val="0"/>
              </a:spcBef>
              <a:buFontTx/>
              <a:buNone/>
            </a:pPr>
            <a:endParaRPr lang="es-ES_tradnl" altLang="es-MX" sz="1200" b="1" i="1" dirty="0">
              <a:latin typeface="Arial" charset="0"/>
            </a:endParaRPr>
          </a:p>
        </p:txBody>
      </p:sp>
      <p:sp>
        <p:nvSpPr>
          <p:cNvPr id="20485" name="Rectangle 3094"/>
          <p:cNvSpPr>
            <a:spLocks noChangeArrowheads="1"/>
          </p:cNvSpPr>
          <p:nvPr/>
        </p:nvSpPr>
        <p:spPr bwMode="auto">
          <a:xfrm>
            <a:off x="1562100" y="8377238"/>
            <a:ext cx="5159375" cy="655637"/>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20486" name="Text Box 3095"/>
          <p:cNvSpPr txBox="1">
            <a:spLocks noChangeArrowheads="1"/>
          </p:cNvSpPr>
          <p:nvPr/>
        </p:nvSpPr>
        <p:spPr bwMode="auto">
          <a:xfrm>
            <a:off x="1827213" y="8410575"/>
            <a:ext cx="1984375"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20487" name="Line 3096"/>
          <p:cNvSpPr>
            <a:spLocks noChangeShapeType="1"/>
          </p:cNvSpPr>
          <p:nvPr/>
        </p:nvSpPr>
        <p:spPr bwMode="auto">
          <a:xfrm>
            <a:off x="4121150" y="8377238"/>
            <a:ext cx="3175" cy="6477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20488" name="Line 3097"/>
          <p:cNvSpPr>
            <a:spLocks noChangeShapeType="1"/>
          </p:cNvSpPr>
          <p:nvPr/>
        </p:nvSpPr>
        <p:spPr bwMode="auto">
          <a:xfrm>
            <a:off x="1562100" y="8672513"/>
            <a:ext cx="5159375" cy="3175"/>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20489" name="Text Box 3098"/>
          <p:cNvSpPr txBox="1">
            <a:spLocks noChangeArrowheads="1"/>
          </p:cNvSpPr>
          <p:nvPr/>
        </p:nvSpPr>
        <p:spPr bwMode="auto">
          <a:xfrm>
            <a:off x="4113213" y="8372475"/>
            <a:ext cx="2617787"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70000"/>
              </a:lnSpc>
              <a:spcBef>
                <a:spcPct val="0"/>
              </a:spcBef>
              <a:buFontTx/>
              <a:buNone/>
            </a:pPr>
            <a:r>
              <a:rPr lang="es-MX" altLang="es-MX" sz="1200" b="1" dirty="0">
                <a:latin typeface="Arial" charset="0"/>
              </a:rPr>
              <a:t>Directora  de Casa Cuna</a:t>
            </a:r>
          </a:p>
          <a:p>
            <a:pPr algn="ctr">
              <a:lnSpc>
                <a:spcPct val="7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20490" name="Text Box 3099"/>
          <p:cNvSpPr txBox="1">
            <a:spLocks noChangeArrowheads="1"/>
          </p:cNvSpPr>
          <p:nvPr/>
        </p:nvSpPr>
        <p:spPr bwMode="auto">
          <a:xfrm>
            <a:off x="1676400" y="8716963"/>
            <a:ext cx="23463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es-ES_tradnl" altLang="es-MX" sz="1200">
                <a:latin typeface="Arial" charset="0"/>
              </a:rPr>
              <a:t>     Joaquín Rosillo González</a:t>
            </a:r>
          </a:p>
        </p:txBody>
      </p:sp>
      <p:sp>
        <p:nvSpPr>
          <p:cNvPr id="20491" name="Text Box 3100"/>
          <p:cNvSpPr txBox="1">
            <a:spLocks noChangeArrowheads="1"/>
          </p:cNvSpPr>
          <p:nvPr/>
        </p:nvSpPr>
        <p:spPr bwMode="auto">
          <a:xfrm>
            <a:off x="4165600" y="8707438"/>
            <a:ext cx="253841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 Elena Gamez Castro</a:t>
            </a:r>
          </a:p>
        </p:txBody>
      </p:sp>
    </p:spTree>
    <p:extLst>
      <p:ext uri="{BB962C8B-B14F-4D97-AF65-F5344CB8AC3E}">
        <p14:creationId xmlns:p14="http://schemas.microsoft.com/office/powerpoint/2010/main" val="7648748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3074"/>
          <p:cNvSpPr>
            <a:spLocks noChangeArrowheads="1"/>
          </p:cNvSpPr>
          <p:nvPr/>
        </p:nvSpPr>
        <p:spPr bwMode="auto">
          <a:xfrm>
            <a:off x="546" y="-508"/>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21506" name="Text Box 3075"/>
          <p:cNvSpPr txBox="1">
            <a:spLocks noChangeArrowheads="1"/>
          </p:cNvSpPr>
          <p:nvPr/>
        </p:nvSpPr>
        <p:spPr bwMode="auto">
          <a:xfrm>
            <a:off x="107950" y="65088"/>
            <a:ext cx="4008438" cy="39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21507" name="Line 3076"/>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21508" name="Rectangle 3077"/>
          <p:cNvSpPr>
            <a:spLocks noChangeArrowheads="1"/>
          </p:cNvSpPr>
          <p:nvPr/>
        </p:nvSpPr>
        <p:spPr bwMode="auto">
          <a:xfrm>
            <a:off x="1484784" y="1115616"/>
            <a:ext cx="5292254" cy="193899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marL="95250" indent="-95250">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i="1" dirty="0">
                <a:latin typeface="Arial" charset="0"/>
              </a:rPr>
              <a:t>AREA PSICOPEDAGOGICA</a:t>
            </a:r>
          </a:p>
          <a:p>
            <a:pPr algn="ctr">
              <a:spcBef>
                <a:spcPct val="0"/>
              </a:spcBef>
              <a:buFontTx/>
              <a:buNone/>
            </a:pPr>
            <a:r>
              <a:rPr lang="es-ES_tradnl" altLang="es-MX" sz="1200" b="1" i="1" dirty="0">
                <a:latin typeface="Arial" charset="0"/>
              </a:rPr>
              <a:t>(continúa)</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Participar en las acciones de capacitación</a:t>
            </a:r>
            <a:r>
              <a:rPr lang="es-ES" altLang="es-MX" sz="1200" dirty="0">
                <a:latin typeface="Arial" charset="0"/>
              </a:rPr>
              <a:t>.</a:t>
            </a:r>
          </a:p>
          <a:p>
            <a:pPr marL="0" indent="0" algn="just">
              <a:spcBef>
                <a:spcPct val="0"/>
              </a:spcBef>
              <a:buNone/>
            </a:pPr>
            <a:endParaRPr lang="es-ES" altLang="es-MX" sz="1200" dirty="0">
              <a:latin typeface="Arial" charset="0"/>
            </a:endParaRPr>
          </a:p>
          <a:p>
            <a:pPr algn="just">
              <a:spcBef>
                <a:spcPct val="0"/>
              </a:spcBef>
            </a:pPr>
            <a:r>
              <a:rPr lang="es-ES_tradnl" altLang="es-MX" sz="1200" dirty="0">
                <a:latin typeface="Arial" charset="0"/>
              </a:rPr>
              <a:t>Realizar el informe mensual por escrito de las actividades del área realizadas y entregarlo a la Dirección. </a:t>
            </a:r>
          </a:p>
          <a:p>
            <a:pPr algn="just">
              <a:spcBef>
                <a:spcPct val="0"/>
              </a:spcBef>
            </a:pPr>
            <a:endParaRPr lang="es-ES_tradnl" altLang="es-MX" sz="1200" dirty="0">
              <a:latin typeface="Arial" charset="0"/>
            </a:endParaRP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Estas funciones son enunciativas más no limitativas.</a:t>
            </a:r>
            <a:endParaRPr lang="es-ES_tradnl" altLang="es-MX" sz="1200" b="1" i="1" dirty="0">
              <a:latin typeface="Arial" charset="0"/>
            </a:endParaRPr>
          </a:p>
        </p:txBody>
      </p:sp>
      <p:sp>
        <p:nvSpPr>
          <p:cNvPr id="21509" name="Rectangle 3094"/>
          <p:cNvSpPr>
            <a:spLocks noChangeArrowheads="1"/>
          </p:cNvSpPr>
          <p:nvPr/>
        </p:nvSpPr>
        <p:spPr bwMode="auto">
          <a:xfrm>
            <a:off x="1562100" y="8377238"/>
            <a:ext cx="5159375" cy="655637"/>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21510" name="Text Box 3095"/>
          <p:cNvSpPr txBox="1">
            <a:spLocks noChangeArrowheads="1"/>
          </p:cNvSpPr>
          <p:nvPr/>
        </p:nvSpPr>
        <p:spPr bwMode="auto">
          <a:xfrm>
            <a:off x="1827213" y="8410575"/>
            <a:ext cx="1984375"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21511" name="Line 3096"/>
          <p:cNvSpPr>
            <a:spLocks noChangeShapeType="1"/>
          </p:cNvSpPr>
          <p:nvPr/>
        </p:nvSpPr>
        <p:spPr bwMode="auto">
          <a:xfrm>
            <a:off x="4121150" y="8377238"/>
            <a:ext cx="3175" cy="6477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21512" name="Line 3097"/>
          <p:cNvSpPr>
            <a:spLocks noChangeShapeType="1"/>
          </p:cNvSpPr>
          <p:nvPr/>
        </p:nvSpPr>
        <p:spPr bwMode="auto">
          <a:xfrm>
            <a:off x="1562100" y="8672513"/>
            <a:ext cx="5159375" cy="3175"/>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21513" name="Text Box 3098"/>
          <p:cNvSpPr txBox="1">
            <a:spLocks noChangeArrowheads="1"/>
          </p:cNvSpPr>
          <p:nvPr/>
        </p:nvSpPr>
        <p:spPr bwMode="auto">
          <a:xfrm>
            <a:off x="4113213" y="8372475"/>
            <a:ext cx="2617787"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70000"/>
              </a:lnSpc>
              <a:spcBef>
                <a:spcPct val="0"/>
              </a:spcBef>
              <a:buFontTx/>
              <a:buNone/>
            </a:pPr>
            <a:r>
              <a:rPr lang="es-MX" altLang="es-MX" sz="1200" b="1" dirty="0">
                <a:latin typeface="Arial" charset="0"/>
              </a:rPr>
              <a:t>Directora   de Casa Cuna</a:t>
            </a:r>
          </a:p>
          <a:p>
            <a:pPr algn="ctr">
              <a:lnSpc>
                <a:spcPct val="7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21514" name="Text Box 3099"/>
          <p:cNvSpPr txBox="1">
            <a:spLocks noChangeArrowheads="1"/>
          </p:cNvSpPr>
          <p:nvPr/>
        </p:nvSpPr>
        <p:spPr bwMode="auto">
          <a:xfrm>
            <a:off x="1676400" y="8716963"/>
            <a:ext cx="23463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es-ES_tradnl" altLang="es-MX" sz="1200">
                <a:latin typeface="Arial" charset="0"/>
              </a:rPr>
              <a:t>     Joaquín Rosillo González</a:t>
            </a:r>
          </a:p>
        </p:txBody>
      </p:sp>
      <p:sp>
        <p:nvSpPr>
          <p:cNvPr id="21515" name="Text Box 3100"/>
          <p:cNvSpPr txBox="1">
            <a:spLocks noChangeArrowheads="1"/>
          </p:cNvSpPr>
          <p:nvPr/>
        </p:nvSpPr>
        <p:spPr bwMode="auto">
          <a:xfrm>
            <a:off x="4165600" y="8707438"/>
            <a:ext cx="253841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 Elena Gamez Castro</a:t>
            </a:r>
          </a:p>
        </p:txBody>
      </p:sp>
    </p:spTree>
    <p:extLst>
      <p:ext uri="{BB962C8B-B14F-4D97-AF65-F5344CB8AC3E}">
        <p14:creationId xmlns:p14="http://schemas.microsoft.com/office/powerpoint/2010/main" val="4152157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074"/>
          <p:cNvSpPr>
            <a:spLocks noChangeArrowheads="1"/>
          </p:cNvSpPr>
          <p:nvPr/>
        </p:nvSpPr>
        <p:spPr bwMode="auto">
          <a:xfrm>
            <a:off x="4986" y="-17176"/>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3" name="Rectángulo 2"/>
          <p:cNvSpPr/>
          <p:nvPr/>
        </p:nvSpPr>
        <p:spPr>
          <a:xfrm>
            <a:off x="1484784" y="1115616"/>
            <a:ext cx="5292254" cy="7571303"/>
          </a:xfrm>
          <a:prstGeom prst="rect">
            <a:avLst/>
          </a:prstGeom>
        </p:spPr>
        <p:txBody>
          <a:bodyPr wrap="square">
            <a:spAutoFit/>
          </a:bodyPr>
          <a:lstStyle/>
          <a:p>
            <a:pPr algn="ctr">
              <a:spcBef>
                <a:spcPct val="0"/>
              </a:spcBef>
              <a:buFontTx/>
              <a:buNone/>
            </a:pPr>
            <a:r>
              <a:rPr lang="es-ES_tradnl" altLang="es-MX" sz="1200" b="1" i="1" dirty="0">
                <a:latin typeface="Arial" charset="0"/>
              </a:rPr>
              <a:t>APOYO DIDACTICO </a:t>
            </a:r>
          </a:p>
          <a:p>
            <a:pPr algn="just">
              <a:spcBef>
                <a:spcPct val="0"/>
              </a:spcBef>
              <a:buFontTx/>
              <a:buNone/>
            </a:pPr>
            <a:endParaRPr lang="es-ES_tradnl" altLang="es-MX" sz="1200" b="1" i="1" dirty="0">
              <a:latin typeface="Arial" charset="0"/>
            </a:endParaRPr>
          </a:p>
          <a:p>
            <a:pPr algn="just">
              <a:spcBef>
                <a:spcPct val="0"/>
              </a:spcBef>
              <a:buFontTx/>
              <a:buNone/>
            </a:pPr>
            <a:endParaRPr lang="es-ES_tradnl" altLang="es-MX" sz="1200" b="1" i="1" dirty="0">
              <a:latin typeface="Arial" charset="0"/>
            </a:endParaRPr>
          </a:p>
          <a:p>
            <a:pPr algn="just">
              <a:spcBef>
                <a:spcPct val="0"/>
              </a:spcBef>
              <a:buFontTx/>
              <a:buNone/>
            </a:pPr>
            <a:r>
              <a:rPr lang="es-ES_tradnl" altLang="es-MX" sz="1200" b="1" i="1" dirty="0">
                <a:latin typeface="Arial" charset="0"/>
              </a:rPr>
              <a:t>OBJETIVO.</a:t>
            </a:r>
          </a:p>
          <a:p>
            <a:pPr algn="just">
              <a:spcBef>
                <a:spcPct val="0"/>
              </a:spcBef>
              <a:buFontTx/>
              <a:buNone/>
            </a:pPr>
            <a:endParaRPr lang="es-ES_tradnl" altLang="es-MX" sz="1200" b="1" i="1" dirty="0">
              <a:latin typeface="Arial" charset="0"/>
            </a:endParaRPr>
          </a:p>
          <a:p>
            <a:pPr algn="just">
              <a:spcBef>
                <a:spcPct val="0"/>
              </a:spcBef>
              <a:buFontTx/>
              <a:buNone/>
            </a:pPr>
            <a:r>
              <a:rPr lang="es-ES_tradnl" altLang="es-MX" sz="1200" dirty="0">
                <a:latin typeface="Arial" charset="0"/>
              </a:rPr>
              <a:t>Diseñar y desarrollar programas de intervención y estrategias didácticas para promover el aprendizaje de los contenidos escolares, de actitudes, valores y hábitos que contribuyan a mejorar la calidad del desarrollo cognitivo conductual de los preescolares. Así como proporcionar asesoría a las educadoras y asistentes educativos para atender la problemática de aprendizaje a de los niños y niñas.</a:t>
            </a:r>
          </a:p>
          <a:p>
            <a:pPr algn="just">
              <a:spcBef>
                <a:spcPct val="0"/>
              </a:spcBef>
              <a:buFontTx/>
              <a:buNone/>
            </a:pPr>
            <a:endParaRPr lang="es-ES" altLang="es-MX" i="1" dirty="0">
              <a:latin typeface="Arial" charset="0"/>
            </a:endParaRPr>
          </a:p>
          <a:p>
            <a:pPr algn="just">
              <a:spcBef>
                <a:spcPct val="0"/>
              </a:spcBef>
              <a:buFontTx/>
              <a:buNone/>
            </a:pPr>
            <a:r>
              <a:rPr lang="es-ES_tradnl" altLang="es-MX" sz="1200" b="1" i="1" dirty="0">
                <a:latin typeface="Arial" charset="0"/>
              </a:rPr>
              <a:t>FUNCIONES.</a:t>
            </a:r>
          </a:p>
          <a:p>
            <a:pPr marL="171450" indent="-171450" algn="just">
              <a:spcBef>
                <a:spcPct val="0"/>
              </a:spcBef>
              <a:buFont typeface="Arial" charset="0"/>
              <a:buChar char="•"/>
            </a:pPr>
            <a:r>
              <a:rPr lang="es-ES_tradnl" altLang="es-MX" sz="1200" dirty="0">
                <a:latin typeface="Arial" charset="0"/>
              </a:rPr>
              <a:t>Realizar la evaluación pedagógica para diagnosticar los problemas de aprendizaje y proponer las estrategias correspondientes o sugerir la canalización con los especialistas o áreas respectivas.</a:t>
            </a:r>
          </a:p>
          <a:p>
            <a:pPr marL="171450" indent="-171450" algn="just">
              <a:spcBef>
                <a:spcPct val="0"/>
              </a:spcBef>
              <a:buFont typeface="Arial" charset="0"/>
              <a:buChar char="•"/>
            </a:pPr>
            <a:endParaRPr lang="es-ES_tradnl" altLang="es-MX" sz="1200" dirty="0">
              <a:latin typeface="Arial" charset="0"/>
            </a:endParaRPr>
          </a:p>
          <a:p>
            <a:pPr marL="171450" indent="-171450" algn="just">
              <a:spcBef>
                <a:spcPct val="0"/>
              </a:spcBef>
              <a:buFont typeface="Arial" charset="0"/>
              <a:buChar char="•"/>
            </a:pPr>
            <a:r>
              <a:rPr lang="es-ES_tradnl" altLang="es-MX" sz="1200" dirty="0">
                <a:latin typeface="Arial" charset="0"/>
              </a:rPr>
              <a:t>Conducir el proceso de enseñanza aprendizaje tomando en cuenta las orientaciones que al respecto le indiquen el coordinador de Psicopedagogía o la Directora de la institución. </a:t>
            </a:r>
          </a:p>
          <a:p>
            <a:pPr marL="171450" indent="-171450" algn="just">
              <a:spcBef>
                <a:spcPct val="0"/>
              </a:spcBef>
              <a:buFont typeface="Arial" charset="0"/>
              <a:buChar char="•"/>
            </a:pPr>
            <a:endParaRPr lang="es-ES_tradnl" altLang="es-MX" sz="1200" dirty="0">
              <a:latin typeface="Arial" charset="0"/>
            </a:endParaRPr>
          </a:p>
          <a:p>
            <a:pPr marL="171450" indent="-171450" algn="just">
              <a:spcBef>
                <a:spcPct val="0"/>
              </a:spcBef>
              <a:buFont typeface="Arial" charset="0"/>
              <a:buChar char="•"/>
            </a:pPr>
            <a:r>
              <a:rPr lang="es-ES_tradnl" altLang="es-MX" sz="1200" dirty="0">
                <a:latin typeface="Arial" charset="0"/>
              </a:rPr>
              <a:t>Utilizar recursos didácticos variados y acorde con las actividades educativas a desarrollar y elaborar los apoyos didácticos aprovechando los materiales existentes en el medio.</a:t>
            </a:r>
          </a:p>
          <a:p>
            <a:pPr marL="171450" indent="-171450" algn="just">
              <a:spcBef>
                <a:spcPct val="0"/>
              </a:spcBef>
              <a:buFont typeface="Arial" charset="0"/>
              <a:buChar char="•"/>
            </a:pPr>
            <a:endParaRPr lang="es-ES_tradnl" altLang="es-MX" sz="1200" dirty="0">
              <a:latin typeface="Arial" charset="0"/>
            </a:endParaRPr>
          </a:p>
          <a:p>
            <a:pPr marL="171450" indent="-171450" algn="just">
              <a:spcBef>
                <a:spcPct val="0"/>
              </a:spcBef>
              <a:buFont typeface="Arial" charset="0"/>
              <a:buChar char="•"/>
            </a:pPr>
            <a:r>
              <a:rPr lang="es-ES_tradnl" altLang="es-MX" sz="1200" dirty="0">
                <a:latin typeface="Arial" charset="0"/>
              </a:rPr>
              <a:t>Planear las actividades educativas que se llevaran a cabo con los menores a su cargo siguiendo los lineamientos del programa educativo correspondiente, coordinadamente con las educadoras.</a:t>
            </a:r>
          </a:p>
          <a:p>
            <a:pPr marL="171450" indent="-171450" algn="just">
              <a:spcBef>
                <a:spcPct val="0"/>
              </a:spcBef>
              <a:buFont typeface="Arial" charset="0"/>
              <a:buChar char="•"/>
            </a:pPr>
            <a:endParaRPr lang="es-ES_tradnl" altLang="es-MX" sz="1200" dirty="0">
              <a:latin typeface="Arial" charset="0"/>
            </a:endParaRPr>
          </a:p>
          <a:p>
            <a:pPr marL="171450" indent="-171450" algn="just">
              <a:spcBef>
                <a:spcPct val="0"/>
              </a:spcBef>
              <a:buFont typeface="Arial" charset="0"/>
              <a:buChar char="•"/>
            </a:pPr>
            <a:r>
              <a:rPr lang="es-ES_tradnl" altLang="es-MX" sz="1200" dirty="0">
                <a:latin typeface="Arial" charset="0"/>
              </a:rPr>
              <a:t>Aplicar los instrumentos pedagógicos de evaluación inicial, intermedia y final de acuerdo al programa educativo correspondiente, basándose en la guía educativa preescolar para favorecer el desarrollo de los menores.</a:t>
            </a:r>
          </a:p>
          <a:p>
            <a:pPr marL="171450" indent="-171450" algn="just">
              <a:spcBef>
                <a:spcPct val="0"/>
              </a:spcBef>
              <a:buFont typeface="Arial" charset="0"/>
              <a:buChar char="•"/>
            </a:pPr>
            <a:endParaRPr lang="es-ES_tradnl" altLang="es-MX" sz="1200" dirty="0">
              <a:latin typeface="Arial" charset="0"/>
            </a:endParaRPr>
          </a:p>
          <a:p>
            <a:pPr marL="171450" indent="-171450" algn="just">
              <a:spcBef>
                <a:spcPct val="0"/>
              </a:spcBef>
              <a:buFont typeface="Arial" charset="0"/>
              <a:buChar char="•"/>
            </a:pPr>
            <a:r>
              <a:rPr lang="es-ES_tradnl" altLang="es-MX" sz="1200" dirty="0">
                <a:latin typeface="Arial" charset="0"/>
              </a:rPr>
              <a:t>Asistir a las reuniones técnicas de planeación coordinación y evaluación a las que convoque el coordinador del área.</a:t>
            </a:r>
          </a:p>
          <a:p>
            <a:pPr marL="171450" indent="-171450" algn="just">
              <a:spcBef>
                <a:spcPct val="0"/>
              </a:spcBef>
              <a:buFont typeface="Arial" charset="0"/>
              <a:buChar char="•"/>
            </a:pPr>
            <a:endParaRPr lang="es-ES_tradnl" altLang="es-MX" sz="1200" dirty="0">
              <a:latin typeface="Arial" charset="0"/>
            </a:endParaRPr>
          </a:p>
          <a:p>
            <a:pPr marL="171450" indent="-171450" algn="just">
              <a:spcBef>
                <a:spcPct val="0"/>
              </a:spcBef>
              <a:buFont typeface="Arial" charset="0"/>
              <a:buChar char="•"/>
            </a:pPr>
            <a:r>
              <a:rPr lang="es-ES_tradnl" altLang="es-MX" sz="1200" dirty="0">
                <a:latin typeface="Arial" charset="0"/>
              </a:rPr>
              <a:t>Entregar un informe mensual a la coordinación del área.</a:t>
            </a:r>
          </a:p>
          <a:p>
            <a:pPr marL="171450" indent="-171450" algn="just">
              <a:spcBef>
                <a:spcPct val="0"/>
              </a:spcBef>
              <a:buFont typeface="Arial" charset="0"/>
              <a:buChar char="•"/>
            </a:pPr>
            <a:endParaRPr lang="es-ES_tradnl" altLang="es-MX" sz="1200" dirty="0">
              <a:latin typeface="Arial" charset="0"/>
            </a:endParaRPr>
          </a:p>
          <a:p>
            <a:pPr marL="171450" indent="-171450" algn="just">
              <a:spcBef>
                <a:spcPct val="0"/>
              </a:spcBef>
              <a:buFont typeface="Arial" charset="0"/>
              <a:buChar char="•"/>
            </a:pPr>
            <a:endParaRPr lang="es-ES_tradnl" altLang="es-MX" sz="1200" dirty="0">
              <a:latin typeface="Arial" charset="0"/>
            </a:endParaRPr>
          </a:p>
          <a:p>
            <a:pPr marL="171450" indent="-171450" algn="just">
              <a:spcBef>
                <a:spcPct val="0"/>
              </a:spcBef>
              <a:buFont typeface="Arial" charset="0"/>
              <a:buChar char="•"/>
            </a:pPr>
            <a:endParaRPr lang="es-ES_tradnl" altLang="es-MX" sz="1200" dirty="0">
              <a:latin typeface="Arial" charset="0"/>
            </a:endParaRPr>
          </a:p>
        </p:txBody>
      </p:sp>
      <p:sp>
        <p:nvSpPr>
          <p:cNvPr id="4" name="Text Box 3075"/>
          <p:cNvSpPr txBox="1">
            <a:spLocks noChangeArrowheads="1"/>
          </p:cNvSpPr>
          <p:nvPr/>
        </p:nvSpPr>
        <p:spPr bwMode="auto">
          <a:xfrm>
            <a:off x="107950" y="144265"/>
            <a:ext cx="4008438" cy="39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5" name="Line 3076"/>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6" name="Rectangle 17"/>
          <p:cNvSpPr>
            <a:spLocks noChangeArrowheads="1"/>
          </p:cNvSpPr>
          <p:nvPr/>
        </p:nvSpPr>
        <p:spPr bwMode="auto">
          <a:xfrm>
            <a:off x="1562100" y="8172400"/>
            <a:ext cx="5168900" cy="760412"/>
          </a:xfrm>
          <a:prstGeom prst="rect">
            <a:avLst/>
          </a:prstGeom>
          <a:solidFill>
            <a:schemeClr val="bg1"/>
          </a:solidFill>
          <a:ln w="9525">
            <a:solidFill>
              <a:schemeClr val="tx1"/>
            </a:solidFill>
            <a:miter lim="800000"/>
            <a:headEnd/>
            <a:tailEnd/>
          </a:ln>
        </p:spPr>
        <p:txBody>
          <a:bodyPr wrap="none" anchor="ct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dirty="0">
              <a:latin typeface="Arial" charset="0"/>
            </a:endParaRPr>
          </a:p>
        </p:txBody>
      </p:sp>
      <p:sp>
        <p:nvSpPr>
          <p:cNvPr id="7" name="Line 19"/>
          <p:cNvSpPr>
            <a:spLocks noChangeShapeType="1"/>
          </p:cNvSpPr>
          <p:nvPr/>
        </p:nvSpPr>
        <p:spPr bwMode="auto">
          <a:xfrm>
            <a:off x="1574800" y="8459737"/>
            <a:ext cx="514985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dirty="0"/>
          </a:p>
        </p:txBody>
      </p:sp>
      <p:sp>
        <p:nvSpPr>
          <p:cNvPr id="8" name="Text Box 21"/>
          <p:cNvSpPr txBox="1">
            <a:spLocks noChangeArrowheads="1"/>
          </p:cNvSpPr>
          <p:nvPr/>
        </p:nvSpPr>
        <p:spPr bwMode="auto">
          <a:xfrm>
            <a:off x="1574800" y="8172400"/>
            <a:ext cx="5130799" cy="240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la Casa Cuna Margarita Maza de Juárez</a:t>
            </a:r>
            <a:endParaRPr lang="es-ES" altLang="es-MX" sz="1200" b="1" dirty="0">
              <a:latin typeface="Arial" charset="0"/>
            </a:endParaRPr>
          </a:p>
        </p:txBody>
      </p:sp>
      <p:sp>
        <p:nvSpPr>
          <p:cNvPr id="9" name="Text Box 14"/>
          <p:cNvSpPr txBox="1">
            <a:spLocks noChangeArrowheads="1"/>
          </p:cNvSpPr>
          <p:nvPr/>
        </p:nvSpPr>
        <p:spPr bwMode="auto">
          <a:xfrm>
            <a:off x="1562100" y="8575625"/>
            <a:ext cx="5143499"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dirty="0">
                <a:latin typeface="Arial" charset="0"/>
              </a:rPr>
              <a:t>Ma. Elena G</a:t>
            </a:r>
            <a:r>
              <a:rPr lang="es-ES" altLang="es-MX" sz="1200" dirty="0" err="1">
                <a:latin typeface="Arial" charset="0"/>
              </a:rPr>
              <a:t>ámez</a:t>
            </a:r>
            <a:r>
              <a:rPr lang="es-ES" altLang="es-MX" sz="1200" dirty="0">
                <a:latin typeface="Arial" charset="0"/>
              </a:rPr>
              <a:t> Castro</a:t>
            </a:r>
            <a:endParaRPr lang="es-ES_tradnl" altLang="es-MX" sz="1200" dirty="0">
              <a:latin typeface="Arial" charset="0"/>
            </a:endParaRPr>
          </a:p>
        </p:txBody>
      </p:sp>
    </p:spTree>
    <p:extLst>
      <p:ext uri="{BB962C8B-B14F-4D97-AF65-F5344CB8AC3E}">
        <p14:creationId xmlns:p14="http://schemas.microsoft.com/office/powerpoint/2010/main" val="3184738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074"/>
          <p:cNvSpPr>
            <a:spLocks noChangeArrowheads="1"/>
          </p:cNvSpPr>
          <p:nvPr/>
        </p:nvSpPr>
        <p:spPr bwMode="auto">
          <a:xfrm>
            <a:off x="-27384" y="-27384"/>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3" name="Rectángulo 2"/>
          <p:cNvSpPr/>
          <p:nvPr/>
        </p:nvSpPr>
        <p:spPr>
          <a:xfrm>
            <a:off x="1484784" y="1107480"/>
            <a:ext cx="5292254" cy="3508653"/>
          </a:xfrm>
          <a:prstGeom prst="rect">
            <a:avLst/>
          </a:prstGeom>
        </p:spPr>
        <p:txBody>
          <a:bodyPr wrap="square">
            <a:spAutoFit/>
          </a:bodyPr>
          <a:lstStyle/>
          <a:p>
            <a:pPr algn="ctr">
              <a:spcBef>
                <a:spcPct val="0"/>
              </a:spcBef>
              <a:buFontTx/>
              <a:buNone/>
            </a:pPr>
            <a:r>
              <a:rPr lang="es-ES_tradnl" altLang="es-MX" sz="1200" b="1" i="1" dirty="0">
                <a:latin typeface="Arial" charset="0"/>
              </a:rPr>
              <a:t>APOYO DIDACTICO </a:t>
            </a:r>
          </a:p>
          <a:p>
            <a:pPr algn="just">
              <a:spcBef>
                <a:spcPct val="0"/>
              </a:spcBef>
              <a:buFontTx/>
              <a:buNone/>
            </a:pPr>
            <a:endParaRPr lang="es-ES_tradnl" altLang="es-MX" sz="1200" b="1" i="1" dirty="0">
              <a:latin typeface="Arial" charset="0"/>
            </a:endParaRPr>
          </a:p>
          <a:p>
            <a:pPr algn="just">
              <a:spcBef>
                <a:spcPct val="0"/>
              </a:spcBef>
              <a:buFontTx/>
              <a:buNone/>
            </a:pPr>
            <a:endParaRPr lang="es-ES" altLang="es-MX" i="1" dirty="0">
              <a:latin typeface="Arial" charset="0"/>
            </a:endParaRPr>
          </a:p>
          <a:p>
            <a:pPr>
              <a:spcBef>
                <a:spcPct val="0"/>
              </a:spcBef>
              <a:buFontTx/>
              <a:buNone/>
            </a:pPr>
            <a:r>
              <a:rPr lang="es-ES_tradnl" altLang="es-MX" sz="1200" b="1" i="1" dirty="0">
                <a:latin typeface="Arial" charset="0"/>
              </a:rPr>
              <a:t>FUNCIONES.</a:t>
            </a:r>
          </a:p>
          <a:p>
            <a:pPr algn="ctr">
              <a:spcBef>
                <a:spcPct val="0"/>
              </a:spcBef>
              <a:buFontTx/>
              <a:buNone/>
            </a:pPr>
            <a:endParaRPr lang="es-ES_tradnl" altLang="es-MX" sz="1200" b="1" i="1" dirty="0">
              <a:latin typeface="Arial" charset="0"/>
            </a:endParaRPr>
          </a:p>
          <a:p>
            <a:pPr marL="171450" indent="-171450" algn="just">
              <a:spcBef>
                <a:spcPct val="0"/>
              </a:spcBef>
              <a:buFont typeface="Arial" charset="0"/>
              <a:buChar char="•"/>
            </a:pPr>
            <a:r>
              <a:rPr lang="es-ES_tradnl" altLang="es-MX" sz="1200" dirty="0">
                <a:latin typeface="Arial" charset="0"/>
              </a:rPr>
              <a:t>Participar en la capacitación del personal en coordinación con el área psicopedagógica de acuerdo a los programas que se elaboren para ello.</a:t>
            </a:r>
          </a:p>
          <a:p>
            <a:pPr marL="171450" indent="-171450" algn="just">
              <a:spcBef>
                <a:spcPct val="0"/>
              </a:spcBef>
              <a:buFont typeface="Arial" charset="0"/>
              <a:buChar char="•"/>
            </a:pPr>
            <a:endParaRPr lang="es-ES_tradnl" altLang="es-MX" sz="1200" dirty="0">
              <a:latin typeface="Arial" charset="0"/>
            </a:endParaRPr>
          </a:p>
          <a:p>
            <a:pPr marL="171450" indent="-171450" algn="just">
              <a:spcBef>
                <a:spcPct val="0"/>
              </a:spcBef>
              <a:buFont typeface="Arial" charset="0"/>
              <a:buChar char="•"/>
            </a:pPr>
            <a:r>
              <a:rPr lang="es-ES_tradnl" altLang="es-MX" sz="1200" dirty="0">
                <a:latin typeface="Arial" charset="0"/>
              </a:rPr>
              <a:t>Promover la formación de buenos hábitos en las actividades de la vida diaria y en la conducta de los preescolares.</a:t>
            </a:r>
          </a:p>
          <a:p>
            <a:pPr marL="171450" indent="-171450" algn="just">
              <a:spcBef>
                <a:spcPct val="0"/>
              </a:spcBef>
              <a:buFont typeface="Arial" charset="0"/>
              <a:buChar char="•"/>
            </a:pPr>
            <a:endParaRPr lang="es-ES_tradnl" altLang="es-MX" sz="1200" dirty="0">
              <a:solidFill>
                <a:prstClr val="black"/>
              </a:solidFill>
              <a:latin typeface="Arial" charset="0"/>
            </a:endParaRPr>
          </a:p>
          <a:p>
            <a:pPr marL="171450" indent="-171450" algn="just">
              <a:spcBef>
                <a:spcPct val="0"/>
              </a:spcBef>
              <a:buFont typeface="Arial" charset="0"/>
              <a:buChar char="•"/>
            </a:pPr>
            <a:r>
              <a:rPr lang="es-ES_tradnl" altLang="es-MX" sz="1200" dirty="0">
                <a:solidFill>
                  <a:prstClr val="black"/>
                </a:solidFill>
                <a:latin typeface="Arial" charset="0"/>
              </a:rPr>
              <a:t>Desarrollar en el aula un ambiente de afecto, seguridad y tranquilidad y participar en la adecuada ambientación de sus salas y áreas comunes de acuerdo a las normas lineamientos establecidos.</a:t>
            </a:r>
          </a:p>
          <a:p>
            <a:pPr marL="171450" indent="-171450" algn="just">
              <a:spcBef>
                <a:spcPct val="0"/>
              </a:spcBef>
              <a:buFont typeface="Arial" charset="0"/>
              <a:buChar char="•"/>
            </a:pPr>
            <a:endParaRPr lang="es-ES_tradnl" altLang="es-MX" sz="1200" dirty="0">
              <a:solidFill>
                <a:prstClr val="black"/>
              </a:solidFill>
              <a:latin typeface="Arial" charset="0"/>
            </a:endParaRPr>
          </a:p>
          <a:p>
            <a:pPr marL="171450" indent="-171450" algn="just">
              <a:spcBef>
                <a:spcPct val="0"/>
              </a:spcBef>
              <a:buFont typeface="Arial" charset="0"/>
              <a:buChar char="•"/>
            </a:pPr>
            <a:r>
              <a:rPr lang="es-ES_tradnl" altLang="es-MX" sz="1200" dirty="0">
                <a:latin typeface="Arial" charset="0"/>
              </a:rPr>
              <a:t>Participar en las acciones de capacitación</a:t>
            </a:r>
            <a:r>
              <a:rPr lang="es-ES" altLang="es-MX" sz="1200" dirty="0">
                <a:latin typeface="Arial" charset="0"/>
              </a:rPr>
              <a:t>.</a:t>
            </a:r>
            <a:endParaRPr lang="es-ES_tradnl" altLang="es-MX" sz="1200" dirty="0">
              <a:latin typeface="Arial" charset="0"/>
            </a:endParaRPr>
          </a:p>
          <a:p>
            <a:pPr marL="171450" indent="-171450" algn="just">
              <a:spcBef>
                <a:spcPct val="0"/>
              </a:spcBef>
              <a:buFont typeface="Arial" charset="0"/>
              <a:buChar char="•"/>
            </a:pPr>
            <a:endParaRPr lang="es-ES_tradnl" altLang="es-MX" sz="1200" dirty="0">
              <a:latin typeface="Arial" charset="0"/>
            </a:endParaRPr>
          </a:p>
          <a:p>
            <a:pPr marL="171450" indent="-171450" algn="just">
              <a:spcBef>
                <a:spcPct val="0"/>
              </a:spcBef>
              <a:buFont typeface="Arial" charset="0"/>
              <a:buChar char="•"/>
            </a:pPr>
            <a:r>
              <a:rPr lang="es-ES_tradnl" altLang="es-MX" sz="1200" dirty="0">
                <a:latin typeface="Arial" charset="0"/>
              </a:rPr>
              <a:t>Estas funciones son enunciativas más no limita.</a:t>
            </a:r>
          </a:p>
        </p:txBody>
      </p:sp>
      <p:sp>
        <p:nvSpPr>
          <p:cNvPr id="4" name="Text Box 3075"/>
          <p:cNvSpPr txBox="1">
            <a:spLocks noChangeArrowheads="1"/>
          </p:cNvSpPr>
          <p:nvPr/>
        </p:nvSpPr>
        <p:spPr bwMode="auto">
          <a:xfrm>
            <a:off x="107950" y="144265"/>
            <a:ext cx="4008438" cy="39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5" name="Line 3076"/>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7" name="Rectangle 17"/>
          <p:cNvSpPr>
            <a:spLocks noChangeArrowheads="1"/>
          </p:cNvSpPr>
          <p:nvPr/>
        </p:nvSpPr>
        <p:spPr bwMode="auto">
          <a:xfrm>
            <a:off x="1562100" y="8272463"/>
            <a:ext cx="5168900" cy="760412"/>
          </a:xfrm>
          <a:prstGeom prst="rect">
            <a:avLst/>
          </a:prstGeom>
          <a:solidFill>
            <a:schemeClr val="bg1"/>
          </a:solidFill>
          <a:ln w="9525">
            <a:solidFill>
              <a:schemeClr val="tx1"/>
            </a:solidFill>
            <a:miter lim="800000"/>
            <a:headEnd/>
            <a:tailEnd/>
          </a:ln>
        </p:spPr>
        <p:txBody>
          <a:bodyPr wrap="none" anchor="ct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dirty="0">
              <a:latin typeface="Arial" charset="0"/>
            </a:endParaRPr>
          </a:p>
        </p:txBody>
      </p:sp>
      <p:sp>
        <p:nvSpPr>
          <p:cNvPr id="8" name="Line 19"/>
          <p:cNvSpPr>
            <a:spLocks noChangeShapeType="1"/>
          </p:cNvSpPr>
          <p:nvPr/>
        </p:nvSpPr>
        <p:spPr bwMode="auto">
          <a:xfrm>
            <a:off x="1574800" y="8559800"/>
            <a:ext cx="514985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dirty="0"/>
          </a:p>
        </p:txBody>
      </p:sp>
      <p:sp>
        <p:nvSpPr>
          <p:cNvPr id="9" name="Text Box 21"/>
          <p:cNvSpPr txBox="1">
            <a:spLocks noChangeArrowheads="1"/>
          </p:cNvSpPr>
          <p:nvPr/>
        </p:nvSpPr>
        <p:spPr bwMode="auto">
          <a:xfrm>
            <a:off x="1574800" y="8272463"/>
            <a:ext cx="5130799" cy="240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la Casa Cuna Margarita Maza de Juárez</a:t>
            </a:r>
            <a:endParaRPr lang="es-ES" altLang="es-MX" sz="1200" b="1" dirty="0">
              <a:latin typeface="Arial" charset="0"/>
            </a:endParaRPr>
          </a:p>
        </p:txBody>
      </p:sp>
      <p:sp>
        <p:nvSpPr>
          <p:cNvPr id="10" name="Text Box 14"/>
          <p:cNvSpPr txBox="1">
            <a:spLocks noChangeArrowheads="1"/>
          </p:cNvSpPr>
          <p:nvPr/>
        </p:nvSpPr>
        <p:spPr bwMode="auto">
          <a:xfrm>
            <a:off x="1562100" y="8675688"/>
            <a:ext cx="5143499"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dirty="0">
                <a:latin typeface="Arial" charset="0"/>
              </a:rPr>
              <a:t>Ma. Elena G</a:t>
            </a:r>
            <a:r>
              <a:rPr lang="es-ES" altLang="es-MX" sz="1200" dirty="0" err="1">
                <a:latin typeface="Arial" charset="0"/>
              </a:rPr>
              <a:t>ámez</a:t>
            </a:r>
            <a:r>
              <a:rPr lang="es-ES" altLang="es-MX" sz="1200" dirty="0">
                <a:latin typeface="Arial" charset="0"/>
              </a:rPr>
              <a:t> Castro</a:t>
            </a:r>
            <a:endParaRPr lang="es-ES_tradnl" altLang="es-MX" sz="1200" dirty="0">
              <a:latin typeface="Arial" charset="0"/>
            </a:endParaRPr>
          </a:p>
        </p:txBody>
      </p:sp>
    </p:spTree>
    <p:extLst>
      <p:ext uri="{BB962C8B-B14F-4D97-AF65-F5344CB8AC3E}">
        <p14:creationId xmlns:p14="http://schemas.microsoft.com/office/powerpoint/2010/main" val="398520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ChangeArrowheads="1"/>
          </p:cNvSpPr>
          <p:nvPr/>
        </p:nvSpPr>
        <p:spPr bwMode="auto">
          <a:xfrm>
            <a:off x="0" y="-252536"/>
            <a:ext cx="1443038" cy="9396536"/>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22530" name="Text Box 3"/>
          <p:cNvSpPr txBox="1">
            <a:spLocks noChangeArrowheads="1"/>
          </p:cNvSpPr>
          <p:nvPr/>
        </p:nvSpPr>
        <p:spPr bwMode="auto">
          <a:xfrm>
            <a:off x="107950" y="63500"/>
            <a:ext cx="39751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22531"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22532" name="Rectangle 5"/>
          <p:cNvSpPr>
            <a:spLocks noChangeArrowheads="1"/>
          </p:cNvSpPr>
          <p:nvPr/>
        </p:nvSpPr>
        <p:spPr bwMode="auto">
          <a:xfrm>
            <a:off x="1484784" y="1117349"/>
            <a:ext cx="5292254" cy="637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95250" indent="-95250">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i="1" dirty="0">
                <a:latin typeface="Arial" charset="0"/>
              </a:rPr>
              <a:t>AISITENCIA EDUCATIVA</a:t>
            </a:r>
          </a:p>
          <a:p>
            <a:pPr>
              <a:spcBef>
                <a:spcPct val="0"/>
              </a:spcBef>
              <a:buFontTx/>
              <a:buNone/>
            </a:pPr>
            <a:endParaRPr lang="es-ES_tradnl" altLang="es-MX" sz="1200" b="1" i="1" dirty="0">
              <a:latin typeface="Arial" charset="0"/>
            </a:endParaRPr>
          </a:p>
          <a:p>
            <a:pPr>
              <a:spcBef>
                <a:spcPct val="0"/>
              </a:spcBef>
              <a:buFontTx/>
              <a:buNone/>
            </a:pPr>
            <a:r>
              <a:rPr lang="es-ES_tradnl" altLang="es-MX" sz="1200" b="1" i="1" dirty="0">
                <a:latin typeface="Arial" charset="0"/>
              </a:rPr>
              <a:t>OBJETIVO.</a:t>
            </a:r>
          </a:p>
          <a:p>
            <a:pPr>
              <a:spcBef>
                <a:spcPct val="0"/>
              </a:spcBef>
              <a:buFontTx/>
              <a:buNone/>
            </a:pPr>
            <a:endParaRPr lang="es-ES_tradnl" altLang="es-MX" sz="1200" b="1" i="1" dirty="0">
              <a:latin typeface="Arial" charset="0"/>
            </a:endParaRPr>
          </a:p>
          <a:p>
            <a:pPr algn="just">
              <a:spcBef>
                <a:spcPct val="0"/>
              </a:spcBef>
              <a:buFontTx/>
              <a:buNone/>
            </a:pPr>
            <a:r>
              <a:rPr lang="es-ES_tradnl" altLang="es-MX" sz="1200" dirty="0">
                <a:latin typeface="Arial" charset="0"/>
              </a:rPr>
              <a:t>  Brindar a los niños y niñas en edad preescolar una educación en la que se atienda sus necesidades individuales y colectivas, construir una buena base afectiva, social e intelectual que permita favorecer el desarrollo de sus capacidades personales que le permitan superar situaciones difíciles derivadas de circunstancias familiares o sociales.</a:t>
            </a:r>
          </a:p>
          <a:p>
            <a:pPr>
              <a:spcBef>
                <a:spcPct val="0"/>
              </a:spcBef>
              <a:buFontTx/>
              <a:buNone/>
            </a:pPr>
            <a:endParaRPr lang="es-ES_tradnl" altLang="es-MX" sz="1200" dirty="0">
              <a:latin typeface="Arial" charset="0"/>
            </a:endParaRPr>
          </a:p>
          <a:p>
            <a:pPr>
              <a:spcBef>
                <a:spcPct val="0"/>
              </a:spcBef>
              <a:buFontTx/>
              <a:buNone/>
            </a:pPr>
            <a:endParaRPr lang="es-ES_tradnl" altLang="es-MX" sz="1200" dirty="0">
              <a:latin typeface="Arial" charset="0"/>
            </a:endParaRPr>
          </a:p>
          <a:p>
            <a:pPr>
              <a:spcBef>
                <a:spcPct val="0"/>
              </a:spcBef>
              <a:buFontTx/>
              <a:buNone/>
            </a:pPr>
            <a:r>
              <a:rPr lang="es-ES_tradnl" altLang="es-MX" sz="1200" b="1" i="1" dirty="0">
                <a:latin typeface="Arial" charset="0"/>
              </a:rPr>
              <a:t>FUNCIONES.</a:t>
            </a:r>
          </a:p>
          <a:p>
            <a:pPr>
              <a:spcBef>
                <a:spcPct val="0"/>
              </a:spcBef>
              <a:buFontTx/>
              <a:buNone/>
            </a:pPr>
            <a:r>
              <a:rPr lang="es-ES_tradnl" altLang="es-MX" sz="1200" dirty="0">
                <a:latin typeface="Arial" charset="0"/>
              </a:rPr>
              <a:t> </a:t>
            </a:r>
          </a:p>
          <a:p>
            <a:pPr algn="just">
              <a:spcBef>
                <a:spcPct val="0"/>
              </a:spcBef>
            </a:pPr>
            <a:r>
              <a:rPr lang="es-ES_tradnl" altLang="es-MX" sz="1200" dirty="0">
                <a:latin typeface="Arial" charset="0"/>
              </a:rPr>
              <a:t>Procurar que los menores de edad desarrollen un sentido positivo de sí mismo, conozca y respete su cuerpo, y sea capaz de expresar sus sentimientos, así como el logro progresivo de su autonomía.</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Involucrar a los niños y niñas en actividades que les permitan avanzar en el desarrollo de sus competencias, y en el logro de sus tareas de desarrollo.</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Diseñar, organizar coordinar y dar seguimiento a las actividades educativas en el grupo.</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Fortalecer y buscar estrategias que funcionen para un control grupal, y suprimir o cambiar formas de trabajo que no sean eficaces.</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Ocupar productivamente el tiempo de los menores de edad que los ayude, a lograr aprendizajes significativos, amplíen su conocimiento y su vinculación con el medio material y social, promover las capacidades de los niños para asumir roles distintos en sus juegos y en otras actividades, que aprenda a trabajar colaborando con otros niños y resolviendo conflictos mediante el dialogo respetuoso.</a:t>
            </a:r>
          </a:p>
        </p:txBody>
      </p:sp>
      <p:sp>
        <p:nvSpPr>
          <p:cNvPr id="22533" name="Rectangle 7"/>
          <p:cNvSpPr>
            <a:spLocks noChangeArrowheads="1"/>
          </p:cNvSpPr>
          <p:nvPr/>
        </p:nvSpPr>
        <p:spPr bwMode="auto">
          <a:xfrm>
            <a:off x="1562100" y="7686675"/>
            <a:ext cx="5168900" cy="1343025"/>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22534" name="Text Box 8"/>
          <p:cNvSpPr txBox="1">
            <a:spLocks noChangeArrowheads="1"/>
          </p:cNvSpPr>
          <p:nvPr/>
        </p:nvSpPr>
        <p:spPr bwMode="auto">
          <a:xfrm>
            <a:off x="2386013" y="7831138"/>
            <a:ext cx="11318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22535" name="Line 9"/>
          <p:cNvSpPr>
            <a:spLocks noChangeShapeType="1"/>
          </p:cNvSpPr>
          <p:nvPr/>
        </p:nvSpPr>
        <p:spPr bwMode="auto">
          <a:xfrm>
            <a:off x="4198938" y="7686675"/>
            <a:ext cx="4762" cy="1330325"/>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22536" name="Line 10"/>
          <p:cNvSpPr>
            <a:spLocks noChangeShapeType="1"/>
          </p:cNvSpPr>
          <p:nvPr/>
        </p:nvSpPr>
        <p:spPr bwMode="auto">
          <a:xfrm>
            <a:off x="1562100" y="8115300"/>
            <a:ext cx="5143500" cy="4763"/>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22537" name="Text Box 11"/>
          <p:cNvSpPr txBox="1">
            <a:spLocks noChangeArrowheads="1"/>
          </p:cNvSpPr>
          <p:nvPr/>
        </p:nvSpPr>
        <p:spPr bwMode="auto">
          <a:xfrm>
            <a:off x="4410756" y="7758113"/>
            <a:ext cx="2124299"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 </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22538" name="Text Box 12"/>
          <p:cNvSpPr txBox="1">
            <a:spLocks noChangeArrowheads="1"/>
          </p:cNvSpPr>
          <p:nvPr/>
        </p:nvSpPr>
        <p:spPr bwMode="auto">
          <a:xfrm>
            <a:off x="4254500" y="8405813"/>
            <a:ext cx="24765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 Elena Gamez Castro</a:t>
            </a:r>
          </a:p>
        </p:txBody>
      </p:sp>
      <p:sp>
        <p:nvSpPr>
          <p:cNvPr id="22539" name="Text Box 13"/>
          <p:cNvSpPr txBox="1">
            <a:spLocks noChangeArrowheads="1"/>
          </p:cNvSpPr>
          <p:nvPr/>
        </p:nvSpPr>
        <p:spPr bwMode="auto">
          <a:xfrm>
            <a:off x="1584573" y="8106159"/>
            <a:ext cx="227647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nSpc>
                <a:spcPct val="200000"/>
              </a:lnSpc>
              <a:spcBef>
                <a:spcPct val="0"/>
              </a:spcBef>
              <a:buFontTx/>
              <a:buNone/>
            </a:pPr>
            <a:r>
              <a:rPr lang="es-ES_tradnl" altLang="es-MX" sz="1200" dirty="0">
                <a:latin typeface="Arial" charset="0"/>
              </a:rPr>
              <a:t>Laura Molina Arriaga</a:t>
            </a:r>
          </a:p>
          <a:p>
            <a:pPr>
              <a:lnSpc>
                <a:spcPct val="200000"/>
              </a:lnSpc>
              <a:spcBef>
                <a:spcPct val="0"/>
              </a:spcBef>
              <a:buFontTx/>
              <a:buNone/>
            </a:pPr>
            <a:r>
              <a:rPr lang="es-ES_tradnl" altLang="es-MX" sz="1200" dirty="0">
                <a:latin typeface="Arial" charset="0"/>
              </a:rPr>
              <a:t>Ma del Consuelo Muñiz Alonso</a:t>
            </a:r>
          </a:p>
        </p:txBody>
      </p:sp>
      <p:sp>
        <p:nvSpPr>
          <p:cNvPr id="22540" name="Line 14"/>
          <p:cNvSpPr>
            <a:spLocks noChangeShapeType="1"/>
          </p:cNvSpPr>
          <p:nvPr/>
        </p:nvSpPr>
        <p:spPr bwMode="auto">
          <a:xfrm>
            <a:off x="1562100" y="8567738"/>
            <a:ext cx="2641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Tree>
    <p:extLst>
      <p:ext uri="{BB962C8B-B14F-4D97-AF65-F5344CB8AC3E}">
        <p14:creationId xmlns:p14="http://schemas.microsoft.com/office/powerpoint/2010/main" val="19293513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23554" name="Text Box 3"/>
          <p:cNvSpPr txBox="1">
            <a:spLocks noChangeArrowheads="1"/>
          </p:cNvSpPr>
          <p:nvPr/>
        </p:nvSpPr>
        <p:spPr bwMode="auto">
          <a:xfrm>
            <a:off x="107950" y="74613"/>
            <a:ext cx="39751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23555"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23556" name="Rectangle 5"/>
          <p:cNvSpPr>
            <a:spLocks noChangeArrowheads="1"/>
          </p:cNvSpPr>
          <p:nvPr/>
        </p:nvSpPr>
        <p:spPr bwMode="auto">
          <a:xfrm>
            <a:off x="1484784" y="1112703"/>
            <a:ext cx="5292254" cy="6555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5725" indent="-857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i="1" dirty="0">
                <a:latin typeface="Arial" charset="0"/>
              </a:rPr>
              <a:t>ASISTENCIA EDUCATIVA</a:t>
            </a:r>
          </a:p>
          <a:p>
            <a:pPr algn="ctr">
              <a:spcBef>
                <a:spcPct val="0"/>
              </a:spcBef>
              <a:buFontTx/>
              <a:buNone/>
            </a:pPr>
            <a:r>
              <a:rPr lang="es-ES_tradnl" altLang="es-MX" sz="1200" b="1" i="1" dirty="0">
                <a:latin typeface="Arial" charset="0"/>
              </a:rPr>
              <a:t>(Continúa)</a:t>
            </a:r>
          </a:p>
          <a:p>
            <a:pPr algn="ctr">
              <a:spcBef>
                <a:spcPct val="0"/>
              </a:spcBef>
              <a:buFontTx/>
              <a:buNone/>
            </a:pPr>
            <a:endParaRPr lang="es-ES_tradnl" altLang="es-MX" sz="1200" b="1" i="1" dirty="0">
              <a:latin typeface="Arial" charset="0"/>
            </a:endParaRPr>
          </a:p>
          <a:p>
            <a:pPr algn="just">
              <a:spcBef>
                <a:spcPct val="0"/>
              </a:spcBef>
            </a:pPr>
            <a:r>
              <a:rPr lang="es-ES_tradnl" altLang="es-MX" sz="1200" dirty="0">
                <a:latin typeface="Arial" charset="0"/>
              </a:rPr>
              <a:t>Estimular el desarrollo de habilidades de comunicación y que aprenda a expresarse con seguridad y corrección, al mismo tiempo que aprende también a escuchar.</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Apoyar y organizar al terapista de lenguaje para que el menor de edad logre el dominio de su lenguaje oral y sea capaz de iniciarse en el procesos de lecto-escritura.</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Enseñar nociones matemáticas a partir de situaciones que demanden el uso de sus conocimientos, logrando encontrar la relación entre objetivos, espacios, tiempos y poder comparar y clasificar.</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Proporcionar la comprensión, aceptación y apropiación de los valores y principios de la vida en comunidad, para que pueda asumir actitudes de respeto, personalidad, justicia y tolerancia hacia todos sus compañeros y las personas.</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Buscar actividades que lo motiven a ser creativo y desarrollar su sensibilidad.</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Establecer entre ambos turnos del área educativa el apoyar el cumplimiento de los objetivos.</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Solicitar al administrador oportunamente y con su orden de compra para su autorización, el material de trabajo necesario para el desempeño de la labor educativa. Así como material solicitado por las diferentes instituciones educativas a las que asisten los menores.</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Participar en la organización , coordinación y desarrollo de los eventos culturales, recreativos, cívicos y sociales de la casa cuna. </a:t>
            </a:r>
          </a:p>
          <a:p>
            <a:pPr algn="just">
              <a:spcBef>
                <a:spcPct val="0"/>
              </a:spcBef>
            </a:pPr>
            <a:endParaRPr lang="es-ES_tradnl" altLang="es-MX" sz="1200" dirty="0">
              <a:latin typeface="Arial" charset="0"/>
            </a:endParaRPr>
          </a:p>
          <a:p>
            <a:pPr algn="just">
              <a:spcBef>
                <a:spcPct val="0"/>
              </a:spcBef>
            </a:pPr>
            <a:endParaRPr lang="es-ES_tradnl" altLang="es-MX" sz="1200" dirty="0">
              <a:latin typeface="Arial" charset="0"/>
            </a:endParaRPr>
          </a:p>
        </p:txBody>
      </p:sp>
      <p:sp>
        <p:nvSpPr>
          <p:cNvPr id="23557" name="Rectangle 14"/>
          <p:cNvSpPr>
            <a:spLocks noChangeArrowheads="1"/>
          </p:cNvSpPr>
          <p:nvPr/>
        </p:nvSpPr>
        <p:spPr bwMode="auto">
          <a:xfrm>
            <a:off x="1562100" y="7686675"/>
            <a:ext cx="5168900" cy="1343025"/>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23558" name="Text Box 15"/>
          <p:cNvSpPr txBox="1">
            <a:spLocks noChangeArrowheads="1"/>
          </p:cNvSpPr>
          <p:nvPr/>
        </p:nvSpPr>
        <p:spPr bwMode="auto">
          <a:xfrm>
            <a:off x="2386013" y="7831138"/>
            <a:ext cx="11318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23559" name="Line 16"/>
          <p:cNvSpPr>
            <a:spLocks noChangeShapeType="1"/>
          </p:cNvSpPr>
          <p:nvPr/>
        </p:nvSpPr>
        <p:spPr bwMode="auto">
          <a:xfrm>
            <a:off x="4198938" y="7686675"/>
            <a:ext cx="4762" cy="1330325"/>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23560" name="Line 17"/>
          <p:cNvSpPr>
            <a:spLocks noChangeShapeType="1"/>
          </p:cNvSpPr>
          <p:nvPr/>
        </p:nvSpPr>
        <p:spPr bwMode="auto">
          <a:xfrm flipV="1">
            <a:off x="1562100" y="8120063"/>
            <a:ext cx="51435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23561" name="Text Box 18"/>
          <p:cNvSpPr txBox="1">
            <a:spLocks noChangeArrowheads="1"/>
          </p:cNvSpPr>
          <p:nvPr/>
        </p:nvSpPr>
        <p:spPr bwMode="auto">
          <a:xfrm>
            <a:off x="4449227" y="7758113"/>
            <a:ext cx="2047355"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 </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23562" name="Text Box 19"/>
          <p:cNvSpPr txBox="1">
            <a:spLocks noChangeArrowheads="1"/>
          </p:cNvSpPr>
          <p:nvPr/>
        </p:nvSpPr>
        <p:spPr bwMode="auto">
          <a:xfrm>
            <a:off x="4254500" y="8405813"/>
            <a:ext cx="24765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 Elena Gamez Castro</a:t>
            </a:r>
          </a:p>
        </p:txBody>
      </p:sp>
      <p:sp>
        <p:nvSpPr>
          <p:cNvPr id="23563" name="Text Box 20"/>
          <p:cNvSpPr txBox="1">
            <a:spLocks noChangeArrowheads="1"/>
          </p:cNvSpPr>
          <p:nvPr/>
        </p:nvSpPr>
        <p:spPr bwMode="auto">
          <a:xfrm>
            <a:off x="1649413" y="8039100"/>
            <a:ext cx="238918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nSpc>
                <a:spcPct val="200000"/>
              </a:lnSpc>
              <a:spcBef>
                <a:spcPct val="0"/>
              </a:spcBef>
              <a:buFontTx/>
              <a:buNone/>
            </a:pPr>
            <a:r>
              <a:rPr lang="es-ES_tradnl" altLang="es-MX" sz="1200">
                <a:latin typeface="Arial" charset="0"/>
              </a:rPr>
              <a:t>Laura Molina Arriaga</a:t>
            </a:r>
          </a:p>
          <a:p>
            <a:pPr>
              <a:lnSpc>
                <a:spcPct val="200000"/>
              </a:lnSpc>
              <a:spcBef>
                <a:spcPct val="0"/>
              </a:spcBef>
              <a:buFontTx/>
              <a:buNone/>
            </a:pPr>
            <a:r>
              <a:rPr lang="es-ES_tradnl" altLang="es-MX" sz="1200">
                <a:latin typeface="Arial" charset="0"/>
              </a:rPr>
              <a:t>Ma. del Consuelo Muñiz Alonso</a:t>
            </a:r>
          </a:p>
        </p:txBody>
      </p:sp>
      <p:sp>
        <p:nvSpPr>
          <p:cNvPr id="23564" name="Line 21"/>
          <p:cNvSpPr>
            <a:spLocks noChangeShapeType="1"/>
          </p:cNvSpPr>
          <p:nvPr/>
        </p:nvSpPr>
        <p:spPr bwMode="auto">
          <a:xfrm>
            <a:off x="1562100" y="8501063"/>
            <a:ext cx="2641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Tree>
    <p:extLst>
      <p:ext uri="{BB962C8B-B14F-4D97-AF65-F5344CB8AC3E}">
        <p14:creationId xmlns:p14="http://schemas.microsoft.com/office/powerpoint/2010/main" val="17533097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23554" name="Text Box 3"/>
          <p:cNvSpPr txBox="1">
            <a:spLocks noChangeArrowheads="1"/>
          </p:cNvSpPr>
          <p:nvPr/>
        </p:nvSpPr>
        <p:spPr bwMode="auto">
          <a:xfrm>
            <a:off x="107950" y="74613"/>
            <a:ext cx="39751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23555"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23556" name="Rectangle 5"/>
          <p:cNvSpPr>
            <a:spLocks noChangeArrowheads="1"/>
          </p:cNvSpPr>
          <p:nvPr/>
        </p:nvSpPr>
        <p:spPr bwMode="auto">
          <a:xfrm>
            <a:off x="1489856" y="1124314"/>
            <a:ext cx="5287182" cy="66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5725" indent="-857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i="1" dirty="0">
                <a:latin typeface="Arial" charset="0"/>
              </a:rPr>
              <a:t>ASISTENCIA EDUCATIVA</a:t>
            </a:r>
          </a:p>
          <a:p>
            <a:pPr algn="ctr">
              <a:spcBef>
                <a:spcPct val="0"/>
              </a:spcBef>
              <a:buFontTx/>
              <a:buNone/>
            </a:pPr>
            <a:r>
              <a:rPr lang="es-ES_tradnl" altLang="es-MX" sz="1200" b="1" i="1" dirty="0">
                <a:latin typeface="Arial" charset="0"/>
              </a:rPr>
              <a:t>(Continúa)</a:t>
            </a:r>
          </a:p>
          <a:p>
            <a:pPr algn="ctr">
              <a:spcBef>
                <a:spcPct val="0"/>
              </a:spcBef>
              <a:buFontTx/>
              <a:buNone/>
            </a:pPr>
            <a:endParaRPr lang="es-ES_tradnl" altLang="es-MX" sz="1200" b="1" i="1" dirty="0">
              <a:latin typeface="Arial" charset="0"/>
            </a:endParaRPr>
          </a:p>
          <a:p>
            <a:pPr algn="just">
              <a:spcBef>
                <a:spcPct val="0"/>
              </a:spcBef>
            </a:pPr>
            <a:endParaRPr lang="es-ES_tradnl" altLang="es-MX" sz="1200" dirty="0">
              <a:latin typeface="Arial" charset="0"/>
            </a:endParaRP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Mantener los espacios de los salones y áreas de pedagogía ordenados, el material de trabajo organizados y decorados de acuerdo al plan de trabajo.</a:t>
            </a:r>
          </a:p>
          <a:p>
            <a:pPr algn="just">
              <a:spcBef>
                <a:spcPct val="0"/>
              </a:spcBef>
            </a:pPr>
            <a:endParaRPr lang="es-ES_tradnl" altLang="es-MX" sz="1000" dirty="0">
              <a:latin typeface="Arial" charset="0"/>
            </a:endParaRPr>
          </a:p>
          <a:p>
            <a:pPr algn="just">
              <a:spcBef>
                <a:spcPct val="0"/>
              </a:spcBef>
            </a:pPr>
            <a:r>
              <a:rPr lang="es-ES_tradnl" altLang="es-MX" sz="1200" dirty="0">
                <a:latin typeface="Arial" charset="0"/>
              </a:rPr>
              <a:t>Reportar al encargado del área psicopedagógica las actitudes y comportamientos de los menores.</a:t>
            </a:r>
          </a:p>
          <a:p>
            <a:pPr algn="just">
              <a:spcBef>
                <a:spcPct val="0"/>
              </a:spcBef>
            </a:pPr>
            <a:endParaRPr lang="es-ES_tradnl" altLang="es-MX" sz="1000" dirty="0">
              <a:latin typeface="Arial" charset="0"/>
            </a:endParaRPr>
          </a:p>
          <a:p>
            <a:pPr algn="just">
              <a:spcBef>
                <a:spcPct val="0"/>
              </a:spcBef>
            </a:pPr>
            <a:r>
              <a:rPr lang="es-ES_tradnl" altLang="es-MX" sz="1200" dirty="0">
                <a:latin typeface="Arial" charset="0"/>
              </a:rPr>
              <a:t>Asesorar y supervisar la realización, de tareas de los menores de edad que asisten a escuelas externas.</a:t>
            </a:r>
          </a:p>
          <a:p>
            <a:pPr algn="just">
              <a:spcBef>
                <a:spcPct val="0"/>
              </a:spcBef>
            </a:pPr>
            <a:endParaRPr lang="es-ES_tradnl" altLang="es-MX" sz="1000" dirty="0">
              <a:latin typeface="Arial" charset="0"/>
            </a:endParaRPr>
          </a:p>
          <a:p>
            <a:pPr algn="just">
              <a:spcBef>
                <a:spcPct val="0"/>
              </a:spcBef>
            </a:pPr>
            <a:r>
              <a:rPr lang="es-ES_tradnl" altLang="es-MX" sz="1200" dirty="0">
                <a:latin typeface="Arial" charset="0"/>
              </a:rPr>
              <a:t>Asistir a las reuniones convocadas por las instituciones educativas a las que asisten los menores e involucrarse en todo lo referente a la educación escolar.</a:t>
            </a:r>
          </a:p>
          <a:p>
            <a:pPr algn="just">
              <a:spcBef>
                <a:spcPct val="0"/>
              </a:spcBef>
            </a:pPr>
            <a:endParaRPr lang="es-ES_tradnl" altLang="es-MX" sz="1000" dirty="0">
              <a:latin typeface="Arial" charset="0"/>
            </a:endParaRPr>
          </a:p>
          <a:p>
            <a:pPr algn="just">
              <a:spcBef>
                <a:spcPct val="0"/>
              </a:spcBef>
            </a:pPr>
            <a:r>
              <a:rPr lang="es-ES_tradnl" altLang="es-MX" sz="1200" dirty="0">
                <a:latin typeface="Arial" charset="0"/>
              </a:rPr>
              <a:t>Contribuir en los modales de tomar los alimentos de los menores observando y corrigiendo los hábitos de higiene y comportamientos adecuados en la toma de los mismos.</a:t>
            </a:r>
          </a:p>
          <a:p>
            <a:pPr algn="just">
              <a:spcBef>
                <a:spcPct val="0"/>
              </a:spcBef>
            </a:pPr>
            <a:endParaRPr lang="es-ES_tradnl" altLang="es-MX" sz="1000" dirty="0">
              <a:latin typeface="Arial" charset="0"/>
            </a:endParaRPr>
          </a:p>
          <a:p>
            <a:pPr algn="just">
              <a:spcBef>
                <a:spcPct val="0"/>
              </a:spcBef>
            </a:pPr>
            <a:r>
              <a:rPr lang="es-ES_tradnl" altLang="es-MX" sz="1200" dirty="0">
                <a:latin typeface="Arial" charset="0"/>
              </a:rPr>
              <a:t>Enseñar y fomentar el desarrollo de hábitos saludables y normas de urbanidad durante la convivencia.</a:t>
            </a:r>
          </a:p>
          <a:p>
            <a:pPr algn="just">
              <a:spcBef>
                <a:spcPct val="0"/>
              </a:spcBef>
            </a:pPr>
            <a:endParaRPr lang="es-ES_tradnl" altLang="es-MX" sz="1000" dirty="0">
              <a:latin typeface="Arial" charset="0"/>
            </a:endParaRPr>
          </a:p>
          <a:p>
            <a:pPr algn="just">
              <a:spcBef>
                <a:spcPct val="0"/>
              </a:spcBef>
            </a:pPr>
            <a:r>
              <a:rPr lang="es-ES_tradnl" altLang="es-MX" sz="1200" dirty="0">
                <a:latin typeface="Arial" charset="0"/>
              </a:rPr>
              <a:t>Elaborar los registros en el diario de control de comportamientos y entregarlo a la área de enfermería.</a:t>
            </a:r>
          </a:p>
          <a:p>
            <a:pPr algn="just">
              <a:spcBef>
                <a:spcPct val="0"/>
              </a:spcBef>
            </a:pPr>
            <a:endParaRPr lang="es-ES_tradnl" altLang="es-MX" sz="1000" dirty="0">
              <a:latin typeface="Arial" charset="0"/>
            </a:endParaRPr>
          </a:p>
          <a:p>
            <a:pPr algn="just">
              <a:spcBef>
                <a:spcPct val="0"/>
              </a:spcBef>
            </a:pPr>
            <a:r>
              <a:rPr lang="es-ES_tradnl" altLang="es-MX" sz="1200" dirty="0">
                <a:latin typeface="Arial" charset="0"/>
              </a:rPr>
              <a:t>Reportar por escrito cualquier incidente que le pase a los niños y comunicarlo al área de enfermería y a la dirección de la casa cuna.</a:t>
            </a:r>
          </a:p>
          <a:p>
            <a:pPr marL="0" indent="0" algn="just">
              <a:spcBef>
                <a:spcPct val="0"/>
              </a:spcBef>
              <a:buNone/>
            </a:pPr>
            <a:endParaRPr lang="es-ES_tradnl" altLang="es-MX" sz="1000" dirty="0">
              <a:latin typeface="Arial" charset="0"/>
            </a:endParaRPr>
          </a:p>
          <a:p>
            <a:pPr algn="just">
              <a:spcBef>
                <a:spcPct val="0"/>
              </a:spcBef>
            </a:pPr>
            <a:r>
              <a:rPr lang="es-ES_tradnl" altLang="es-MX" sz="1200" dirty="0">
                <a:latin typeface="Arial" charset="0"/>
              </a:rPr>
              <a:t>Realizar el informe mensual por escrito de las actividades realizadas y entregarlas al Área Psicopedagógica. </a:t>
            </a:r>
          </a:p>
          <a:p>
            <a:pPr algn="just">
              <a:spcBef>
                <a:spcPct val="0"/>
              </a:spcBef>
            </a:pPr>
            <a:endParaRPr lang="es-ES_tradnl" altLang="es-MX" sz="1000" dirty="0">
              <a:latin typeface="Arial" charset="0"/>
            </a:endParaRPr>
          </a:p>
          <a:p>
            <a:pPr algn="just">
              <a:spcBef>
                <a:spcPct val="0"/>
              </a:spcBef>
            </a:pPr>
            <a:r>
              <a:rPr lang="es-ES_tradnl" altLang="es-MX" sz="1200" dirty="0">
                <a:latin typeface="Arial" charset="0"/>
              </a:rPr>
              <a:t>Estas funciones son enunciativas mas no limitativas.</a:t>
            </a:r>
          </a:p>
        </p:txBody>
      </p:sp>
      <p:sp>
        <p:nvSpPr>
          <p:cNvPr id="23557" name="Rectangle 14"/>
          <p:cNvSpPr>
            <a:spLocks noChangeArrowheads="1"/>
          </p:cNvSpPr>
          <p:nvPr/>
        </p:nvSpPr>
        <p:spPr bwMode="auto">
          <a:xfrm>
            <a:off x="1562100" y="7686675"/>
            <a:ext cx="5168900" cy="1343025"/>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23558" name="Text Box 15"/>
          <p:cNvSpPr txBox="1">
            <a:spLocks noChangeArrowheads="1"/>
          </p:cNvSpPr>
          <p:nvPr/>
        </p:nvSpPr>
        <p:spPr bwMode="auto">
          <a:xfrm>
            <a:off x="2386013" y="7831138"/>
            <a:ext cx="11318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23559" name="Line 16"/>
          <p:cNvSpPr>
            <a:spLocks noChangeShapeType="1"/>
          </p:cNvSpPr>
          <p:nvPr/>
        </p:nvSpPr>
        <p:spPr bwMode="auto">
          <a:xfrm>
            <a:off x="4198938" y="7686675"/>
            <a:ext cx="4762" cy="1330325"/>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23560" name="Line 17"/>
          <p:cNvSpPr>
            <a:spLocks noChangeShapeType="1"/>
          </p:cNvSpPr>
          <p:nvPr/>
        </p:nvSpPr>
        <p:spPr bwMode="auto">
          <a:xfrm flipV="1">
            <a:off x="1562100" y="8120063"/>
            <a:ext cx="51435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23561" name="Text Box 18"/>
          <p:cNvSpPr txBox="1">
            <a:spLocks noChangeArrowheads="1"/>
          </p:cNvSpPr>
          <p:nvPr/>
        </p:nvSpPr>
        <p:spPr bwMode="auto">
          <a:xfrm>
            <a:off x="4449227" y="7758113"/>
            <a:ext cx="2047355"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 </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23562" name="Text Box 19"/>
          <p:cNvSpPr txBox="1">
            <a:spLocks noChangeArrowheads="1"/>
          </p:cNvSpPr>
          <p:nvPr/>
        </p:nvSpPr>
        <p:spPr bwMode="auto">
          <a:xfrm>
            <a:off x="4254500" y="8405813"/>
            <a:ext cx="24765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 Elena Gamez Castro</a:t>
            </a:r>
          </a:p>
        </p:txBody>
      </p:sp>
      <p:sp>
        <p:nvSpPr>
          <p:cNvPr id="23563" name="Text Box 20"/>
          <p:cNvSpPr txBox="1">
            <a:spLocks noChangeArrowheads="1"/>
          </p:cNvSpPr>
          <p:nvPr/>
        </p:nvSpPr>
        <p:spPr bwMode="auto">
          <a:xfrm>
            <a:off x="1649413" y="8039100"/>
            <a:ext cx="238918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nSpc>
                <a:spcPct val="200000"/>
              </a:lnSpc>
              <a:spcBef>
                <a:spcPct val="0"/>
              </a:spcBef>
              <a:buFontTx/>
              <a:buNone/>
            </a:pPr>
            <a:r>
              <a:rPr lang="es-ES_tradnl" altLang="es-MX" sz="1200">
                <a:latin typeface="Arial" charset="0"/>
              </a:rPr>
              <a:t>Laura Molina Arriaga</a:t>
            </a:r>
          </a:p>
          <a:p>
            <a:pPr>
              <a:lnSpc>
                <a:spcPct val="200000"/>
              </a:lnSpc>
              <a:spcBef>
                <a:spcPct val="0"/>
              </a:spcBef>
              <a:buFontTx/>
              <a:buNone/>
            </a:pPr>
            <a:r>
              <a:rPr lang="es-ES_tradnl" altLang="es-MX" sz="1200">
                <a:latin typeface="Arial" charset="0"/>
              </a:rPr>
              <a:t>Ma. del Consuelo Muñiz Alonso</a:t>
            </a:r>
          </a:p>
        </p:txBody>
      </p:sp>
      <p:sp>
        <p:nvSpPr>
          <p:cNvPr id="23564" name="Line 21"/>
          <p:cNvSpPr>
            <a:spLocks noChangeShapeType="1"/>
          </p:cNvSpPr>
          <p:nvPr/>
        </p:nvSpPr>
        <p:spPr bwMode="auto">
          <a:xfrm>
            <a:off x="1562100" y="8501063"/>
            <a:ext cx="2641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Tree>
    <p:extLst>
      <p:ext uri="{BB962C8B-B14F-4D97-AF65-F5344CB8AC3E}">
        <p14:creationId xmlns:p14="http://schemas.microsoft.com/office/powerpoint/2010/main" val="11724037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ChangeArrowheads="1"/>
          </p:cNvSpPr>
          <p:nvPr/>
        </p:nvSpPr>
        <p:spPr bwMode="auto">
          <a:xfrm>
            <a:off x="0" y="11113"/>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24578" name="Text Box 3"/>
          <p:cNvSpPr txBox="1">
            <a:spLocks noChangeArrowheads="1"/>
          </p:cNvSpPr>
          <p:nvPr/>
        </p:nvSpPr>
        <p:spPr bwMode="auto">
          <a:xfrm>
            <a:off x="107950" y="74613"/>
            <a:ext cx="40290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24579"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24580" name="Rectangle 5"/>
          <p:cNvSpPr>
            <a:spLocks noChangeArrowheads="1"/>
          </p:cNvSpPr>
          <p:nvPr/>
        </p:nvSpPr>
        <p:spPr bwMode="auto">
          <a:xfrm>
            <a:off x="1484784" y="1117687"/>
            <a:ext cx="5292254" cy="6370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95250" indent="-95250">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es-ES_tradnl" altLang="es-MX" sz="1200" b="1" i="1" dirty="0">
                <a:latin typeface="Arial" charset="0"/>
              </a:rPr>
              <a:t>                                 AUXILIAR EDUCATIVA</a:t>
            </a:r>
          </a:p>
          <a:p>
            <a:pPr>
              <a:spcBef>
                <a:spcPct val="0"/>
              </a:spcBef>
              <a:buFontTx/>
              <a:buNone/>
            </a:pPr>
            <a:endParaRPr lang="es-ES_tradnl" altLang="es-MX" sz="1200" dirty="0">
              <a:latin typeface="Arial" charset="0"/>
            </a:endParaRPr>
          </a:p>
          <a:p>
            <a:pPr>
              <a:spcBef>
                <a:spcPct val="0"/>
              </a:spcBef>
              <a:buFontTx/>
              <a:buNone/>
            </a:pPr>
            <a:endParaRPr lang="es-ES_tradnl" altLang="es-MX" sz="1200" dirty="0">
              <a:latin typeface="Arial" charset="0"/>
            </a:endParaRPr>
          </a:p>
          <a:p>
            <a:pPr>
              <a:spcBef>
                <a:spcPct val="0"/>
              </a:spcBef>
              <a:buFontTx/>
              <a:buNone/>
            </a:pPr>
            <a:r>
              <a:rPr lang="es-ES_tradnl" altLang="es-MX" sz="1200" b="1" i="1" dirty="0">
                <a:latin typeface="Arial" charset="0"/>
              </a:rPr>
              <a:t>OBJETIVO.</a:t>
            </a:r>
          </a:p>
          <a:p>
            <a:pPr algn="just">
              <a:spcBef>
                <a:spcPct val="0"/>
              </a:spcBef>
              <a:buFontTx/>
              <a:buNone/>
            </a:pPr>
            <a:endParaRPr lang="es-ES_tradnl" altLang="es-MX" sz="1200" b="1" i="1" dirty="0">
              <a:latin typeface="Arial" charset="0"/>
            </a:endParaRPr>
          </a:p>
          <a:p>
            <a:pPr algn="just">
              <a:spcBef>
                <a:spcPct val="0"/>
              </a:spcBef>
              <a:buFontTx/>
              <a:buNone/>
            </a:pPr>
            <a:r>
              <a:rPr lang="es-ES_tradnl" altLang="es-MX" sz="1200" dirty="0">
                <a:latin typeface="Arial" charset="0"/>
              </a:rPr>
              <a:t>  Proporcionar los instrumentos básicos que estimulen los procesos de maduración, aprendizaje y desarrollo personal, social y ambiental del niño o niña en edad maternal.</a:t>
            </a:r>
          </a:p>
          <a:p>
            <a:pPr algn="just">
              <a:spcBef>
                <a:spcPct val="0"/>
              </a:spcBef>
              <a:buFontTx/>
              <a:buNone/>
            </a:pPr>
            <a:endParaRPr lang="es-ES_tradnl" altLang="es-MX" sz="1200" dirty="0">
              <a:latin typeface="Arial" charset="0"/>
            </a:endParaRPr>
          </a:p>
          <a:p>
            <a:pPr algn="just">
              <a:spcBef>
                <a:spcPct val="0"/>
              </a:spcBef>
              <a:buFontTx/>
              <a:buNone/>
            </a:pPr>
            <a:endParaRPr lang="es-ES_tradnl" altLang="es-MX" sz="1200" dirty="0">
              <a:latin typeface="Arial" charset="0"/>
            </a:endParaRPr>
          </a:p>
          <a:p>
            <a:pPr algn="just">
              <a:spcBef>
                <a:spcPct val="0"/>
              </a:spcBef>
              <a:buFontTx/>
              <a:buNone/>
            </a:pPr>
            <a:endParaRPr lang="es-ES_tradnl" altLang="es-MX" sz="1200" dirty="0">
              <a:latin typeface="Arial" charset="0"/>
            </a:endParaRPr>
          </a:p>
          <a:p>
            <a:pPr algn="just">
              <a:spcBef>
                <a:spcPct val="0"/>
              </a:spcBef>
              <a:buFontTx/>
              <a:buNone/>
            </a:pPr>
            <a:r>
              <a:rPr lang="es-ES_tradnl" altLang="es-MX" sz="1200" b="1" i="1" dirty="0">
                <a:latin typeface="Arial" charset="0"/>
              </a:rPr>
              <a:t>FUNCIONES.</a:t>
            </a:r>
          </a:p>
          <a:p>
            <a:pPr algn="just">
              <a:spcBef>
                <a:spcPct val="0"/>
              </a:spcBef>
              <a:buFontTx/>
              <a:buNone/>
            </a:pPr>
            <a:endParaRPr lang="es-ES_tradnl" altLang="es-MX" sz="1200" b="1" i="1" dirty="0">
              <a:latin typeface="Arial" charset="0"/>
            </a:endParaRPr>
          </a:p>
          <a:p>
            <a:pPr algn="just">
              <a:spcBef>
                <a:spcPct val="0"/>
              </a:spcBef>
            </a:pPr>
            <a:r>
              <a:rPr lang="es-ES_tradnl" altLang="es-MX" sz="1200" dirty="0">
                <a:latin typeface="Arial" charset="0"/>
              </a:rPr>
              <a:t>Propiciar oportunidades que permitan a niños y niñas de etapa maternal, aplicar y consolidar los procesos  cognitivos (memoria, atención, etc.).</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Ejercitar el control y la coordinación de los movimientos del cuerpo de los  niños y niñas en etapa maternal.</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Apoyar la organización de la alimentación observando y corrigiendo los hábitos de higiene y conducta.</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Preparar el material para las actividades de acuerdo al programa establecido previamente.</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Motivar a los menores de edad en conductas de auto cuidado, a través del descubrimiento de si mismo y del mundo que le rodea.</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Favorecer en el menor de edad maternal sentimientos de seguridad, confianza e  independencia.</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Estimular y enriquecer la adquisición, articulación, dominio, comprensión  y expresión del lenguaje oral del menor de edad.</a:t>
            </a:r>
          </a:p>
        </p:txBody>
      </p:sp>
      <p:sp>
        <p:nvSpPr>
          <p:cNvPr id="14" name="Rectangle 14"/>
          <p:cNvSpPr>
            <a:spLocks noChangeArrowheads="1"/>
          </p:cNvSpPr>
          <p:nvPr/>
        </p:nvSpPr>
        <p:spPr bwMode="auto">
          <a:xfrm>
            <a:off x="1562100" y="7686675"/>
            <a:ext cx="5168900" cy="1343025"/>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15" name="Text Box 15"/>
          <p:cNvSpPr txBox="1">
            <a:spLocks noChangeArrowheads="1"/>
          </p:cNvSpPr>
          <p:nvPr/>
        </p:nvSpPr>
        <p:spPr bwMode="auto">
          <a:xfrm>
            <a:off x="2386013" y="7831138"/>
            <a:ext cx="11318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16" name="Line 16"/>
          <p:cNvSpPr>
            <a:spLocks noChangeShapeType="1"/>
          </p:cNvSpPr>
          <p:nvPr/>
        </p:nvSpPr>
        <p:spPr bwMode="auto">
          <a:xfrm>
            <a:off x="4198938" y="7686675"/>
            <a:ext cx="4762" cy="1330325"/>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17" name="Line 17"/>
          <p:cNvSpPr>
            <a:spLocks noChangeShapeType="1"/>
          </p:cNvSpPr>
          <p:nvPr/>
        </p:nvSpPr>
        <p:spPr bwMode="auto">
          <a:xfrm>
            <a:off x="1562100" y="8143875"/>
            <a:ext cx="514985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18" name="Text Box 18"/>
          <p:cNvSpPr txBox="1">
            <a:spLocks noChangeArrowheads="1"/>
          </p:cNvSpPr>
          <p:nvPr/>
        </p:nvSpPr>
        <p:spPr bwMode="auto">
          <a:xfrm>
            <a:off x="4432396" y="7758113"/>
            <a:ext cx="208101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 </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19" name="Text Box 19"/>
          <p:cNvSpPr txBox="1">
            <a:spLocks noChangeArrowheads="1"/>
          </p:cNvSpPr>
          <p:nvPr/>
        </p:nvSpPr>
        <p:spPr bwMode="auto">
          <a:xfrm>
            <a:off x="4254500" y="8405813"/>
            <a:ext cx="24765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 Elena Gamez Castro</a:t>
            </a:r>
          </a:p>
        </p:txBody>
      </p:sp>
      <p:sp>
        <p:nvSpPr>
          <p:cNvPr id="20" name="Line 20"/>
          <p:cNvSpPr>
            <a:spLocks noChangeShapeType="1"/>
          </p:cNvSpPr>
          <p:nvPr/>
        </p:nvSpPr>
        <p:spPr bwMode="auto">
          <a:xfrm>
            <a:off x="1562100" y="8567738"/>
            <a:ext cx="2641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21" name="Text Box 21"/>
          <p:cNvSpPr txBox="1">
            <a:spLocks noChangeArrowheads="1"/>
          </p:cNvSpPr>
          <p:nvPr/>
        </p:nvSpPr>
        <p:spPr bwMode="auto">
          <a:xfrm>
            <a:off x="1592796" y="8133491"/>
            <a:ext cx="26987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nSpc>
                <a:spcPct val="200000"/>
              </a:lnSpc>
              <a:spcBef>
                <a:spcPct val="0"/>
              </a:spcBef>
              <a:buFontTx/>
              <a:buNone/>
            </a:pPr>
            <a:r>
              <a:rPr lang="es-ES_tradnl" altLang="es-MX" sz="1200" dirty="0">
                <a:latin typeface="Arial" charset="0"/>
              </a:rPr>
              <a:t>María  Margarita Espinosa Robledo</a:t>
            </a:r>
          </a:p>
          <a:p>
            <a:pPr>
              <a:lnSpc>
                <a:spcPct val="200000"/>
              </a:lnSpc>
              <a:spcBef>
                <a:spcPct val="0"/>
              </a:spcBef>
              <a:buFontTx/>
              <a:buNone/>
            </a:pPr>
            <a:r>
              <a:rPr lang="es-ES_tradnl" altLang="es-MX" sz="1200" dirty="0">
                <a:latin typeface="Arial" charset="0"/>
              </a:rPr>
              <a:t>Luz María Martínez Ruiz</a:t>
            </a:r>
          </a:p>
        </p:txBody>
      </p:sp>
    </p:spTree>
    <p:extLst>
      <p:ext uri="{BB962C8B-B14F-4D97-AF65-F5344CB8AC3E}">
        <p14:creationId xmlns:p14="http://schemas.microsoft.com/office/powerpoint/2010/main" val="1057254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25602" name="Text Box 3"/>
          <p:cNvSpPr txBox="1">
            <a:spLocks noChangeArrowheads="1"/>
          </p:cNvSpPr>
          <p:nvPr/>
        </p:nvSpPr>
        <p:spPr bwMode="auto">
          <a:xfrm>
            <a:off x="107950" y="66675"/>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25603"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25604" name="Rectangle 5"/>
          <p:cNvSpPr>
            <a:spLocks noChangeArrowheads="1"/>
          </p:cNvSpPr>
          <p:nvPr/>
        </p:nvSpPr>
        <p:spPr bwMode="auto">
          <a:xfrm>
            <a:off x="1484784" y="1115616"/>
            <a:ext cx="5292254" cy="267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95250" indent="-95250">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i="1" dirty="0">
                <a:latin typeface="Arial" charset="0"/>
              </a:rPr>
              <a:t>AUXILIAR EDUCATIVA</a:t>
            </a:r>
          </a:p>
          <a:p>
            <a:pPr algn="ctr">
              <a:spcBef>
                <a:spcPct val="0"/>
              </a:spcBef>
              <a:buFontTx/>
              <a:buNone/>
            </a:pPr>
            <a:r>
              <a:rPr lang="es-ES_tradnl" altLang="es-MX" sz="1200" b="1" i="1" dirty="0">
                <a:latin typeface="Arial" charset="0"/>
              </a:rPr>
              <a:t>(Continúa)</a:t>
            </a:r>
            <a:endParaRPr lang="es-ES_tradnl" altLang="es-MX" sz="1200" dirty="0">
              <a:latin typeface="Arial" charset="0"/>
            </a:endParaRPr>
          </a:p>
          <a:p>
            <a:pPr>
              <a:spcBef>
                <a:spcPct val="0"/>
              </a:spcBef>
              <a:buFontTx/>
              <a:buNone/>
            </a:pPr>
            <a:endParaRPr lang="es-ES_tradnl" altLang="es-MX" sz="1200" dirty="0">
              <a:latin typeface="Arial" charset="0"/>
            </a:endParaRPr>
          </a:p>
          <a:p>
            <a:pPr>
              <a:spcBef>
                <a:spcPct val="0"/>
              </a:spcBef>
              <a:buFontTx/>
              <a:buNone/>
            </a:pPr>
            <a:endParaRPr lang="es-ES_tradnl" altLang="es-MX" sz="1200" dirty="0">
              <a:latin typeface="Arial" charset="0"/>
            </a:endParaRPr>
          </a:p>
          <a:p>
            <a:pPr algn="just">
              <a:spcBef>
                <a:spcPct val="0"/>
              </a:spcBef>
            </a:pPr>
            <a:r>
              <a:rPr lang="es-ES_tradnl" altLang="es-MX" sz="1200" dirty="0">
                <a:latin typeface="Arial" charset="0"/>
              </a:rPr>
              <a:t>Vigilar que el material y equipo sea utilizado en forma adecuada por los menores de edad.</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Realizar el informe mensual por escrito de las actividades realizadas y entregarlas al Área Psicopedagógica. </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Iniciar al menor en edad maternal en el control de esfínteres de forma conjunta con las auxiliares de puericultura.</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Estas funciones son enunciativas más no limitativas.</a:t>
            </a:r>
          </a:p>
        </p:txBody>
      </p:sp>
      <p:sp>
        <p:nvSpPr>
          <p:cNvPr id="25605" name="Rectangle 14"/>
          <p:cNvSpPr>
            <a:spLocks noChangeArrowheads="1"/>
          </p:cNvSpPr>
          <p:nvPr/>
        </p:nvSpPr>
        <p:spPr bwMode="auto">
          <a:xfrm>
            <a:off x="1562100" y="7686675"/>
            <a:ext cx="5168900" cy="1343025"/>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25606" name="Text Box 15"/>
          <p:cNvSpPr txBox="1">
            <a:spLocks noChangeArrowheads="1"/>
          </p:cNvSpPr>
          <p:nvPr/>
        </p:nvSpPr>
        <p:spPr bwMode="auto">
          <a:xfrm>
            <a:off x="2386013" y="7831138"/>
            <a:ext cx="11318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25607" name="Line 16"/>
          <p:cNvSpPr>
            <a:spLocks noChangeShapeType="1"/>
          </p:cNvSpPr>
          <p:nvPr/>
        </p:nvSpPr>
        <p:spPr bwMode="auto">
          <a:xfrm>
            <a:off x="4198938" y="7686675"/>
            <a:ext cx="4762" cy="1330325"/>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25608" name="Line 17"/>
          <p:cNvSpPr>
            <a:spLocks noChangeShapeType="1"/>
          </p:cNvSpPr>
          <p:nvPr/>
        </p:nvSpPr>
        <p:spPr bwMode="auto">
          <a:xfrm>
            <a:off x="1562100" y="8143875"/>
            <a:ext cx="514985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25609" name="Text Box 18"/>
          <p:cNvSpPr txBox="1">
            <a:spLocks noChangeArrowheads="1"/>
          </p:cNvSpPr>
          <p:nvPr/>
        </p:nvSpPr>
        <p:spPr bwMode="auto">
          <a:xfrm>
            <a:off x="4432396" y="7758113"/>
            <a:ext cx="208101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 </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25610" name="Text Box 19"/>
          <p:cNvSpPr txBox="1">
            <a:spLocks noChangeArrowheads="1"/>
          </p:cNvSpPr>
          <p:nvPr/>
        </p:nvSpPr>
        <p:spPr bwMode="auto">
          <a:xfrm>
            <a:off x="4254500" y="8405813"/>
            <a:ext cx="24765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 Elena Gamez Castro</a:t>
            </a:r>
          </a:p>
        </p:txBody>
      </p:sp>
      <p:sp>
        <p:nvSpPr>
          <p:cNvPr id="25611" name="Line 20"/>
          <p:cNvSpPr>
            <a:spLocks noChangeShapeType="1"/>
          </p:cNvSpPr>
          <p:nvPr/>
        </p:nvSpPr>
        <p:spPr bwMode="auto">
          <a:xfrm>
            <a:off x="1562100" y="8567738"/>
            <a:ext cx="2641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25612" name="Text Box 21"/>
          <p:cNvSpPr txBox="1">
            <a:spLocks noChangeArrowheads="1"/>
          </p:cNvSpPr>
          <p:nvPr/>
        </p:nvSpPr>
        <p:spPr bwMode="auto">
          <a:xfrm>
            <a:off x="1592796" y="8133491"/>
            <a:ext cx="26987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nSpc>
                <a:spcPct val="200000"/>
              </a:lnSpc>
              <a:spcBef>
                <a:spcPct val="0"/>
              </a:spcBef>
              <a:buFontTx/>
              <a:buNone/>
            </a:pPr>
            <a:r>
              <a:rPr lang="es-ES_tradnl" altLang="es-MX" sz="1200" dirty="0">
                <a:latin typeface="Arial" charset="0"/>
              </a:rPr>
              <a:t>María  Margarita Espinosa Robledo</a:t>
            </a:r>
          </a:p>
          <a:p>
            <a:pPr>
              <a:lnSpc>
                <a:spcPct val="200000"/>
              </a:lnSpc>
              <a:spcBef>
                <a:spcPct val="0"/>
              </a:spcBef>
              <a:buFontTx/>
              <a:buNone/>
            </a:pPr>
            <a:r>
              <a:rPr lang="es-ES_tradnl" altLang="es-MX" sz="1200" dirty="0">
                <a:latin typeface="Arial" charset="0"/>
              </a:rPr>
              <a:t>Luz María Martínez Ruiz</a:t>
            </a:r>
          </a:p>
        </p:txBody>
      </p:sp>
    </p:spTree>
    <p:extLst>
      <p:ext uri="{BB962C8B-B14F-4D97-AF65-F5344CB8AC3E}">
        <p14:creationId xmlns:p14="http://schemas.microsoft.com/office/powerpoint/2010/main" val="13003605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7"/>
          <p:cNvSpPr>
            <a:spLocks noChangeArrowheads="1"/>
          </p:cNvSpPr>
          <p:nvPr/>
        </p:nvSpPr>
        <p:spPr bwMode="auto">
          <a:xfrm>
            <a:off x="1562100" y="8272463"/>
            <a:ext cx="5168900" cy="760412"/>
          </a:xfrm>
          <a:prstGeom prst="rect">
            <a:avLst/>
          </a:prstGeom>
          <a:solidFill>
            <a:schemeClr val="bg1"/>
          </a:solidFill>
          <a:ln w="9525">
            <a:solidFill>
              <a:schemeClr val="tx1"/>
            </a:solidFill>
            <a:miter lim="800000"/>
            <a:headEnd/>
            <a:tailEnd/>
          </a:ln>
        </p:spPr>
        <p:txBody>
          <a:bodyPr wrap="none" anchor="ct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dirty="0">
              <a:latin typeface="Arial" charset="0"/>
            </a:endParaRPr>
          </a:p>
        </p:txBody>
      </p:sp>
      <p:sp>
        <p:nvSpPr>
          <p:cNvPr id="37891" name="Line 19"/>
          <p:cNvSpPr>
            <a:spLocks noChangeShapeType="1"/>
          </p:cNvSpPr>
          <p:nvPr/>
        </p:nvSpPr>
        <p:spPr bwMode="auto">
          <a:xfrm>
            <a:off x="1574800" y="8559800"/>
            <a:ext cx="514985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dirty="0"/>
          </a:p>
        </p:txBody>
      </p:sp>
      <p:sp>
        <p:nvSpPr>
          <p:cNvPr id="37892" name="Text Box 21"/>
          <p:cNvSpPr txBox="1">
            <a:spLocks noChangeArrowheads="1"/>
          </p:cNvSpPr>
          <p:nvPr/>
        </p:nvSpPr>
        <p:spPr bwMode="auto">
          <a:xfrm>
            <a:off x="1574800" y="8292374"/>
            <a:ext cx="5130799" cy="240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la Casa Cuna Margarita Maza de Juárez</a:t>
            </a:r>
            <a:endParaRPr lang="es-ES" altLang="es-MX" sz="1200" b="1" dirty="0">
              <a:latin typeface="Arial" charset="0"/>
            </a:endParaRPr>
          </a:p>
        </p:txBody>
      </p:sp>
      <p:sp>
        <p:nvSpPr>
          <p:cNvPr id="37893" name="Rectangle 2"/>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dirty="0">
              <a:latin typeface="Arial" charset="0"/>
            </a:endParaRPr>
          </a:p>
        </p:txBody>
      </p:sp>
      <p:sp>
        <p:nvSpPr>
          <p:cNvPr id="37894" name="Text Box 3"/>
          <p:cNvSpPr txBox="1">
            <a:spLocks noChangeArrowheads="1"/>
          </p:cNvSpPr>
          <p:nvPr/>
        </p:nvSpPr>
        <p:spPr bwMode="auto">
          <a:xfrm>
            <a:off x="107950" y="66675"/>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dirty="0">
                <a:latin typeface="Arial" charset="0"/>
              </a:rPr>
              <a:t>DESCRIPCION DE FUNCIONES</a:t>
            </a:r>
          </a:p>
        </p:txBody>
      </p:sp>
      <p:sp>
        <p:nvSpPr>
          <p:cNvPr id="37895"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dirty="0"/>
          </a:p>
        </p:txBody>
      </p:sp>
      <p:sp>
        <p:nvSpPr>
          <p:cNvPr id="37896" name="Rectangle 5"/>
          <p:cNvSpPr>
            <a:spLocks noChangeArrowheads="1"/>
          </p:cNvSpPr>
          <p:nvPr/>
        </p:nvSpPr>
        <p:spPr bwMode="auto">
          <a:xfrm>
            <a:off x="1524000" y="774700"/>
            <a:ext cx="518160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0"/>
              </a:spcBef>
              <a:buFontTx/>
              <a:buNone/>
            </a:pPr>
            <a:endParaRPr lang="es-ES_tradnl" altLang="es-MX" sz="1200" b="1" i="1" dirty="0">
              <a:latin typeface="Arial" charset="0"/>
            </a:endParaRPr>
          </a:p>
          <a:p>
            <a:pPr algn="just">
              <a:spcBef>
                <a:spcPct val="0"/>
              </a:spcBef>
              <a:buFontTx/>
              <a:buNone/>
            </a:pPr>
            <a:endParaRPr lang="es-ES_tradnl" altLang="es-MX" sz="1200" b="1" i="1" dirty="0">
              <a:latin typeface="Arial" charset="0"/>
            </a:endParaRPr>
          </a:p>
          <a:p>
            <a:pPr algn="just">
              <a:spcBef>
                <a:spcPct val="0"/>
              </a:spcBef>
              <a:buFontTx/>
              <a:buNone/>
            </a:pPr>
            <a:endParaRPr lang="es-ES_tradnl" altLang="es-MX" sz="1200" b="1" i="1" dirty="0">
              <a:latin typeface="Arial" charset="0"/>
            </a:endParaRPr>
          </a:p>
        </p:txBody>
      </p:sp>
      <p:sp>
        <p:nvSpPr>
          <p:cNvPr id="37897" name="Rectangle 12"/>
          <p:cNvSpPr>
            <a:spLocks noChangeArrowheads="1"/>
          </p:cNvSpPr>
          <p:nvPr/>
        </p:nvSpPr>
        <p:spPr bwMode="auto">
          <a:xfrm>
            <a:off x="1484784" y="1098765"/>
            <a:ext cx="5292254" cy="674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5725" indent="-85725"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i="1" dirty="0">
                <a:latin typeface="Arial" charset="0"/>
              </a:rPr>
              <a:t>ÁREA MEDICA</a:t>
            </a:r>
            <a:endParaRPr lang="es-ES_tradnl" altLang="es-MX" sz="1200" dirty="0">
              <a:latin typeface="Arial" charset="0"/>
            </a:endParaRPr>
          </a:p>
          <a:p>
            <a:pPr algn="just">
              <a:spcBef>
                <a:spcPct val="0"/>
              </a:spcBef>
              <a:buFontTx/>
              <a:buNone/>
            </a:pPr>
            <a:endParaRPr lang="es-ES_tradnl" altLang="es-MX" sz="1200" dirty="0">
              <a:latin typeface="Arial" charset="0"/>
            </a:endParaRPr>
          </a:p>
          <a:p>
            <a:pPr algn="just">
              <a:spcBef>
                <a:spcPct val="0"/>
              </a:spcBef>
              <a:buFontTx/>
              <a:buNone/>
            </a:pPr>
            <a:r>
              <a:rPr lang="es-ES_tradnl" altLang="es-MX" sz="1200" b="1" i="1" dirty="0">
                <a:latin typeface="Arial" charset="0"/>
              </a:rPr>
              <a:t>OBJETIVO.</a:t>
            </a:r>
          </a:p>
          <a:p>
            <a:pPr algn="just">
              <a:spcBef>
                <a:spcPct val="0"/>
              </a:spcBef>
              <a:buFontTx/>
              <a:buNone/>
            </a:pPr>
            <a:endParaRPr lang="es-ES_tradnl" altLang="es-MX" sz="1200" b="1" i="1" dirty="0">
              <a:latin typeface="Arial" charset="0"/>
            </a:endParaRPr>
          </a:p>
          <a:p>
            <a:pPr algn="just">
              <a:spcBef>
                <a:spcPct val="0"/>
              </a:spcBef>
              <a:buFontTx/>
              <a:buNone/>
            </a:pPr>
            <a:r>
              <a:rPr lang="es-ES_tradnl" altLang="es-MX" sz="1200" dirty="0">
                <a:latin typeface="Arial" charset="0"/>
              </a:rPr>
              <a:t>  Proporcionar una atención integral con calidad y calidez, mediante acciones de prevención, diagnóstico y tratamiento que permitan preservar en estado óptimo de salud de los niños y las niñas albergados para el logro de su crecimiento y desarrollo pleno. </a:t>
            </a:r>
          </a:p>
          <a:p>
            <a:pPr algn="just">
              <a:spcBef>
                <a:spcPct val="0"/>
              </a:spcBef>
              <a:buFontTx/>
              <a:buNone/>
            </a:pPr>
            <a:endParaRPr lang="es-ES_tradnl" altLang="es-MX" sz="1200" dirty="0">
              <a:latin typeface="Arial" charset="0"/>
            </a:endParaRPr>
          </a:p>
          <a:p>
            <a:pPr algn="just">
              <a:spcBef>
                <a:spcPct val="0"/>
              </a:spcBef>
              <a:buFontTx/>
              <a:buNone/>
            </a:pPr>
            <a:endParaRPr lang="es-ES_tradnl" altLang="es-MX" sz="1200" dirty="0">
              <a:latin typeface="Arial" charset="0"/>
            </a:endParaRPr>
          </a:p>
          <a:p>
            <a:pPr algn="just">
              <a:spcBef>
                <a:spcPct val="0"/>
              </a:spcBef>
              <a:buFontTx/>
              <a:buNone/>
            </a:pPr>
            <a:r>
              <a:rPr lang="es-ES_tradnl" altLang="es-MX" sz="1200" b="1" i="1" dirty="0">
                <a:latin typeface="Arial" charset="0"/>
              </a:rPr>
              <a:t>FUNCIONES</a:t>
            </a:r>
          </a:p>
          <a:p>
            <a:pPr algn="just">
              <a:spcBef>
                <a:spcPct val="0"/>
              </a:spcBef>
              <a:buFontTx/>
              <a:buNone/>
            </a:pPr>
            <a:endParaRPr lang="es-ES_tradnl" altLang="es-MX" sz="1200" b="1" i="1" dirty="0">
              <a:latin typeface="Arial" charset="0"/>
            </a:endParaRPr>
          </a:p>
          <a:p>
            <a:pPr algn="just">
              <a:spcBef>
                <a:spcPct val="0"/>
              </a:spcBef>
            </a:pPr>
            <a:r>
              <a:rPr lang="es-ES_tradnl" altLang="es-MX" sz="1200" dirty="0">
                <a:latin typeface="Arial" charset="0"/>
              </a:rPr>
              <a:t>Practicar examen clínico completo a los menores de edad  ingresados.</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Realizar la apertura de expediente clínico de cada uno de los menores de edad albergados.</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Realizar la revisión clínica a los menores albergados, prescribir el tratamiento que se requiera y seguir su evoluci</a:t>
            </a:r>
            <a:r>
              <a:rPr lang="es-ES" altLang="es-MX" sz="1200" dirty="0">
                <a:latin typeface="Arial" charset="0"/>
              </a:rPr>
              <a:t>ón hasta su total recuperación.</a:t>
            </a:r>
            <a:endParaRPr lang="es-ES_tradnl" altLang="es-MX" sz="1200" dirty="0">
              <a:latin typeface="Arial" charset="0"/>
            </a:endParaRP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Indicar las fórmulas maternas adecuadas para los lactantes.</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Valorar el estado de nutricio</a:t>
            </a:r>
            <a:r>
              <a:rPr lang="es-ES" altLang="es-MX" sz="1200" dirty="0">
                <a:latin typeface="Arial" charset="0"/>
              </a:rPr>
              <a:t> </a:t>
            </a:r>
            <a:r>
              <a:rPr lang="es-ES_tradnl" altLang="es-MX" sz="1200" dirty="0">
                <a:latin typeface="Arial" charset="0"/>
              </a:rPr>
              <a:t> de los menores albergados, preinscribir dietas especiales cuando se requiera y coordinarse con la nutrióloga para la atención</a:t>
            </a:r>
            <a:r>
              <a:rPr lang="es-ES" altLang="es-MX" sz="1200" dirty="0">
                <a:latin typeface="Arial" charset="0"/>
              </a:rPr>
              <a:t> nutricional que requieran los menores albergados siguiendo la valoración del estado nutricional.</a:t>
            </a:r>
            <a:endParaRPr lang="es-ES_tradnl" altLang="es-MX" sz="1200" dirty="0">
              <a:latin typeface="Arial" charset="0"/>
            </a:endParaRP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Instruir a la encargada del </a:t>
            </a:r>
            <a:r>
              <a:rPr lang="es-ES" altLang="es-MX" sz="1200" dirty="0">
                <a:latin typeface="Arial" charset="0"/>
              </a:rPr>
              <a:t>área de</a:t>
            </a:r>
            <a:r>
              <a:rPr lang="es-ES_tradnl" altLang="es-MX" sz="1200" dirty="0">
                <a:latin typeface="Arial" charset="0"/>
              </a:rPr>
              <a:t> enfermería sobre el suministro de medicamentos. </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Solicitar estudios especiales o de laboratorio cuando el menor lo requiera.</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Canalizar al menor cuando sea necesaria su hospitalización.</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Realizar visitas al hospital en caso de internamiento de un menor.</a:t>
            </a:r>
          </a:p>
        </p:txBody>
      </p:sp>
      <p:sp>
        <p:nvSpPr>
          <p:cNvPr id="37898" name="Text Box 14"/>
          <p:cNvSpPr txBox="1">
            <a:spLocks noChangeArrowheads="1"/>
          </p:cNvSpPr>
          <p:nvPr/>
        </p:nvSpPr>
        <p:spPr bwMode="auto">
          <a:xfrm>
            <a:off x="1562100" y="8675688"/>
            <a:ext cx="5143499"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dirty="0">
                <a:latin typeface="Arial" charset="0"/>
              </a:rPr>
              <a:t>Ma. Elena G</a:t>
            </a:r>
            <a:r>
              <a:rPr lang="es-ES" altLang="es-MX" sz="1200" dirty="0" err="1">
                <a:latin typeface="Arial" charset="0"/>
              </a:rPr>
              <a:t>ámez</a:t>
            </a:r>
            <a:r>
              <a:rPr lang="es-ES" altLang="es-MX" sz="1200" dirty="0">
                <a:latin typeface="Arial" charset="0"/>
              </a:rPr>
              <a:t> Castro</a:t>
            </a:r>
            <a:endParaRPr lang="es-ES_tradnl" altLang="es-MX" sz="1200" dirty="0">
              <a:latin typeface="Arial" charset="0"/>
            </a:endParaRPr>
          </a:p>
        </p:txBody>
      </p:sp>
    </p:spTree>
    <p:extLst>
      <p:ext uri="{BB962C8B-B14F-4D97-AF65-F5344CB8AC3E}">
        <p14:creationId xmlns:p14="http://schemas.microsoft.com/office/powerpoint/2010/main" val="11195550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1026"/>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38915" name="Text Box 1027"/>
          <p:cNvSpPr txBox="1">
            <a:spLocks noChangeArrowheads="1"/>
          </p:cNvSpPr>
          <p:nvPr/>
        </p:nvSpPr>
        <p:spPr bwMode="auto">
          <a:xfrm>
            <a:off x="107950" y="142677"/>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38916" name="Line 1028"/>
          <p:cNvSpPr>
            <a:spLocks noChangeShapeType="1"/>
          </p:cNvSpPr>
          <p:nvPr/>
        </p:nvSpPr>
        <p:spPr bwMode="auto">
          <a:xfrm>
            <a:off x="0" y="61156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38917" name="Rectangle 1029"/>
          <p:cNvSpPr>
            <a:spLocks noChangeArrowheads="1"/>
          </p:cNvSpPr>
          <p:nvPr/>
        </p:nvSpPr>
        <p:spPr bwMode="auto">
          <a:xfrm>
            <a:off x="1524000" y="774700"/>
            <a:ext cx="518160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0"/>
              </a:spcBef>
              <a:buFontTx/>
              <a:buNone/>
            </a:pPr>
            <a:endParaRPr lang="es-ES_tradnl" altLang="es-MX" sz="1200" b="1" i="1">
              <a:latin typeface="Arial" charset="0"/>
            </a:endParaRPr>
          </a:p>
          <a:p>
            <a:pPr algn="just">
              <a:spcBef>
                <a:spcPct val="0"/>
              </a:spcBef>
              <a:buFontTx/>
              <a:buNone/>
            </a:pPr>
            <a:endParaRPr lang="es-ES_tradnl" altLang="es-MX" sz="1200" b="1" i="1">
              <a:latin typeface="Arial" charset="0"/>
            </a:endParaRPr>
          </a:p>
          <a:p>
            <a:pPr algn="just">
              <a:spcBef>
                <a:spcPct val="0"/>
              </a:spcBef>
              <a:buFontTx/>
              <a:buNone/>
            </a:pPr>
            <a:endParaRPr lang="es-ES_tradnl" altLang="es-MX" sz="1200" b="1" i="1">
              <a:latin typeface="Arial" charset="0"/>
            </a:endParaRPr>
          </a:p>
        </p:txBody>
      </p:sp>
      <p:sp>
        <p:nvSpPr>
          <p:cNvPr id="38918" name="Rectangle 1036"/>
          <p:cNvSpPr>
            <a:spLocks noChangeArrowheads="1"/>
          </p:cNvSpPr>
          <p:nvPr/>
        </p:nvSpPr>
        <p:spPr bwMode="auto">
          <a:xfrm>
            <a:off x="1484784" y="1115616"/>
            <a:ext cx="5292254" cy="637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5725" indent="-85725"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i="1" dirty="0">
                <a:latin typeface="Arial" charset="0"/>
              </a:rPr>
              <a:t>ÁREA MEDICA</a:t>
            </a:r>
            <a:endParaRPr lang="es-ES_tradnl" altLang="es-MX" sz="1200" dirty="0">
              <a:latin typeface="Arial" charset="0"/>
            </a:endParaRPr>
          </a:p>
          <a:p>
            <a:pPr algn="ctr">
              <a:spcBef>
                <a:spcPct val="0"/>
              </a:spcBef>
              <a:buFontTx/>
              <a:buNone/>
            </a:pPr>
            <a:r>
              <a:rPr lang="es-ES_tradnl" altLang="es-MX" sz="1200" b="1" i="1" dirty="0">
                <a:latin typeface="Arial" charset="0"/>
              </a:rPr>
              <a:t>(Continúa)</a:t>
            </a:r>
          </a:p>
          <a:p>
            <a:pPr algn="just">
              <a:spcBef>
                <a:spcPct val="0"/>
              </a:spcBef>
              <a:buFontTx/>
              <a:buNone/>
            </a:pPr>
            <a:endParaRPr lang="es-ES_tradnl" altLang="es-MX" sz="1200" dirty="0">
              <a:latin typeface="Arial" charset="0"/>
            </a:endParaRPr>
          </a:p>
          <a:p>
            <a:pPr algn="just">
              <a:spcBef>
                <a:spcPct val="0"/>
              </a:spcBef>
            </a:pPr>
            <a:r>
              <a:rPr lang="es-ES_tradnl" altLang="es-MX" sz="1200" dirty="0">
                <a:latin typeface="Arial" charset="0"/>
              </a:rPr>
              <a:t>Canalizar al menor de edad a interconsulta a otros médicos especialistas cuando se requiera.</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Mantener actualizados los expedientes clínicos.</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Realizar resumen </a:t>
            </a:r>
            <a:r>
              <a:rPr lang="es-ES" altLang="es-MX" sz="1200" dirty="0">
                <a:latin typeface="Arial" charset="0"/>
              </a:rPr>
              <a:t>médico de los menores cuando sean requeridos por la dirección.</a:t>
            </a:r>
          </a:p>
          <a:p>
            <a:pPr algn="just">
              <a:spcBef>
                <a:spcPct val="0"/>
              </a:spcBef>
            </a:pPr>
            <a:endParaRPr lang="es-ES" altLang="es-MX" sz="1200" dirty="0">
              <a:latin typeface="Arial" charset="0"/>
            </a:endParaRPr>
          </a:p>
          <a:p>
            <a:pPr algn="just">
              <a:spcBef>
                <a:spcPct val="0"/>
              </a:spcBef>
            </a:pPr>
            <a:r>
              <a:rPr lang="es-ES" altLang="es-MX" sz="1200" dirty="0">
                <a:latin typeface="Arial" charset="0"/>
              </a:rPr>
              <a:t>Realizar notas médicas de egresos de los menores albergados que sean entregados en adopción, y a los padre o familiares en caso de reintegración familiar o que son canalizados a otras instituciones.</a:t>
            </a:r>
          </a:p>
          <a:p>
            <a:pPr algn="just">
              <a:spcBef>
                <a:spcPct val="0"/>
              </a:spcBef>
            </a:pPr>
            <a:endParaRPr lang="es-ES" altLang="es-MX" sz="1200" dirty="0">
              <a:latin typeface="Arial" charset="0"/>
            </a:endParaRPr>
          </a:p>
          <a:p>
            <a:pPr algn="just">
              <a:spcBef>
                <a:spcPct val="0"/>
              </a:spcBef>
            </a:pPr>
            <a:r>
              <a:rPr lang="es-ES" altLang="es-MX" sz="1200" dirty="0">
                <a:latin typeface="Arial" charset="0"/>
              </a:rPr>
              <a:t>Proporcionar la información del historial médico del menor de edad, a los padres adoptivos y/o familiares en caso de integración familiar.</a:t>
            </a:r>
          </a:p>
          <a:p>
            <a:pPr algn="just">
              <a:spcBef>
                <a:spcPct val="0"/>
              </a:spcBef>
            </a:pPr>
            <a:endParaRPr lang="es-ES" altLang="es-MX" sz="1200" dirty="0">
              <a:latin typeface="Arial" charset="0"/>
            </a:endParaRPr>
          </a:p>
          <a:p>
            <a:pPr algn="just">
              <a:spcBef>
                <a:spcPct val="0"/>
              </a:spcBef>
            </a:pPr>
            <a:r>
              <a:rPr lang="es-ES" altLang="es-MX" sz="1200" dirty="0">
                <a:latin typeface="Arial" charset="0"/>
              </a:rPr>
              <a:t>Elaborar el informe mensual de actividades y entregarlo a la dirección.</a:t>
            </a:r>
          </a:p>
          <a:p>
            <a:pPr algn="just">
              <a:spcBef>
                <a:spcPct val="0"/>
              </a:spcBef>
            </a:pPr>
            <a:endParaRPr lang="es-ES" altLang="es-MX" sz="1200" dirty="0">
              <a:latin typeface="Arial" charset="0"/>
            </a:endParaRPr>
          </a:p>
          <a:p>
            <a:pPr algn="just">
              <a:spcBef>
                <a:spcPct val="0"/>
              </a:spcBef>
            </a:pPr>
            <a:r>
              <a:rPr lang="es-ES" altLang="es-MX" sz="1200" dirty="0">
                <a:latin typeface="Arial" charset="0"/>
              </a:rPr>
              <a:t>Realizar los certificados médicos de los niños que acudan a educación prescolar.</a:t>
            </a:r>
          </a:p>
          <a:p>
            <a:pPr algn="just">
              <a:spcBef>
                <a:spcPct val="0"/>
              </a:spcBef>
            </a:pPr>
            <a:endParaRPr lang="es-ES" altLang="es-MX" sz="1200" dirty="0">
              <a:latin typeface="Arial" charset="0"/>
            </a:endParaRPr>
          </a:p>
          <a:p>
            <a:pPr algn="just">
              <a:spcBef>
                <a:spcPct val="0"/>
              </a:spcBef>
            </a:pPr>
            <a:r>
              <a:rPr lang="es-ES" altLang="es-MX" sz="1200" dirty="0">
                <a:latin typeface="Arial" charset="0"/>
              </a:rPr>
              <a:t>Acudir a los centros hospitalarios para valorar el estado de salud de los niños que van ingresar a casa cuna según indicación de la PPNNA</a:t>
            </a:r>
          </a:p>
          <a:p>
            <a:pPr algn="just">
              <a:spcBef>
                <a:spcPct val="0"/>
              </a:spcBef>
            </a:pPr>
            <a:endParaRPr lang="es-ES" altLang="es-MX" sz="1200" dirty="0">
              <a:latin typeface="Arial" charset="0"/>
            </a:endParaRPr>
          </a:p>
          <a:p>
            <a:pPr algn="just">
              <a:spcBef>
                <a:spcPct val="0"/>
              </a:spcBef>
            </a:pPr>
            <a:r>
              <a:rPr lang="es-ES" altLang="es-MX" sz="1200" dirty="0">
                <a:latin typeface="Arial" charset="0"/>
              </a:rPr>
              <a:t>Brindar apoyo a las demás Casas Hogares dependientes del DIF Estatal, cuando lo requieran.</a:t>
            </a:r>
          </a:p>
          <a:p>
            <a:pPr algn="just">
              <a:spcBef>
                <a:spcPct val="0"/>
              </a:spcBef>
            </a:pPr>
            <a:endParaRPr lang="es-ES" altLang="es-MX" sz="1200" dirty="0">
              <a:latin typeface="Arial" charset="0"/>
            </a:endParaRPr>
          </a:p>
          <a:p>
            <a:pPr algn="just">
              <a:spcBef>
                <a:spcPct val="0"/>
              </a:spcBef>
            </a:pPr>
            <a:r>
              <a:rPr lang="es-ES" altLang="es-MX" sz="1200" dirty="0">
                <a:latin typeface="Arial" charset="0"/>
              </a:rPr>
              <a:t>Participar en las acciones y programas de actualización capacitación del personal.</a:t>
            </a:r>
            <a:endParaRPr lang="es-ES_tradnl" altLang="es-MX" sz="1200" dirty="0">
              <a:latin typeface="Arial" charset="0"/>
            </a:endParaRP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Estas funciones son enunciativas más no limitativas.</a:t>
            </a:r>
          </a:p>
        </p:txBody>
      </p:sp>
      <p:sp>
        <p:nvSpPr>
          <p:cNvPr id="38919" name="Rectangle 17"/>
          <p:cNvSpPr>
            <a:spLocks noChangeArrowheads="1"/>
          </p:cNvSpPr>
          <p:nvPr/>
        </p:nvSpPr>
        <p:spPr bwMode="auto">
          <a:xfrm>
            <a:off x="1562100" y="8272463"/>
            <a:ext cx="5168900" cy="760412"/>
          </a:xfrm>
          <a:prstGeom prst="rect">
            <a:avLst/>
          </a:prstGeom>
          <a:solidFill>
            <a:schemeClr val="bg1"/>
          </a:solidFill>
          <a:ln w="9525">
            <a:solidFill>
              <a:schemeClr val="tx1"/>
            </a:solidFill>
            <a:miter lim="800000"/>
            <a:headEnd/>
            <a:tailEnd/>
          </a:ln>
        </p:spPr>
        <p:txBody>
          <a:bodyPr wrap="none" anchor="ct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38920" name="Line 19"/>
          <p:cNvSpPr>
            <a:spLocks noChangeShapeType="1"/>
          </p:cNvSpPr>
          <p:nvPr/>
        </p:nvSpPr>
        <p:spPr bwMode="auto">
          <a:xfrm>
            <a:off x="1571625" y="8559800"/>
            <a:ext cx="5153025"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38921" name="Text Box 21"/>
          <p:cNvSpPr txBox="1">
            <a:spLocks noChangeArrowheads="1"/>
          </p:cNvSpPr>
          <p:nvPr/>
        </p:nvSpPr>
        <p:spPr bwMode="auto">
          <a:xfrm>
            <a:off x="1952625" y="8293100"/>
            <a:ext cx="44767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Directora de Casa Cuna Margarita Maza de Juárez</a:t>
            </a:r>
            <a:endParaRPr lang="es-ES" altLang="es-MX" sz="1200" b="1">
              <a:latin typeface="Arial" charset="0"/>
            </a:endParaRPr>
          </a:p>
        </p:txBody>
      </p:sp>
      <p:sp>
        <p:nvSpPr>
          <p:cNvPr id="11" name="Text Box 14"/>
          <p:cNvSpPr txBox="1">
            <a:spLocks noChangeArrowheads="1"/>
          </p:cNvSpPr>
          <p:nvPr/>
        </p:nvSpPr>
        <p:spPr bwMode="auto">
          <a:xfrm>
            <a:off x="1562100" y="8675688"/>
            <a:ext cx="5143499"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 Elena G</a:t>
            </a:r>
            <a:r>
              <a:rPr lang="es-ES" altLang="es-MX" sz="1200" err="1">
                <a:latin typeface="Arial" charset="0"/>
              </a:rPr>
              <a:t>ámez</a:t>
            </a:r>
            <a:r>
              <a:rPr lang="es-ES" altLang="es-MX" sz="1200">
                <a:latin typeface="Arial" charset="0"/>
              </a:rPr>
              <a:t> Castro</a:t>
            </a:r>
            <a:endParaRPr lang="es-ES_tradnl" altLang="es-MX" sz="1200">
              <a:latin typeface="Arial" charset="0"/>
            </a:endParaRPr>
          </a:p>
        </p:txBody>
      </p:sp>
    </p:spTree>
    <p:extLst>
      <p:ext uri="{BB962C8B-B14F-4D97-AF65-F5344CB8AC3E}">
        <p14:creationId xmlns:p14="http://schemas.microsoft.com/office/powerpoint/2010/main" val="178050194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ChangeArrowheads="1"/>
          </p:cNvSpPr>
          <p:nvPr/>
        </p:nvSpPr>
        <p:spPr bwMode="auto">
          <a:xfrm>
            <a:off x="-5515"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48130" name="Text Box 3"/>
          <p:cNvSpPr txBox="1">
            <a:spLocks noChangeArrowheads="1"/>
          </p:cNvSpPr>
          <p:nvPr/>
        </p:nvSpPr>
        <p:spPr bwMode="auto">
          <a:xfrm>
            <a:off x="10795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48131"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48132" name="Rectangle 5"/>
          <p:cNvSpPr>
            <a:spLocks noChangeArrowheads="1"/>
          </p:cNvSpPr>
          <p:nvPr/>
        </p:nvSpPr>
        <p:spPr bwMode="auto">
          <a:xfrm>
            <a:off x="1484784" y="1116186"/>
            <a:ext cx="5292254" cy="7848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5725" indent="-857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i="1" dirty="0">
                <a:latin typeface="Arial" charset="0"/>
              </a:rPr>
              <a:t>COORDINADORA DE  ENFERMERÍA</a:t>
            </a:r>
          </a:p>
          <a:p>
            <a:pPr>
              <a:spcBef>
                <a:spcPct val="0"/>
              </a:spcBef>
              <a:buFontTx/>
              <a:buNone/>
            </a:pPr>
            <a:endParaRPr lang="es-ES_tradnl" altLang="es-MX" sz="1200" dirty="0">
              <a:latin typeface="Arial" charset="0"/>
            </a:endParaRPr>
          </a:p>
          <a:p>
            <a:pPr algn="just">
              <a:spcBef>
                <a:spcPct val="0"/>
              </a:spcBef>
              <a:buFontTx/>
              <a:buNone/>
            </a:pPr>
            <a:r>
              <a:rPr lang="es-ES_tradnl" altLang="es-MX" sz="1200" b="1" i="1" dirty="0">
                <a:latin typeface="Arial" charset="0"/>
              </a:rPr>
              <a:t>OBJETIVO.</a:t>
            </a:r>
          </a:p>
          <a:p>
            <a:pPr algn="just">
              <a:spcBef>
                <a:spcPct val="0"/>
              </a:spcBef>
              <a:buFontTx/>
              <a:buNone/>
            </a:pPr>
            <a:endParaRPr lang="es-ES_tradnl" altLang="es-MX" sz="1200" b="1" i="1" dirty="0">
              <a:latin typeface="Arial" charset="0"/>
            </a:endParaRPr>
          </a:p>
          <a:p>
            <a:pPr algn="just">
              <a:spcBef>
                <a:spcPct val="0"/>
              </a:spcBef>
              <a:buFontTx/>
              <a:buNone/>
            </a:pPr>
            <a:r>
              <a:rPr lang="es-ES_tradnl" altLang="es-MX" sz="1200" dirty="0">
                <a:latin typeface="Arial" charset="0"/>
              </a:rPr>
              <a:t>  Planear, coordinar y supervisar los cuidados de enfermería que permitan  promover, restablecer y/o mantener el estado de salud de los menores.</a:t>
            </a:r>
          </a:p>
          <a:p>
            <a:pPr algn="just">
              <a:spcBef>
                <a:spcPct val="0"/>
              </a:spcBef>
              <a:buFontTx/>
              <a:buNone/>
            </a:pPr>
            <a:endParaRPr lang="es-ES_tradnl" altLang="es-MX" sz="1200" dirty="0">
              <a:latin typeface="Arial" charset="0"/>
            </a:endParaRPr>
          </a:p>
          <a:p>
            <a:pPr algn="just">
              <a:spcBef>
                <a:spcPct val="0"/>
              </a:spcBef>
              <a:buFontTx/>
              <a:buNone/>
            </a:pPr>
            <a:endParaRPr lang="es-ES_tradnl" altLang="es-MX" sz="1200" dirty="0">
              <a:latin typeface="Arial" charset="0"/>
            </a:endParaRPr>
          </a:p>
          <a:p>
            <a:pPr algn="just">
              <a:spcBef>
                <a:spcPct val="0"/>
              </a:spcBef>
              <a:buFontTx/>
              <a:buNone/>
            </a:pPr>
            <a:endParaRPr lang="es-ES_tradnl" altLang="es-MX" sz="1200" dirty="0">
              <a:latin typeface="Arial" charset="0"/>
            </a:endParaRPr>
          </a:p>
          <a:p>
            <a:pPr algn="just">
              <a:spcBef>
                <a:spcPct val="0"/>
              </a:spcBef>
              <a:buFontTx/>
              <a:buNone/>
            </a:pPr>
            <a:r>
              <a:rPr lang="es-ES_tradnl" altLang="es-MX" sz="1200" b="1" i="1" dirty="0">
                <a:latin typeface="Arial" charset="0"/>
              </a:rPr>
              <a:t>FUNCIONES.</a:t>
            </a:r>
          </a:p>
          <a:p>
            <a:pPr algn="just">
              <a:spcBef>
                <a:spcPct val="0"/>
              </a:spcBef>
              <a:buFontTx/>
              <a:buNone/>
            </a:pPr>
            <a:endParaRPr lang="es-ES_tradnl" altLang="es-MX" sz="1200" b="1" i="1" dirty="0">
              <a:latin typeface="Arial" charset="0"/>
            </a:endParaRPr>
          </a:p>
          <a:p>
            <a:pPr algn="just">
              <a:spcBef>
                <a:spcPct val="0"/>
              </a:spcBef>
            </a:pPr>
            <a:r>
              <a:rPr lang="es-ES_tradnl" altLang="es-MX" sz="1200" dirty="0">
                <a:latin typeface="Arial" charset="0"/>
              </a:rPr>
              <a:t>Planear y distribuir actividades al personal a su cargo según sus necesidades.</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Promover reuniones con su personal cada vez que sea necesario, para tratar asuntos para mejorar los trabajos del área.</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Participar y promover acciones y actividades para la actualización y capacitación del personal.</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Supervisar el estado y funcionamiento de las instalaciones del área de enfermería.</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Resolver en la medida de sus conocimientos las dudas que presenta el equipo de trabajo.</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Establecer criterios para que el equipo realice acciones en situaciones de emergencia.</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Mantener un ambiente de disciplina en el trabajo y buenas relaciones interpersonales.</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Supervisar y evaluar en forma periódica la atención que el personal de enfermería y </a:t>
            </a:r>
            <a:r>
              <a:rPr lang="es-ES_tradnl" altLang="es-MX" sz="1200" u="sng" dirty="0">
                <a:latin typeface="Arial" charset="0"/>
              </a:rPr>
              <a:t>cuidadores infantiles </a:t>
            </a:r>
            <a:r>
              <a:rPr lang="es-ES_tradnl" altLang="es-MX" sz="1200" dirty="0">
                <a:latin typeface="Arial" charset="0"/>
              </a:rPr>
              <a:t>proporciona a los menores de edad.</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Supervisar que se realicen las notas de enfermería o reporte correspondiente.</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Realizar la Historia Clínica, abrir el expediente y llevar el control del mismo, de forma conjunta con el médico, de acuerdo a la norma NOM-004-SSA3 2012. </a:t>
            </a:r>
          </a:p>
        </p:txBody>
      </p:sp>
      <p:sp>
        <p:nvSpPr>
          <p:cNvPr id="48133" name="Rectangle 7"/>
          <p:cNvSpPr>
            <a:spLocks noChangeArrowheads="1"/>
          </p:cNvSpPr>
          <p:nvPr/>
        </p:nvSpPr>
        <p:spPr bwMode="auto">
          <a:xfrm>
            <a:off x="1549400" y="8353425"/>
            <a:ext cx="5181600" cy="68103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48134" name="Text Box 8"/>
          <p:cNvSpPr txBox="1">
            <a:spLocks noChangeArrowheads="1"/>
          </p:cNvSpPr>
          <p:nvPr/>
        </p:nvSpPr>
        <p:spPr bwMode="auto">
          <a:xfrm>
            <a:off x="2278063" y="8458200"/>
            <a:ext cx="11318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48135" name="Line 9"/>
          <p:cNvSpPr>
            <a:spLocks noChangeShapeType="1"/>
          </p:cNvSpPr>
          <p:nvPr/>
        </p:nvSpPr>
        <p:spPr bwMode="auto">
          <a:xfrm>
            <a:off x="4141788" y="8377238"/>
            <a:ext cx="3175" cy="6477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48136" name="Line 10"/>
          <p:cNvSpPr>
            <a:spLocks noChangeShapeType="1"/>
          </p:cNvSpPr>
          <p:nvPr/>
        </p:nvSpPr>
        <p:spPr bwMode="auto">
          <a:xfrm>
            <a:off x="1549400" y="8694738"/>
            <a:ext cx="5181600" cy="476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48137" name="Text Box 11"/>
          <p:cNvSpPr txBox="1">
            <a:spLocks noChangeArrowheads="1"/>
          </p:cNvSpPr>
          <p:nvPr/>
        </p:nvSpPr>
        <p:spPr bwMode="auto">
          <a:xfrm>
            <a:off x="4395682" y="8353425"/>
            <a:ext cx="2122697"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48138" name="Text Box 12"/>
          <p:cNvSpPr txBox="1">
            <a:spLocks noChangeArrowheads="1"/>
          </p:cNvSpPr>
          <p:nvPr/>
        </p:nvSpPr>
        <p:spPr bwMode="auto">
          <a:xfrm>
            <a:off x="1631813" y="8729663"/>
            <a:ext cx="24812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dirty="0">
                <a:latin typeface="Arial" charset="0"/>
              </a:rPr>
              <a:t>    Ana Luisa López Ramírez</a:t>
            </a:r>
          </a:p>
        </p:txBody>
      </p:sp>
      <p:sp>
        <p:nvSpPr>
          <p:cNvPr id="48139" name="Text Box 14"/>
          <p:cNvSpPr txBox="1">
            <a:spLocks noChangeArrowheads="1"/>
          </p:cNvSpPr>
          <p:nvPr/>
        </p:nvSpPr>
        <p:spPr bwMode="auto">
          <a:xfrm>
            <a:off x="4144963" y="8729663"/>
            <a:ext cx="253841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 Elena Gamez Castro</a:t>
            </a:r>
          </a:p>
        </p:txBody>
      </p:sp>
    </p:spTree>
    <p:extLst>
      <p:ext uri="{BB962C8B-B14F-4D97-AF65-F5344CB8AC3E}">
        <p14:creationId xmlns:p14="http://schemas.microsoft.com/office/powerpoint/2010/main" val="120457566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49154" name="Text Box 3"/>
          <p:cNvSpPr txBox="1">
            <a:spLocks noChangeArrowheads="1"/>
          </p:cNvSpPr>
          <p:nvPr/>
        </p:nvSpPr>
        <p:spPr bwMode="auto">
          <a:xfrm>
            <a:off x="107950" y="762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49155"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40965" name="Rectangle 5"/>
          <p:cNvSpPr>
            <a:spLocks noChangeArrowheads="1"/>
          </p:cNvSpPr>
          <p:nvPr/>
        </p:nvSpPr>
        <p:spPr bwMode="auto">
          <a:xfrm>
            <a:off x="1484784" y="1103411"/>
            <a:ext cx="5292254" cy="6924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5725" indent="-85725"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defRPr/>
            </a:pPr>
            <a:r>
              <a:rPr lang="es-ES_tradnl" altLang="es-MX" sz="1200" b="1" i="1" dirty="0">
                <a:latin typeface="Arial" charset="0"/>
              </a:rPr>
              <a:t>COORDINADORA DE  ENFERMERÍA</a:t>
            </a:r>
          </a:p>
          <a:p>
            <a:pPr algn="just">
              <a:spcBef>
                <a:spcPct val="0"/>
              </a:spcBef>
              <a:buFontTx/>
              <a:buNone/>
              <a:defRPr/>
            </a:pPr>
            <a:r>
              <a:rPr lang="es-ES_tradnl" altLang="es-MX" sz="1200" b="1" i="1" dirty="0">
                <a:latin typeface="Arial" charset="0"/>
              </a:rPr>
              <a:t>                                                  (Continúa)</a:t>
            </a:r>
          </a:p>
          <a:p>
            <a:pPr algn="just">
              <a:spcBef>
                <a:spcPct val="0"/>
              </a:spcBef>
              <a:buFontTx/>
              <a:buNone/>
              <a:defRPr/>
            </a:pPr>
            <a:endParaRPr lang="es-ES_tradnl" altLang="es-MX" sz="1200" dirty="0">
              <a:latin typeface="Arial" charset="0"/>
            </a:endParaRPr>
          </a:p>
          <a:p>
            <a:pPr algn="just">
              <a:spcBef>
                <a:spcPct val="0"/>
              </a:spcBef>
              <a:defRPr/>
            </a:pPr>
            <a:r>
              <a:rPr lang="es-ES_tradnl" altLang="es-MX" sz="1200" dirty="0">
                <a:latin typeface="Arial" charset="0"/>
              </a:rPr>
              <a:t>Participar en la visita médica diariamente.</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Tomar las medidas antropogénica mensualmente a todos los niños  y niñas y reportarlas a la asesora(o)  de nutricion.</a:t>
            </a:r>
          </a:p>
          <a:p>
            <a:pPr marL="0" indent="0" algn="just">
              <a:spcBef>
                <a:spcPct val="0"/>
              </a:spcBef>
              <a:buFontTx/>
              <a:buNone/>
              <a:defRPr/>
            </a:pPr>
            <a:endParaRPr lang="es-ES_tradnl" altLang="es-MX" sz="1200" dirty="0">
              <a:latin typeface="Arial" charset="0"/>
            </a:endParaRPr>
          </a:p>
          <a:p>
            <a:pPr algn="just">
              <a:spcBef>
                <a:spcPct val="0"/>
              </a:spcBef>
              <a:defRPr/>
            </a:pPr>
            <a:r>
              <a:rPr lang="es-ES_tradnl" altLang="es-MX" sz="1200" dirty="0">
                <a:latin typeface="Arial" charset="0"/>
              </a:rPr>
              <a:t>Recibir, transcribir y cumplir indicaciones médicas supervisando y/o ejecutando  la realización de las mismas.</a:t>
            </a:r>
            <a:endParaRPr lang="es-ES_tradnl" altLang="es-MX" sz="1200" b="1" i="1" dirty="0">
              <a:latin typeface="Arial" charset="0"/>
            </a:endParaRP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Realizar los procedimientos de ingresos y egresos de los menores.</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Coordinar con la administración para la realización de estudios de laboratorio y gabinete de los menores.</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Solicitar los insumos necesarios (medicamentos, material de curación, etc.) para el departamento cuando se requiera. </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Controlar el inventario de equipo y mobiliario del área.</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Coordinar y supervisar  la organización y distribución de los pasantes de servicio social en el área.</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Controlar las consultas con médicos especialistas en las diferentes instituciones de salud y C.R.E.E.</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Asistir  con los menores a las consultas con médicos especialistas cuando considere necesario y/o en su caso delegar la actividad</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Llevar el control la cartilla de vacunación.</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Formular y llevar a cabo programas de medicina preventiva sobre el cuidado de los niños albergados</a:t>
            </a:r>
          </a:p>
          <a:p>
            <a:pPr algn="just">
              <a:spcBef>
                <a:spcPct val="0"/>
              </a:spcBef>
              <a:buFontTx/>
              <a:buNone/>
              <a:defRPr/>
            </a:pPr>
            <a:endParaRPr lang="es-ES_tradnl" altLang="es-MX" sz="1200" dirty="0">
              <a:latin typeface="Arial" charset="0"/>
            </a:endParaRPr>
          </a:p>
          <a:p>
            <a:pPr algn="just">
              <a:spcBef>
                <a:spcPct val="0"/>
              </a:spcBef>
              <a:defRPr/>
            </a:pPr>
            <a:r>
              <a:rPr lang="es-ES_tradnl" altLang="es-MX" sz="1200" dirty="0">
                <a:latin typeface="Arial" charset="0"/>
              </a:rPr>
              <a:t>Evaluación de peso y talla de los menores de forma mensual.</a:t>
            </a:r>
          </a:p>
          <a:p>
            <a:pPr algn="just">
              <a:spcBef>
                <a:spcPct val="0"/>
              </a:spcBef>
              <a:defRPr/>
            </a:pPr>
            <a:endParaRPr lang="es-ES_tradnl" altLang="es-MX" sz="1200" b="1" i="1" dirty="0">
              <a:latin typeface="Arial" charset="0"/>
            </a:endParaRPr>
          </a:p>
        </p:txBody>
      </p:sp>
      <p:sp>
        <p:nvSpPr>
          <p:cNvPr id="49157" name="Rectangle 14"/>
          <p:cNvSpPr>
            <a:spLocks noChangeArrowheads="1"/>
          </p:cNvSpPr>
          <p:nvPr/>
        </p:nvSpPr>
        <p:spPr bwMode="auto">
          <a:xfrm>
            <a:off x="1549400" y="8353425"/>
            <a:ext cx="5181600" cy="68103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49158" name="Text Box 15"/>
          <p:cNvSpPr txBox="1">
            <a:spLocks noChangeArrowheads="1"/>
          </p:cNvSpPr>
          <p:nvPr/>
        </p:nvSpPr>
        <p:spPr bwMode="auto">
          <a:xfrm>
            <a:off x="2278063" y="8458200"/>
            <a:ext cx="11318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49159" name="Line 16"/>
          <p:cNvSpPr>
            <a:spLocks noChangeShapeType="1"/>
          </p:cNvSpPr>
          <p:nvPr/>
        </p:nvSpPr>
        <p:spPr bwMode="auto">
          <a:xfrm>
            <a:off x="4141788" y="8377238"/>
            <a:ext cx="3175" cy="6477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49160" name="Line 17"/>
          <p:cNvSpPr>
            <a:spLocks noChangeShapeType="1"/>
          </p:cNvSpPr>
          <p:nvPr/>
        </p:nvSpPr>
        <p:spPr bwMode="auto">
          <a:xfrm>
            <a:off x="1549400" y="8694738"/>
            <a:ext cx="5181600" cy="476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49161" name="Text Box 18"/>
          <p:cNvSpPr txBox="1">
            <a:spLocks noChangeArrowheads="1"/>
          </p:cNvSpPr>
          <p:nvPr/>
        </p:nvSpPr>
        <p:spPr bwMode="auto">
          <a:xfrm>
            <a:off x="4144963" y="8353425"/>
            <a:ext cx="2578100"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49162" name="Text Box 19"/>
          <p:cNvSpPr txBox="1">
            <a:spLocks noChangeArrowheads="1"/>
          </p:cNvSpPr>
          <p:nvPr/>
        </p:nvSpPr>
        <p:spPr bwMode="auto">
          <a:xfrm>
            <a:off x="1718555" y="8748464"/>
            <a:ext cx="232251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es-ES_tradnl" altLang="es-MX" sz="1200" dirty="0">
                <a:latin typeface="Arial" charset="0"/>
              </a:rPr>
              <a:t>    Ana Luisa López Ramírez</a:t>
            </a:r>
          </a:p>
        </p:txBody>
      </p:sp>
      <p:sp>
        <p:nvSpPr>
          <p:cNvPr id="49163" name="Text Box 20"/>
          <p:cNvSpPr txBox="1">
            <a:spLocks noChangeArrowheads="1"/>
          </p:cNvSpPr>
          <p:nvPr/>
        </p:nvSpPr>
        <p:spPr bwMode="auto">
          <a:xfrm>
            <a:off x="4144963" y="8729663"/>
            <a:ext cx="253841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 Elena Gamez Castro</a:t>
            </a:r>
          </a:p>
        </p:txBody>
      </p:sp>
    </p:spTree>
    <p:extLst>
      <p:ext uri="{BB962C8B-B14F-4D97-AF65-F5344CB8AC3E}">
        <p14:creationId xmlns:p14="http://schemas.microsoft.com/office/powerpoint/2010/main" val="50505914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49154" name="Text Box 3"/>
          <p:cNvSpPr txBox="1">
            <a:spLocks noChangeArrowheads="1"/>
          </p:cNvSpPr>
          <p:nvPr/>
        </p:nvSpPr>
        <p:spPr bwMode="auto">
          <a:xfrm>
            <a:off x="107950" y="762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49155"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40965" name="Rectangle 5"/>
          <p:cNvSpPr>
            <a:spLocks noChangeArrowheads="1"/>
          </p:cNvSpPr>
          <p:nvPr/>
        </p:nvSpPr>
        <p:spPr bwMode="auto">
          <a:xfrm>
            <a:off x="1484784" y="1115616"/>
            <a:ext cx="5292254"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5725" indent="-85725"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defRPr/>
            </a:pPr>
            <a:r>
              <a:rPr lang="es-ES_tradnl" altLang="es-MX" sz="1200" b="1" i="1" dirty="0">
                <a:latin typeface="Arial" charset="0"/>
              </a:rPr>
              <a:t>COORDINADORA DE  ENFERMERÍA</a:t>
            </a:r>
          </a:p>
          <a:p>
            <a:pPr algn="just">
              <a:spcBef>
                <a:spcPct val="0"/>
              </a:spcBef>
              <a:buFontTx/>
              <a:buNone/>
              <a:defRPr/>
            </a:pPr>
            <a:r>
              <a:rPr lang="es-ES_tradnl" altLang="es-MX" sz="1200" b="1" i="1" dirty="0">
                <a:latin typeface="Arial" charset="0"/>
              </a:rPr>
              <a:t>                                                  (Continúa)</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Coordinar con la administración la elaboración del rol, del trabajo del personal;  turnos, horarios , vacaciones y días de descanso del personal de enfermería y cuidadores  necesarios para el cuidado de la atención.</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Informar a dirección de las actividades realizadas de forma mensual.</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Estas funciones son enunciativas más no limitativas.</a:t>
            </a:r>
            <a:endParaRPr lang="es-ES_tradnl" altLang="es-MX" sz="1200" b="1" i="1" dirty="0">
              <a:latin typeface="Arial" charset="0"/>
            </a:endParaRPr>
          </a:p>
        </p:txBody>
      </p:sp>
      <p:sp>
        <p:nvSpPr>
          <p:cNvPr id="49157" name="Rectangle 14"/>
          <p:cNvSpPr>
            <a:spLocks noChangeArrowheads="1"/>
          </p:cNvSpPr>
          <p:nvPr/>
        </p:nvSpPr>
        <p:spPr bwMode="auto">
          <a:xfrm>
            <a:off x="1549400" y="8353425"/>
            <a:ext cx="5181600" cy="68103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49158" name="Text Box 15"/>
          <p:cNvSpPr txBox="1">
            <a:spLocks noChangeArrowheads="1"/>
          </p:cNvSpPr>
          <p:nvPr/>
        </p:nvSpPr>
        <p:spPr bwMode="auto">
          <a:xfrm>
            <a:off x="2278063" y="8458200"/>
            <a:ext cx="11318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49159" name="Line 16"/>
          <p:cNvSpPr>
            <a:spLocks noChangeShapeType="1"/>
          </p:cNvSpPr>
          <p:nvPr/>
        </p:nvSpPr>
        <p:spPr bwMode="auto">
          <a:xfrm>
            <a:off x="4141788" y="8377238"/>
            <a:ext cx="3175" cy="6477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49160" name="Line 17"/>
          <p:cNvSpPr>
            <a:spLocks noChangeShapeType="1"/>
          </p:cNvSpPr>
          <p:nvPr/>
        </p:nvSpPr>
        <p:spPr bwMode="auto">
          <a:xfrm>
            <a:off x="1549400" y="8694738"/>
            <a:ext cx="5181600" cy="476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49161" name="Text Box 18"/>
          <p:cNvSpPr txBox="1">
            <a:spLocks noChangeArrowheads="1"/>
          </p:cNvSpPr>
          <p:nvPr/>
        </p:nvSpPr>
        <p:spPr bwMode="auto">
          <a:xfrm>
            <a:off x="4144963" y="8353425"/>
            <a:ext cx="2578100"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49162" name="Text Box 19"/>
          <p:cNvSpPr txBox="1">
            <a:spLocks noChangeArrowheads="1"/>
          </p:cNvSpPr>
          <p:nvPr/>
        </p:nvSpPr>
        <p:spPr bwMode="auto">
          <a:xfrm>
            <a:off x="1682551" y="8748464"/>
            <a:ext cx="232251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es-ES_tradnl" altLang="es-MX" sz="1200" dirty="0">
                <a:latin typeface="Arial" charset="0"/>
              </a:rPr>
              <a:t>    Ana Luisa López Ramírez</a:t>
            </a:r>
          </a:p>
        </p:txBody>
      </p:sp>
      <p:sp>
        <p:nvSpPr>
          <p:cNvPr id="49163" name="Text Box 20"/>
          <p:cNvSpPr txBox="1">
            <a:spLocks noChangeArrowheads="1"/>
          </p:cNvSpPr>
          <p:nvPr/>
        </p:nvSpPr>
        <p:spPr bwMode="auto">
          <a:xfrm>
            <a:off x="4144963" y="8729663"/>
            <a:ext cx="253841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 Elena Gamez Castro</a:t>
            </a:r>
          </a:p>
        </p:txBody>
      </p:sp>
    </p:spTree>
    <p:extLst>
      <p:ext uri="{BB962C8B-B14F-4D97-AF65-F5344CB8AC3E}">
        <p14:creationId xmlns:p14="http://schemas.microsoft.com/office/powerpoint/2010/main" val="18350363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50178" name="Text Box 3"/>
          <p:cNvSpPr txBox="1">
            <a:spLocks noChangeArrowheads="1"/>
          </p:cNvSpPr>
          <p:nvPr/>
        </p:nvSpPr>
        <p:spPr bwMode="auto">
          <a:xfrm>
            <a:off x="107950" y="762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50179"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50180" name="Rectangle 5"/>
          <p:cNvSpPr>
            <a:spLocks noChangeArrowheads="1"/>
          </p:cNvSpPr>
          <p:nvPr/>
        </p:nvSpPr>
        <p:spPr bwMode="auto">
          <a:xfrm>
            <a:off x="1484784" y="1115616"/>
            <a:ext cx="5292254" cy="576103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marL="85725" indent="-857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i="1" dirty="0">
                <a:latin typeface="Arial" charset="0"/>
              </a:rPr>
              <a:t>ATENCION DE ENFERMERIA </a:t>
            </a:r>
          </a:p>
          <a:p>
            <a:pPr algn="ctr">
              <a:spcBef>
                <a:spcPct val="0"/>
              </a:spcBef>
              <a:buFontTx/>
              <a:buNone/>
            </a:pPr>
            <a:endParaRPr lang="es-ES_tradnl" altLang="es-MX" sz="1200" b="1" i="1" dirty="0">
              <a:latin typeface="Arial" charset="0"/>
            </a:endParaRPr>
          </a:p>
          <a:p>
            <a:pPr algn="just">
              <a:spcBef>
                <a:spcPct val="0"/>
              </a:spcBef>
              <a:buFontTx/>
              <a:buNone/>
            </a:pPr>
            <a:r>
              <a:rPr lang="es-ES_tradnl" altLang="es-MX" sz="1200" b="1" i="1" dirty="0">
                <a:latin typeface="Arial" charset="0"/>
              </a:rPr>
              <a:t>OBJETIVO.</a:t>
            </a:r>
          </a:p>
          <a:p>
            <a:pPr algn="just">
              <a:spcBef>
                <a:spcPct val="0"/>
              </a:spcBef>
              <a:buFontTx/>
              <a:buNone/>
            </a:pPr>
            <a:endParaRPr lang="es-ES_tradnl" altLang="es-MX" sz="1200" b="1" i="1" dirty="0">
              <a:latin typeface="Arial" charset="0"/>
            </a:endParaRPr>
          </a:p>
          <a:p>
            <a:pPr algn="just">
              <a:spcBef>
                <a:spcPct val="0"/>
              </a:spcBef>
              <a:buFontTx/>
              <a:buNone/>
            </a:pPr>
            <a:r>
              <a:rPr lang="es-ES_tradnl" altLang="es-MX" sz="1200" dirty="0">
                <a:latin typeface="Arial" charset="0"/>
              </a:rPr>
              <a:t>  Mantener un adecuado estado de salud de los menores, aplicando acciones de prevención, curación y rehabilitación. Así mismo mantener el estado óptimo de salud y aseo a los menores.</a:t>
            </a:r>
          </a:p>
          <a:p>
            <a:pPr algn="just">
              <a:spcBef>
                <a:spcPct val="0"/>
              </a:spcBef>
              <a:buFontTx/>
              <a:buNone/>
            </a:pPr>
            <a:endParaRPr lang="es-ES_tradnl" altLang="es-MX" sz="1200" dirty="0">
              <a:latin typeface="Arial" charset="0"/>
            </a:endParaRPr>
          </a:p>
          <a:p>
            <a:pPr algn="just">
              <a:spcBef>
                <a:spcPct val="0"/>
              </a:spcBef>
              <a:buFontTx/>
              <a:buNone/>
            </a:pPr>
            <a:r>
              <a:rPr lang="es-ES_tradnl" altLang="es-MX" sz="1200" b="1" i="1" dirty="0">
                <a:latin typeface="Arial" charset="0"/>
              </a:rPr>
              <a:t>FUNCIONES</a:t>
            </a:r>
          </a:p>
          <a:p>
            <a:pPr algn="just">
              <a:spcBef>
                <a:spcPct val="0"/>
              </a:spcBef>
              <a:buFontTx/>
              <a:buNone/>
            </a:pPr>
            <a:endParaRPr lang="es-ES_tradnl" altLang="es-MX" sz="1200" b="1" i="1" dirty="0">
              <a:latin typeface="Arial" charset="0"/>
            </a:endParaRPr>
          </a:p>
          <a:p>
            <a:pPr algn="just">
              <a:lnSpc>
                <a:spcPct val="90000"/>
              </a:lnSpc>
              <a:spcBef>
                <a:spcPct val="0"/>
              </a:spcBef>
            </a:pPr>
            <a:r>
              <a:rPr lang="es-ES_tradnl" altLang="es-MX" sz="1200" dirty="0">
                <a:latin typeface="Arial" charset="0"/>
              </a:rPr>
              <a:t>Preparar los medicamentos para su administración.</a:t>
            </a:r>
          </a:p>
          <a:p>
            <a:pPr algn="just">
              <a:lnSpc>
                <a:spcPct val="90000"/>
              </a:lnSpc>
              <a:spcBef>
                <a:spcPct val="0"/>
              </a:spcBef>
            </a:pPr>
            <a:endParaRPr lang="es-ES_tradnl" altLang="es-MX" sz="1200" dirty="0">
              <a:latin typeface="Arial" charset="0"/>
            </a:endParaRPr>
          </a:p>
          <a:p>
            <a:pPr algn="just">
              <a:lnSpc>
                <a:spcPct val="90000"/>
              </a:lnSpc>
              <a:spcBef>
                <a:spcPct val="0"/>
              </a:spcBef>
            </a:pPr>
            <a:r>
              <a:rPr lang="es-ES_tradnl" altLang="es-MX" sz="1200" dirty="0">
                <a:latin typeface="Arial" charset="0"/>
              </a:rPr>
              <a:t>Valorar los síntomas que presentan los niños y niñas  en caso de enfermedad y registrarlo en el reporte diario. </a:t>
            </a:r>
          </a:p>
          <a:p>
            <a:pPr algn="just">
              <a:lnSpc>
                <a:spcPct val="90000"/>
              </a:lnSpc>
              <a:spcBef>
                <a:spcPct val="0"/>
              </a:spcBef>
            </a:pPr>
            <a:endParaRPr lang="es-ES_tradnl" altLang="es-MX" sz="1200" dirty="0">
              <a:latin typeface="Arial" charset="0"/>
            </a:endParaRPr>
          </a:p>
          <a:p>
            <a:pPr algn="just">
              <a:lnSpc>
                <a:spcPct val="90000"/>
              </a:lnSpc>
              <a:spcBef>
                <a:spcPct val="0"/>
              </a:spcBef>
            </a:pPr>
            <a:r>
              <a:rPr lang="es-ES_tradnl" altLang="es-MX" sz="1200" dirty="0">
                <a:latin typeface="Arial" charset="0"/>
              </a:rPr>
              <a:t>Mantener el banco de leche limpio y abastecido de leche y medicamentos.</a:t>
            </a:r>
          </a:p>
          <a:p>
            <a:pPr algn="just">
              <a:lnSpc>
                <a:spcPct val="90000"/>
              </a:lnSpc>
              <a:spcBef>
                <a:spcPct val="0"/>
              </a:spcBef>
            </a:pPr>
            <a:endParaRPr lang="es-ES_tradnl" altLang="es-MX" sz="1200" dirty="0">
              <a:latin typeface="Arial" charset="0"/>
            </a:endParaRPr>
          </a:p>
          <a:p>
            <a:pPr algn="just">
              <a:lnSpc>
                <a:spcPct val="90000"/>
              </a:lnSpc>
              <a:spcBef>
                <a:spcPct val="0"/>
              </a:spcBef>
            </a:pPr>
            <a:r>
              <a:rPr lang="es-ES_tradnl" altLang="es-MX" sz="1200" dirty="0">
                <a:latin typeface="Arial" charset="0"/>
              </a:rPr>
              <a:t>Suministrar la fórmula láctea a los lactantes y las papillas en su caso.</a:t>
            </a:r>
          </a:p>
          <a:p>
            <a:pPr algn="just">
              <a:lnSpc>
                <a:spcPct val="90000"/>
              </a:lnSpc>
              <a:spcBef>
                <a:spcPct val="0"/>
              </a:spcBef>
            </a:pPr>
            <a:endParaRPr lang="es-ES_tradnl" altLang="es-MX" sz="1200" dirty="0">
              <a:latin typeface="Arial" charset="0"/>
            </a:endParaRPr>
          </a:p>
          <a:p>
            <a:pPr algn="just">
              <a:lnSpc>
                <a:spcPct val="90000"/>
              </a:lnSpc>
              <a:spcBef>
                <a:spcPct val="0"/>
              </a:spcBef>
            </a:pPr>
            <a:r>
              <a:rPr lang="es-ES_tradnl" altLang="es-MX" sz="1200" dirty="0">
                <a:latin typeface="Arial" charset="0"/>
              </a:rPr>
              <a:t>Realizar el cambio de pañal y temperatura en los menores lactantes.</a:t>
            </a:r>
          </a:p>
          <a:p>
            <a:pPr algn="just">
              <a:lnSpc>
                <a:spcPct val="90000"/>
              </a:lnSpc>
              <a:spcBef>
                <a:spcPct val="0"/>
              </a:spcBef>
            </a:pPr>
            <a:endParaRPr lang="es-ES_tradnl" altLang="es-MX" sz="1200" dirty="0">
              <a:latin typeface="Arial" charset="0"/>
            </a:endParaRPr>
          </a:p>
          <a:p>
            <a:pPr algn="just">
              <a:lnSpc>
                <a:spcPct val="90000"/>
              </a:lnSpc>
              <a:spcBef>
                <a:spcPct val="0"/>
              </a:spcBef>
            </a:pPr>
            <a:r>
              <a:rPr lang="es-ES_tradnl" altLang="es-MX" sz="1200" dirty="0">
                <a:latin typeface="Arial" charset="0"/>
              </a:rPr>
              <a:t>Recolectar muestras de los menores para estudios de laboratorio.</a:t>
            </a:r>
          </a:p>
          <a:p>
            <a:pPr algn="just">
              <a:lnSpc>
                <a:spcPct val="90000"/>
              </a:lnSpc>
              <a:spcBef>
                <a:spcPct val="0"/>
              </a:spcBef>
            </a:pPr>
            <a:endParaRPr lang="es-ES_tradnl" altLang="es-MX" sz="1200" dirty="0">
              <a:latin typeface="Arial" charset="0"/>
            </a:endParaRPr>
          </a:p>
          <a:p>
            <a:pPr algn="just">
              <a:lnSpc>
                <a:spcPct val="90000"/>
              </a:lnSpc>
              <a:spcBef>
                <a:spcPct val="0"/>
              </a:spcBef>
            </a:pPr>
            <a:r>
              <a:rPr lang="es-ES_tradnl" altLang="es-MX" sz="1200" dirty="0">
                <a:latin typeface="Arial" charset="0"/>
              </a:rPr>
              <a:t>Llevar a cabo las recomendaciones necesarias cuando un menor sea sometido a algún estudio especifico de gabinete.</a:t>
            </a:r>
          </a:p>
          <a:p>
            <a:pPr algn="just">
              <a:lnSpc>
                <a:spcPct val="90000"/>
              </a:lnSpc>
              <a:spcBef>
                <a:spcPct val="0"/>
              </a:spcBef>
            </a:pPr>
            <a:endParaRPr lang="es-ES_tradnl" altLang="es-MX" sz="1200" dirty="0">
              <a:latin typeface="Arial" charset="0"/>
            </a:endParaRPr>
          </a:p>
          <a:p>
            <a:pPr algn="just">
              <a:lnSpc>
                <a:spcPct val="90000"/>
              </a:lnSpc>
              <a:spcBef>
                <a:spcPct val="0"/>
              </a:spcBef>
            </a:pPr>
            <a:r>
              <a:rPr lang="es-ES_tradnl" altLang="es-MX" sz="1200" dirty="0">
                <a:latin typeface="Arial" charset="0"/>
              </a:rPr>
              <a:t>Registrar en un diario las conductas de alarma que presenten los menores durante su turno.</a:t>
            </a:r>
          </a:p>
          <a:p>
            <a:pPr algn="just">
              <a:lnSpc>
                <a:spcPct val="90000"/>
              </a:lnSpc>
              <a:spcBef>
                <a:spcPct val="0"/>
              </a:spcBef>
            </a:pPr>
            <a:endParaRPr lang="es-ES_tradnl" altLang="es-MX" sz="1200" dirty="0">
              <a:latin typeface="Arial" charset="0"/>
            </a:endParaRPr>
          </a:p>
          <a:p>
            <a:pPr algn="just">
              <a:lnSpc>
                <a:spcPct val="90000"/>
              </a:lnSpc>
              <a:spcBef>
                <a:spcPct val="0"/>
              </a:spcBef>
            </a:pPr>
            <a:r>
              <a:rPr lang="es-ES_tradnl" altLang="es-MX" sz="1200" dirty="0">
                <a:latin typeface="Arial" charset="0"/>
              </a:rPr>
              <a:t>Anotar y reportar accidentes sufridos por los menores a la Dirección y/o Administración.</a:t>
            </a:r>
          </a:p>
          <a:p>
            <a:pPr algn="just">
              <a:lnSpc>
                <a:spcPct val="90000"/>
              </a:lnSpc>
              <a:spcBef>
                <a:spcPct val="0"/>
              </a:spcBef>
            </a:pPr>
            <a:endParaRPr lang="es-ES_tradnl" altLang="es-MX" sz="1200" dirty="0">
              <a:latin typeface="Arial" charset="0"/>
            </a:endParaRPr>
          </a:p>
        </p:txBody>
      </p:sp>
      <p:sp>
        <p:nvSpPr>
          <p:cNvPr id="14" name="Rectangle 15"/>
          <p:cNvSpPr>
            <a:spLocks noChangeArrowheads="1"/>
          </p:cNvSpPr>
          <p:nvPr/>
        </p:nvSpPr>
        <p:spPr bwMode="auto">
          <a:xfrm>
            <a:off x="1552575" y="6930858"/>
            <a:ext cx="5153025" cy="201453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endParaRPr lang="es-ES" altLang="es-MX" sz="1200">
              <a:latin typeface="Arial" charset="0"/>
            </a:endParaRPr>
          </a:p>
        </p:txBody>
      </p:sp>
      <p:sp>
        <p:nvSpPr>
          <p:cNvPr id="15" name="Line 18"/>
          <p:cNvSpPr>
            <a:spLocks noChangeShapeType="1"/>
          </p:cNvSpPr>
          <p:nvPr/>
        </p:nvSpPr>
        <p:spPr bwMode="auto">
          <a:xfrm>
            <a:off x="1576388" y="7424738"/>
            <a:ext cx="5148262"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grpSp>
        <p:nvGrpSpPr>
          <p:cNvPr id="16" name="1 Grupo"/>
          <p:cNvGrpSpPr>
            <a:grpSpLocks/>
          </p:cNvGrpSpPr>
          <p:nvPr/>
        </p:nvGrpSpPr>
        <p:grpSpPr bwMode="auto">
          <a:xfrm>
            <a:off x="1571625" y="6930858"/>
            <a:ext cx="5145088" cy="2025817"/>
            <a:chOff x="1552575" y="6330783"/>
            <a:chExt cx="5145697" cy="2025817"/>
          </a:xfrm>
        </p:grpSpPr>
        <p:sp>
          <p:nvSpPr>
            <p:cNvPr id="17" name="Text Box 16"/>
            <p:cNvSpPr txBox="1">
              <a:spLocks noChangeArrowheads="1"/>
            </p:cNvSpPr>
            <p:nvPr/>
          </p:nvSpPr>
          <p:spPr bwMode="auto">
            <a:xfrm>
              <a:off x="2250480" y="6508750"/>
              <a:ext cx="1154708"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18" name="Line 17"/>
            <p:cNvSpPr>
              <a:spLocks noChangeShapeType="1"/>
            </p:cNvSpPr>
            <p:nvPr/>
          </p:nvSpPr>
          <p:spPr bwMode="auto">
            <a:xfrm>
              <a:off x="4150705" y="6330783"/>
              <a:ext cx="0" cy="2014537"/>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19" name="Text Box 19"/>
            <p:cNvSpPr txBox="1">
              <a:spLocks noChangeArrowheads="1"/>
            </p:cNvSpPr>
            <p:nvPr/>
          </p:nvSpPr>
          <p:spPr bwMode="auto">
            <a:xfrm>
              <a:off x="4150705" y="6442075"/>
              <a:ext cx="2547567"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20" name="Rectangle 20"/>
            <p:cNvSpPr>
              <a:spLocks noChangeArrowheads="1"/>
            </p:cNvSpPr>
            <p:nvPr/>
          </p:nvSpPr>
          <p:spPr bwMode="auto">
            <a:xfrm>
              <a:off x="1552575" y="6786563"/>
              <a:ext cx="2561247"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200000"/>
                </a:lnSpc>
                <a:spcBef>
                  <a:spcPct val="0"/>
                </a:spcBef>
                <a:buFontTx/>
                <a:buNone/>
              </a:pPr>
              <a:r>
                <a:rPr lang="es-ES_tradnl" altLang="es-MX" sz="1200">
                  <a:latin typeface="Arial" charset="0"/>
                </a:rPr>
                <a:t>Leonor   Cepeda  Cano</a:t>
              </a:r>
            </a:p>
            <a:p>
              <a:pPr algn="ctr">
                <a:lnSpc>
                  <a:spcPct val="200000"/>
                </a:lnSpc>
                <a:spcBef>
                  <a:spcPct val="0"/>
                </a:spcBef>
                <a:buFontTx/>
                <a:buNone/>
              </a:pPr>
              <a:r>
                <a:rPr lang="es-ES_tradnl" altLang="es-MX" sz="1200">
                  <a:latin typeface="Arial" charset="0"/>
                </a:rPr>
                <a:t>Juana Lilia Moreno Campos</a:t>
              </a:r>
            </a:p>
            <a:p>
              <a:pPr algn="ctr">
                <a:lnSpc>
                  <a:spcPct val="200000"/>
                </a:lnSpc>
                <a:spcBef>
                  <a:spcPct val="0"/>
                </a:spcBef>
                <a:buFontTx/>
                <a:buNone/>
              </a:pPr>
              <a:r>
                <a:rPr lang="es-ES_tradnl" altLang="es-MX" sz="1200">
                  <a:latin typeface="Arial" charset="0"/>
                </a:rPr>
                <a:t>Ma. Rita Renteria Renteria</a:t>
              </a:r>
            </a:p>
            <a:p>
              <a:pPr algn="ctr">
                <a:lnSpc>
                  <a:spcPct val="200000"/>
                </a:lnSpc>
                <a:spcBef>
                  <a:spcPct val="0"/>
                </a:spcBef>
                <a:buFontTx/>
                <a:buNone/>
              </a:pPr>
              <a:r>
                <a:rPr lang="es-MX" altLang="es-MX" sz="1200">
                  <a:latin typeface="Arial" charset="0"/>
                </a:rPr>
                <a:t>Lydia Hernández Grimaldo </a:t>
              </a:r>
              <a:endParaRPr lang="es-ES" altLang="es-MX" sz="1200">
                <a:latin typeface="Arial" charset="0"/>
              </a:endParaRPr>
            </a:p>
          </p:txBody>
        </p:sp>
        <p:sp>
          <p:nvSpPr>
            <p:cNvPr id="21" name="Rectangle 21"/>
            <p:cNvSpPr>
              <a:spLocks noChangeArrowheads="1"/>
            </p:cNvSpPr>
            <p:nvPr/>
          </p:nvSpPr>
          <p:spPr bwMode="auto">
            <a:xfrm>
              <a:off x="4150705" y="7435850"/>
              <a:ext cx="244059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MX" altLang="es-MX" sz="1200">
                  <a:latin typeface="Arial" charset="0"/>
                </a:rPr>
                <a:t>Ma. Elena Gamez Castro</a:t>
              </a:r>
              <a:endParaRPr lang="es-ES" altLang="es-MX" sz="1200">
                <a:latin typeface="Arial" charset="0"/>
              </a:endParaRPr>
            </a:p>
          </p:txBody>
        </p:sp>
      </p:grpSp>
      <p:sp>
        <p:nvSpPr>
          <p:cNvPr id="22" name="Line 45"/>
          <p:cNvSpPr>
            <a:spLocks noChangeShapeType="1"/>
          </p:cNvSpPr>
          <p:nvPr/>
        </p:nvSpPr>
        <p:spPr bwMode="auto">
          <a:xfrm>
            <a:off x="1574030" y="8568444"/>
            <a:ext cx="261105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23" name="Line 45"/>
          <p:cNvSpPr>
            <a:spLocks noChangeShapeType="1"/>
          </p:cNvSpPr>
          <p:nvPr/>
        </p:nvSpPr>
        <p:spPr bwMode="auto">
          <a:xfrm>
            <a:off x="1574030" y="8172400"/>
            <a:ext cx="261105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24" name="Line 45"/>
          <p:cNvSpPr>
            <a:spLocks noChangeShapeType="1"/>
          </p:cNvSpPr>
          <p:nvPr/>
        </p:nvSpPr>
        <p:spPr bwMode="auto">
          <a:xfrm>
            <a:off x="1556792" y="7812360"/>
            <a:ext cx="261105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Tree>
    <p:extLst>
      <p:ext uri="{BB962C8B-B14F-4D97-AF65-F5344CB8AC3E}">
        <p14:creationId xmlns:p14="http://schemas.microsoft.com/office/powerpoint/2010/main" val="16736098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51202" name="Text Box 3"/>
          <p:cNvSpPr txBox="1">
            <a:spLocks noChangeArrowheads="1"/>
          </p:cNvSpPr>
          <p:nvPr/>
        </p:nvSpPr>
        <p:spPr bwMode="auto">
          <a:xfrm>
            <a:off x="10795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51203"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51204" name="Text Box 13"/>
          <p:cNvSpPr txBox="1">
            <a:spLocks noChangeArrowheads="1"/>
          </p:cNvSpPr>
          <p:nvPr/>
        </p:nvSpPr>
        <p:spPr bwMode="auto">
          <a:xfrm>
            <a:off x="1851025" y="1347788"/>
            <a:ext cx="22701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es-ES_tradnl" altLang="es-MX" sz="1200">
                <a:latin typeface="Arial" charset="0"/>
              </a:rPr>
              <a:t> </a:t>
            </a:r>
          </a:p>
        </p:txBody>
      </p:sp>
      <p:sp>
        <p:nvSpPr>
          <p:cNvPr id="51205" name="Text Box 15"/>
          <p:cNvSpPr txBox="1">
            <a:spLocks noChangeArrowheads="1"/>
          </p:cNvSpPr>
          <p:nvPr/>
        </p:nvSpPr>
        <p:spPr bwMode="auto">
          <a:xfrm>
            <a:off x="1800225" y="820738"/>
            <a:ext cx="22701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es-ES_tradnl" altLang="es-MX" sz="1200">
                <a:latin typeface="Arial" charset="0"/>
              </a:rPr>
              <a:t> </a:t>
            </a:r>
          </a:p>
        </p:txBody>
      </p:sp>
      <p:sp>
        <p:nvSpPr>
          <p:cNvPr id="51206" name="Text Box 16"/>
          <p:cNvSpPr txBox="1">
            <a:spLocks noChangeArrowheads="1"/>
          </p:cNvSpPr>
          <p:nvPr/>
        </p:nvSpPr>
        <p:spPr bwMode="auto">
          <a:xfrm>
            <a:off x="4479925" y="71913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endParaRPr lang="es-ES_tradnl" altLang="es-MX" sz="1200">
              <a:latin typeface="Arial" charset="0"/>
            </a:endParaRPr>
          </a:p>
          <a:p>
            <a:pPr>
              <a:spcBef>
                <a:spcPct val="0"/>
              </a:spcBef>
              <a:buFontTx/>
              <a:buNone/>
            </a:pPr>
            <a:endParaRPr lang="es-ES_tradnl" altLang="es-MX" sz="1200">
              <a:latin typeface="Arial" charset="0"/>
            </a:endParaRPr>
          </a:p>
        </p:txBody>
      </p:sp>
      <p:sp>
        <p:nvSpPr>
          <p:cNvPr id="51207" name="Text Box 17"/>
          <p:cNvSpPr txBox="1">
            <a:spLocks noChangeArrowheads="1"/>
          </p:cNvSpPr>
          <p:nvPr/>
        </p:nvSpPr>
        <p:spPr bwMode="auto">
          <a:xfrm>
            <a:off x="1622425" y="1112838"/>
            <a:ext cx="20859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es-ES_tradnl" altLang="es-MX" sz="1200">
                <a:latin typeface="Arial" charset="0"/>
              </a:rPr>
              <a:t>  </a:t>
            </a:r>
          </a:p>
        </p:txBody>
      </p:sp>
      <p:sp>
        <p:nvSpPr>
          <p:cNvPr id="51208" name="Text Box 23"/>
          <p:cNvSpPr txBox="1">
            <a:spLocks noChangeArrowheads="1"/>
          </p:cNvSpPr>
          <p:nvPr/>
        </p:nvSpPr>
        <p:spPr bwMode="auto">
          <a:xfrm>
            <a:off x="2270125" y="809625"/>
            <a:ext cx="30162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es-ES_tradnl" altLang="es-MX" sz="1200" b="1">
                <a:latin typeface="Arial" charset="0"/>
              </a:rPr>
              <a:t>            </a:t>
            </a:r>
          </a:p>
        </p:txBody>
      </p:sp>
      <p:sp>
        <p:nvSpPr>
          <p:cNvPr id="51209" name="Rectangle 25"/>
          <p:cNvSpPr>
            <a:spLocks noChangeArrowheads="1"/>
          </p:cNvSpPr>
          <p:nvPr/>
        </p:nvSpPr>
        <p:spPr bwMode="auto">
          <a:xfrm>
            <a:off x="1685925" y="2085975"/>
            <a:ext cx="2270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es-ES_tradnl" altLang="es-MX" sz="1200">
                <a:latin typeface="Arial" charset="0"/>
              </a:rPr>
              <a:t> </a:t>
            </a:r>
            <a:endParaRPr lang="es-ES_tradnl" altLang="es-MX" sz="1200" b="1">
              <a:latin typeface="Arial" charset="0"/>
            </a:endParaRPr>
          </a:p>
        </p:txBody>
      </p:sp>
      <p:sp>
        <p:nvSpPr>
          <p:cNvPr id="51210" name="Rectangle 44"/>
          <p:cNvSpPr>
            <a:spLocks noChangeArrowheads="1"/>
          </p:cNvSpPr>
          <p:nvPr/>
        </p:nvSpPr>
        <p:spPr bwMode="auto">
          <a:xfrm>
            <a:off x="1484784" y="1115616"/>
            <a:ext cx="5292254" cy="267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5725" indent="-857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i="1" dirty="0">
                <a:latin typeface="Arial" charset="0"/>
              </a:rPr>
              <a:t>  ATENCION DE ENFERMERÍA</a:t>
            </a:r>
          </a:p>
          <a:p>
            <a:pPr algn="ctr">
              <a:spcBef>
                <a:spcPct val="0"/>
              </a:spcBef>
              <a:buFontTx/>
              <a:buNone/>
            </a:pPr>
            <a:r>
              <a:rPr lang="es-MX" altLang="es-MX" sz="1200" b="1" i="1" dirty="0">
                <a:latin typeface="Arial" charset="0"/>
              </a:rPr>
              <a:t>(Continúa)</a:t>
            </a:r>
            <a:endParaRPr lang="es-ES" altLang="es-MX" sz="1200" b="1" i="1" dirty="0">
              <a:latin typeface="Arial" charset="0"/>
            </a:endParaRPr>
          </a:p>
          <a:p>
            <a:pPr>
              <a:spcBef>
                <a:spcPct val="0"/>
              </a:spcBef>
            </a:pPr>
            <a:endParaRPr lang="es-ES_tradnl" altLang="es-MX" sz="1200" i="1" dirty="0">
              <a:latin typeface="Arial" charset="0"/>
            </a:endParaRP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Fomentar en los niños y niñas hábitos higiénico-dietéticos. </a:t>
            </a:r>
            <a:endParaRPr lang="es-ES_tradnl" altLang="es-MX" sz="1200" b="1" i="1" dirty="0">
              <a:latin typeface="Arial" charset="0"/>
            </a:endParaRP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Elaborar  la solicitud de alimentos.</a:t>
            </a:r>
          </a:p>
          <a:p>
            <a:pPr>
              <a:spcBef>
                <a:spcPct val="0"/>
              </a:spcBef>
            </a:pPr>
            <a:endParaRPr lang="es-ES_tradnl" altLang="es-MX" sz="1200" dirty="0">
              <a:latin typeface="Arial" charset="0"/>
            </a:endParaRPr>
          </a:p>
          <a:p>
            <a:pPr>
              <a:spcBef>
                <a:spcPct val="0"/>
              </a:spcBef>
            </a:pPr>
            <a:r>
              <a:rPr lang="es-ES_tradnl" altLang="es-MX" sz="1200" dirty="0">
                <a:latin typeface="Arial" charset="0"/>
              </a:rPr>
              <a:t>Administrar los medicamentos de acuerdo a las indicaciones médicas a los menores albergados.</a:t>
            </a:r>
          </a:p>
          <a:p>
            <a:pPr>
              <a:spcBef>
                <a:spcPct val="0"/>
              </a:spcBef>
            </a:pPr>
            <a:endParaRPr lang="es-ES_tradnl" altLang="es-MX" sz="1200" dirty="0">
              <a:latin typeface="Arial" charset="0"/>
            </a:endParaRPr>
          </a:p>
          <a:p>
            <a:pPr>
              <a:spcBef>
                <a:spcPct val="0"/>
              </a:spcBef>
            </a:pPr>
            <a:r>
              <a:rPr lang="es-ES_tradnl" altLang="es-MX" sz="1200" dirty="0">
                <a:latin typeface="Arial" charset="0"/>
              </a:rPr>
              <a:t>Elaborar el reporte diario de enfermería. </a:t>
            </a:r>
          </a:p>
          <a:p>
            <a:pPr>
              <a:spcBef>
                <a:spcPct val="0"/>
              </a:spcBef>
              <a:buFontTx/>
              <a:buNone/>
            </a:pPr>
            <a:endParaRPr lang="es-ES_tradnl" altLang="es-MX" sz="1200" dirty="0">
              <a:latin typeface="Arial" charset="0"/>
            </a:endParaRPr>
          </a:p>
          <a:p>
            <a:pPr>
              <a:spcBef>
                <a:spcPct val="0"/>
              </a:spcBef>
            </a:pPr>
            <a:r>
              <a:rPr lang="es-ES_tradnl" altLang="es-MX" sz="1200" dirty="0">
                <a:latin typeface="Arial" charset="0"/>
              </a:rPr>
              <a:t>Estas funciones son enunciativas más no limitativas.</a:t>
            </a:r>
          </a:p>
        </p:txBody>
      </p:sp>
      <p:sp>
        <p:nvSpPr>
          <p:cNvPr id="51211" name="Rectangle 15"/>
          <p:cNvSpPr>
            <a:spLocks noChangeArrowheads="1"/>
          </p:cNvSpPr>
          <p:nvPr/>
        </p:nvSpPr>
        <p:spPr bwMode="auto">
          <a:xfrm>
            <a:off x="1552575" y="6930858"/>
            <a:ext cx="5153025" cy="201453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endParaRPr lang="es-ES" altLang="es-MX" sz="1200">
              <a:latin typeface="Arial" charset="0"/>
            </a:endParaRPr>
          </a:p>
        </p:txBody>
      </p:sp>
      <p:sp>
        <p:nvSpPr>
          <p:cNvPr id="51212" name="Line 18"/>
          <p:cNvSpPr>
            <a:spLocks noChangeShapeType="1"/>
          </p:cNvSpPr>
          <p:nvPr/>
        </p:nvSpPr>
        <p:spPr bwMode="auto">
          <a:xfrm>
            <a:off x="1576388" y="7424738"/>
            <a:ext cx="5148262"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grpSp>
        <p:nvGrpSpPr>
          <p:cNvPr id="51213" name="1 Grupo"/>
          <p:cNvGrpSpPr>
            <a:grpSpLocks/>
          </p:cNvGrpSpPr>
          <p:nvPr/>
        </p:nvGrpSpPr>
        <p:grpSpPr bwMode="auto">
          <a:xfrm>
            <a:off x="1571625" y="6930858"/>
            <a:ext cx="5145088" cy="2025817"/>
            <a:chOff x="1552575" y="6330783"/>
            <a:chExt cx="5145697" cy="2025817"/>
          </a:xfrm>
        </p:grpSpPr>
        <p:sp>
          <p:nvSpPr>
            <p:cNvPr id="51214" name="Text Box 16"/>
            <p:cNvSpPr txBox="1">
              <a:spLocks noChangeArrowheads="1"/>
            </p:cNvSpPr>
            <p:nvPr/>
          </p:nvSpPr>
          <p:spPr bwMode="auto">
            <a:xfrm>
              <a:off x="2250480" y="6508750"/>
              <a:ext cx="1154708"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51215" name="Line 17"/>
            <p:cNvSpPr>
              <a:spLocks noChangeShapeType="1"/>
            </p:cNvSpPr>
            <p:nvPr/>
          </p:nvSpPr>
          <p:spPr bwMode="auto">
            <a:xfrm>
              <a:off x="4150705" y="6330783"/>
              <a:ext cx="0" cy="2014537"/>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51216" name="Text Box 19"/>
            <p:cNvSpPr txBox="1">
              <a:spLocks noChangeArrowheads="1"/>
            </p:cNvSpPr>
            <p:nvPr/>
          </p:nvSpPr>
          <p:spPr bwMode="auto">
            <a:xfrm>
              <a:off x="4150705" y="6442075"/>
              <a:ext cx="2547567"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51217" name="Rectangle 20"/>
            <p:cNvSpPr>
              <a:spLocks noChangeArrowheads="1"/>
            </p:cNvSpPr>
            <p:nvPr/>
          </p:nvSpPr>
          <p:spPr bwMode="auto">
            <a:xfrm>
              <a:off x="1552575" y="6786563"/>
              <a:ext cx="2561247"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200000"/>
                </a:lnSpc>
                <a:spcBef>
                  <a:spcPct val="0"/>
                </a:spcBef>
                <a:buFontTx/>
                <a:buNone/>
              </a:pPr>
              <a:r>
                <a:rPr lang="es-ES_tradnl" altLang="es-MX" sz="1200">
                  <a:latin typeface="Arial" charset="0"/>
                </a:rPr>
                <a:t>Leonor   Cepeda  Cano</a:t>
              </a:r>
            </a:p>
            <a:p>
              <a:pPr algn="ctr">
                <a:lnSpc>
                  <a:spcPct val="200000"/>
                </a:lnSpc>
                <a:spcBef>
                  <a:spcPct val="0"/>
                </a:spcBef>
                <a:buFontTx/>
                <a:buNone/>
              </a:pPr>
              <a:r>
                <a:rPr lang="es-ES_tradnl" altLang="es-MX" sz="1200">
                  <a:latin typeface="Arial" charset="0"/>
                </a:rPr>
                <a:t>Juana Lilia Moreno Campos</a:t>
              </a:r>
            </a:p>
            <a:p>
              <a:pPr algn="ctr">
                <a:lnSpc>
                  <a:spcPct val="200000"/>
                </a:lnSpc>
                <a:spcBef>
                  <a:spcPct val="0"/>
                </a:spcBef>
                <a:buFontTx/>
                <a:buNone/>
              </a:pPr>
              <a:r>
                <a:rPr lang="es-ES_tradnl" altLang="es-MX" sz="1200">
                  <a:latin typeface="Arial" charset="0"/>
                </a:rPr>
                <a:t>Ma. Rita Renteria Renteria</a:t>
              </a:r>
            </a:p>
            <a:p>
              <a:pPr algn="ctr">
                <a:lnSpc>
                  <a:spcPct val="200000"/>
                </a:lnSpc>
                <a:spcBef>
                  <a:spcPct val="0"/>
                </a:spcBef>
                <a:buFontTx/>
                <a:buNone/>
              </a:pPr>
              <a:r>
                <a:rPr lang="es-MX" altLang="es-MX" sz="1200">
                  <a:latin typeface="Arial" charset="0"/>
                </a:rPr>
                <a:t>Lydia Hernández Grimaldo </a:t>
              </a:r>
              <a:endParaRPr lang="es-ES" altLang="es-MX" sz="1200">
                <a:latin typeface="Arial" charset="0"/>
              </a:endParaRPr>
            </a:p>
          </p:txBody>
        </p:sp>
        <p:sp>
          <p:nvSpPr>
            <p:cNvPr id="51218" name="Rectangle 21"/>
            <p:cNvSpPr>
              <a:spLocks noChangeArrowheads="1"/>
            </p:cNvSpPr>
            <p:nvPr/>
          </p:nvSpPr>
          <p:spPr bwMode="auto">
            <a:xfrm>
              <a:off x="4150705" y="7435850"/>
              <a:ext cx="244059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MX" altLang="es-MX" sz="1200">
                  <a:latin typeface="Arial" charset="0"/>
                </a:rPr>
                <a:t>Ma. Elena Gamez Castro</a:t>
              </a:r>
              <a:endParaRPr lang="es-ES" altLang="es-MX" sz="1200">
                <a:latin typeface="Arial" charset="0"/>
              </a:endParaRPr>
            </a:p>
          </p:txBody>
        </p:sp>
      </p:grpSp>
      <p:sp>
        <p:nvSpPr>
          <p:cNvPr id="20" name="Line 45"/>
          <p:cNvSpPr>
            <a:spLocks noChangeShapeType="1"/>
          </p:cNvSpPr>
          <p:nvPr/>
        </p:nvSpPr>
        <p:spPr bwMode="auto">
          <a:xfrm>
            <a:off x="1574030" y="8568444"/>
            <a:ext cx="261105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21" name="Line 45"/>
          <p:cNvSpPr>
            <a:spLocks noChangeShapeType="1"/>
          </p:cNvSpPr>
          <p:nvPr/>
        </p:nvSpPr>
        <p:spPr bwMode="auto">
          <a:xfrm>
            <a:off x="1574030" y="8172400"/>
            <a:ext cx="261105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22" name="Line 45"/>
          <p:cNvSpPr>
            <a:spLocks noChangeShapeType="1"/>
          </p:cNvSpPr>
          <p:nvPr/>
        </p:nvSpPr>
        <p:spPr bwMode="auto">
          <a:xfrm>
            <a:off x="1556792" y="7812360"/>
            <a:ext cx="261105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Tree>
    <p:extLst>
      <p:ext uri="{BB962C8B-B14F-4D97-AF65-F5344CB8AC3E}">
        <p14:creationId xmlns:p14="http://schemas.microsoft.com/office/powerpoint/2010/main" val="8691533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52226" name="Text Box 3"/>
          <p:cNvSpPr txBox="1">
            <a:spLocks noChangeArrowheads="1"/>
          </p:cNvSpPr>
          <p:nvPr/>
        </p:nvSpPr>
        <p:spPr bwMode="auto">
          <a:xfrm>
            <a:off x="10795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52227"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52228" name="Text Box 13"/>
          <p:cNvSpPr txBox="1">
            <a:spLocks noChangeArrowheads="1"/>
          </p:cNvSpPr>
          <p:nvPr/>
        </p:nvSpPr>
        <p:spPr bwMode="auto">
          <a:xfrm>
            <a:off x="1851025" y="1347788"/>
            <a:ext cx="22701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es-ES_tradnl" altLang="es-MX" sz="1200">
                <a:latin typeface="Arial" charset="0"/>
              </a:rPr>
              <a:t> </a:t>
            </a:r>
          </a:p>
        </p:txBody>
      </p:sp>
      <p:sp>
        <p:nvSpPr>
          <p:cNvPr id="52229" name="Text Box 15"/>
          <p:cNvSpPr txBox="1">
            <a:spLocks noChangeArrowheads="1"/>
          </p:cNvSpPr>
          <p:nvPr/>
        </p:nvSpPr>
        <p:spPr bwMode="auto">
          <a:xfrm>
            <a:off x="1800225" y="820738"/>
            <a:ext cx="22701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es-ES_tradnl" altLang="es-MX" sz="1200">
                <a:latin typeface="Arial" charset="0"/>
              </a:rPr>
              <a:t> </a:t>
            </a:r>
          </a:p>
        </p:txBody>
      </p:sp>
      <p:sp>
        <p:nvSpPr>
          <p:cNvPr id="52230" name="Text Box 16"/>
          <p:cNvSpPr txBox="1">
            <a:spLocks noChangeArrowheads="1"/>
          </p:cNvSpPr>
          <p:nvPr/>
        </p:nvSpPr>
        <p:spPr bwMode="auto">
          <a:xfrm>
            <a:off x="4479925" y="71913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endParaRPr lang="es-ES_tradnl" altLang="es-MX" sz="1200">
              <a:latin typeface="Arial" charset="0"/>
            </a:endParaRPr>
          </a:p>
          <a:p>
            <a:pPr>
              <a:spcBef>
                <a:spcPct val="0"/>
              </a:spcBef>
              <a:buFontTx/>
              <a:buNone/>
            </a:pPr>
            <a:endParaRPr lang="es-ES_tradnl" altLang="es-MX" sz="1200">
              <a:latin typeface="Arial" charset="0"/>
            </a:endParaRPr>
          </a:p>
        </p:txBody>
      </p:sp>
      <p:sp>
        <p:nvSpPr>
          <p:cNvPr id="52231" name="Text Box 17"/>
          <p:cNvSpPr txBox="1">
            <a:spLocks noChangeArrowheads="1"/>
          </p:cNvSpPr>
          <p:nvPr/>
        </p:nvSpPr>
        <p:spPr bwMode="auto">
          <a:xfrm>
            <a:off x="1622425" y="1112838"/>
            <a:ext cx="20859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es-ES_tradnl" altLang="es-MX" sz="1200">
                <a:latin typeface="Arial" charset="0"/>
              </a:rPr>
              <a:t>  </a:t>
            </a:r>
          </a:p>
        </p:txBody>
      </p:sp>
      <p:sp>
        <p:nvSpPr>
          <p:cNvPr id="52232" name="Text Box 23"/>
          <p:cNvSpPr txBox="1">
            <a:spLocks noChangeArrowheads="1"/>
          </p:cNvSpPr>
          <p:nvPr/>
        </p:nvSpPr>
        <p:spPr bwMode="auto">
          <a:xfrm>
            <a:off x="2270125" y="809625"/>
            <a:ext cx="30162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es-ES_tradnl" altLang="es-MX" sz="1200" b="1">
                <a:latin typeface="Arial" charset="0"/>
              </a:rPr>
              <a:t>            </a:t>
            </a:r>
          </a:p>
        </p:txBody>
      </p:sp>
      <p:sp>
        <p:nvSpPr>
          <p:cNvPr id="52233" name="Rectangle 25"/>
          <p:cNvSpPr>
            <a:spLocks noChangeArrowheads="1"/>
          </p:cNvSpPr>
          <p:nvPr/>
        </p:nvSpPr>
        <p:spPr bwMode="auto">
          <a:xfrm>
            <a:off x="1685925" y="2085975"/>
            <a:ext cx="2270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es-ES_tradnl" altLang="es-MX" sz="1200">
                <a:latin typeface="Arial" charset="0"/>
              </a:rPr>
              <a:t> </a:t>
            </a:r>
            <a:endParaRPr lang="es-ES_tradnl" altLang="es-MX" sz="1200" b="1">
              <a:latin typeface="Arial" charset="0"/>
            </a:endParaRPr>
          </a:p>
        </p:txBody>
      </p:sp>
      <p:sp>
        <p:nvSpPr>
          <p:cNvPr id="52234" name="Rectangle 44"/>
          <p:cNvSpPr>
            <a:spLocks noChangeArrowheads="1"/>
          </p:cNvSpPr>
          <p:nvPr/>
        </p:nvSpPr>
        <p:spPr bwMode="auto">
          <a:xfrm>
            <a:off x="1484784" y="1115616"/>
            <a:ext cx="5292254" cy="718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5725" indent="-857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i="1" dirty="0">
                <a:latin typeface="Arial" charset="0"/>
              </a:rPr>
              <a:t> AUXILIAR DE ENFERMERIA</a:t>
            </a:r>
          </a:p>
          <a:p>
            <a:pPr algn="just">
              <a:spcBef>
                <a:spcPct val="0"/>
              </a:spcBef>
              <a:buFontTx/>
              <a:buNone/>
            </a:pPr>
            <a:endParaRPr lang="es-ES_tradnl" altLang="es-MX" sz="1200" b="1" i="1" dirty="0">
              <a:latin typeface="Arial" charset="0"/>
            </a:endParaRPr>
          </a:p>
          <a:p>
            <a:pPr algn="just">
              <a:spcBef>
                <a:spcPct val="0"/>
              </a:spcBef>
              <a:buFontTx/>
              <a:buNone/>
            </a:pPr>
            <a:endParaRPr lang="es-ES_tradnl" altLang="es-MX" sz="1200" b="1" i="1" dirty="0">
              <a:latin typeface="Arial" charset="0"/>
            </a:endParaRPr>
          </a:p>
          <a:p>
            <a:pPr algn="just">
              <a:spcBef>
                <a:spcPct val="0"/>
              </a:spcBef>
              <a:buFontTx/>
              <a:buNone/>
            </a:pPr>
            <a:r>
              <a:rPr lang="es-ES_tradnl" altLang="es-MX" sz="1200" b="1" i="1" dirty="0">
                <a:latin typeface="Arial" charset="0"/>
              </a:rPr>
              <a:t>OBJETIVO.</a:t>
            </a:r>
          </a:p>
          <a:p>
            <a:pPr algn="just">
              <a:spcBef>
                <a:spcPct val="0"/>
              </a:spcBef>
              <a:buFontTx/>
              <a:buNone/>
            </a:pPr>
            <a:endParaRPr lang="es-ES_tradnl" altLang="es-MX" sz="1200" b="1" i="1" dirty="0">
              <a:latin typeface="Arial" charset="0"/>
            </a:endParaRPr>
          </a:p>
          <a:p>
            <a:pPr algn="just">
              <a:spcBef>
                <a:spcPct val="0"/>
              </a:spcBef>
              <a:buFontTx/>
              <a:buNone/>
            </a:pPr>
            <a:r>
              <a:rPr lang="es-ES_tradnl" altLang="es-MX" sz="1200" dirty="0">
                <a:latin typeface="Arial" charset="0"/>
              </a:rPr>
              <a:t>  Auxiliar en el cuidado de los menores albergados, aplicando acciones de prevención, curación y rehabilitación. Así mismo mantener el estado de nutrición y aseo a los menores.</a:t>
            </a:r>
          </a:p>
          <a:p>
            <a:pPr algn="just">
              <a:spcBef>
                <a:spcPct val="0"/>
              </a:spcBef>
              <a:buFontTx/>
              <a:buNone/>
            </a:pPr>
            <a:endParaRPr lang="es-ES_tradnl" altLang="es-MX" sz="1200" dirty="0">
              <a:latin typeface="Arial" charset="0"/>
            </a:endParaRPr>
          </a:p>
          <a:p>
            <a:pPr algn="just">
              <a:spcBef>
                <a:spcPct val="0"/>
              </a:spcBef>
              <a:buFontTx/>
              <a:buNone/>
            </a:pPr>
            <a:endParaRPr lang="es-ES_tradnl" altLang="es-MX" sz="1200" b="1" i="1" dirty="0">
              <a:latin typeface="Arial" charset="0"/>
            </a:endParaRPr>
          </a:p>
          <a:p>
            <a:pPr algn="just">
              <a:spcBef>
                <a:spcPct val="0"/>
              </a:spcBef>
              <a:buFontTx/>
              <a:buNone/>
            </a:pPr>
            <a:r>
              <a:rPr lang="es-ES_tradnl" altLang="es-MX" sz="1200" b="1" i="1" dirty="0">
                <a:latin typeface="Arial" charset="0"/>
              </a:rPr>
              <a:t>FUNCIONES</a:t>
            </a:r>
          </a:p>
          <a:p>
            <a:pPr algn="just">
              <a:spcBef>
                <a:spcPct val="0"/>
              </a:spcBef>
              <a:buFontTx/>
              <a:buNone/>
            </a:pPr>
            <a:endParaRPr lang="es-ES_tradnl" altLang="es-MX" sz="1200" b="1" i="1" dirty="0">
              <a:latin typeface="Arial" charset="0"/>
            </a:endParaRPr>
          </a:p>
          <a:p>
            <a:pPr algn="just">
              <a:lnSpc>
                <a:spcPct val="90000"/>
              </a:lnSpc>
              <a:spcBef>
                <a:spcPct val="0"/>
              </a:spcBef>
            </a:pPr>
            <a:r>
              <a:rPr lang="es-ES_tradnl" altLang="es-MX" sz="1200" dirty="0">
                <a:latin typeface="Arial" charset="0"/>
              </a:rPr>
              <a:t>Preparar los medicamentos para su administración.</a:t>
            </a:r>
          </a:p>
          <a:p>
            <a:pPr algn="just">
              <a:lnSpc>
                <a:spcPct val="90000"/>
              </a:lnSpc>
              <a:spcBef>
                <a:spcPct val="0"/>
              </a:spcBef>
            </a:pPr>
            <a:endParaRPr lang="es-ES_tradnl" altLang="es-MX" sz="1200" dirty="0">
              <a:latin typeface="Arial" charset="0"/>
            </a:endParaRPr>
          </a:p>
          <a:p>
            <a:pPr algn="just">
              <a:lnSpc>
                <a:spcPct val="90000"/>
              </a:lnSpc>
              <a:spcBef>
                <a:spcPct val="0"/>
              </a:spcBef>
            </a:pPr>
            <a:r>
              <a:rPr lang="es-ES_tradnl" altLang="es-MX" sz="1200" dirty="0">
                <a:latin typeface="Arial" charset="0"/>
              </a:rPr>
              <a:t>Valorar los síntomas que presentan los menores de edad en caso de enfermedad y registrarlo en el reporte diario. </a:t>
            </a:r>
          </a:p>
          <a:p>
            <a:pPr algn="just">
              <a:lnSpc>
                <a:spcPct val="90000"/>
              </a:lnSpc>
              <a:spcBef>
                <a:spcPct val="0"/>
              </a:spcBef>
            </a:pPr>
            <a:endParaRPr lang="es-ES_tradnl" altLang="es-MX" sz="1200" dirty="0">
              <a:latin typeface="Arial" charset="0"/>
            </a:endParaRPr>
          </a:p>
          <a:p>
            <a:pPr algn="just">
              <a:lnSpc>
                <a:spcPct val="90000"/>
              </a:lnSpc>
              <a:spcBef>
                <a:spcPct val="0"/>
              </a:spcBef>
            </a:pPr>
            <a:r>
              <a:rPr lang="es-ES_tradnl" altLang="es-MX" sz="1200" dirty="0">
                <a:latin typeface="Arial" charset="0"/>
              </a:rPr>
              <a:t>Mantener el banco de leche limpio y abastecido de leche y medicamentos.</a:t>
            </a:r>
          </a:p>
          <a:p>
            <a:pPr algn="just">
              <a:lnSpc>
                <a:spcPct val="90000"/>
              </a:lnSpc>
              <a:spcBef>
                <a:spcPct val="0"/>
              </a:spcBef>
            </a:pPr>
            <a:endParaRPr lang="es-ES_tradnl" altLang="es-MX" sz="1200" dirty="0">
              <a:latin typeface="Arial" charset="0"/>
            </a:endParaRPr>
          </a:p>
          <a:p>
            <a:pPr algn="just">
              <a:lnSpc>
                <a:spcPct val="90000"/>
              </a:lnSpc>
              <a:spcBef>
                <a:spcPct val="0"/>
              </a:spcBef>
            </a:pPr>
            <a:r>
              <a:rPr lang="es-ES_tradnl" altLang="es-MX" sz="1200" dirty="0">
                <a:latin typeface="Arial" charset="0"/>
              </a:rPr>
              <a:t>Suministrar la fórmula láctea a los lactantes y las papillas en su caso.</a:t>
            </a:r>
          </a:p>
          <a:p>
            <a:pPr algn="just">
              <a:lnSpc>
                <a:spcPct val="90000"/>
              </a:lnSpc>
              <a:spcBef>
                <a:spcPct val="0"/>
              </a:spcBef>
            </a:pPr>
            <a:endParaRPr lang="es-ES_tradnl" altLang="es-MX" sz="1200" dirty="0">
              <a:latin typeface="Arial" charset="0"/>
            </a:endParaRPr>
          </a:p>
          <a:p>
            <a:pPr algn="just">
              <a:lnSpc>
                <a:spcPct val="90000"/>
              </a:lnSpc>
              <a:spcBef>
                <a:spcPct val="0"/>
              </a:spcBef>
            </a:pPr>
            <a:r>
              <a:rPr lang="es-ES_tradnl" altLang="es-MX" sz="1200" dirty="0">
                <a:latin typeface="Arial" charset="0"/>
              </a:rPr>
              <a:t>Realizar el cambio de pañal y la toma de temperatura en los menores lactantes.</a:t>
            </a:r>
          </a:p>
          <a:p>
            <a:pPr algn="just">
              <a:lnSpc>
                <a:spcPct val="90000"/>
              </a:lnSpc>
              <a:spcBef>
                <a:spcPct val="0"/>
              </a:spcBef>
            </a:pPr>
            <a:endParaRPr lang="es-ES_tradnl" altLang="es-MX" sz="1200" dirty="0">
              <a:latin typeface="Arial" charset="0"/>
            </a:endParaRPr>
          </a:p>
          <a:p>
            <a:pPr algn="just">
              <a:lnSpc>
                <a:spcPct val="90000"/>
              </a:lnSpc>
              <a:spcBef>
                <a:spcPct val="0"/>
              </a:spcBef>
            </a:pPr>
            <a:r>
              <a:rPr lang="es-ES_tradnl" altLang="es-MX" sz="1200" dirty="0">
                <a:latin typeface="Arial" charset="0"/>
              </a:rPr>
              <a:t>Recolectar muestras de los menores para estudios de laboratorio.</a:t>
            </a:r>
          </a:p>
          <a:p>
            <a:pPr algn="just">
              <a:lnSpc>
                <a:spcPct val="90000"/>
              </a:lnSpc>
              <a:spcBef>
                <a:spcPct val="0"/>
              </a:spcBef>
            </a:pPr>
            <a:endParaRPr lang="es-ES_tradnl" altLang="es-MX" sz="1200" dirty="0">
              <a:latin typeface="Arial" charset="0"/>
            </a:endParaRPr>
          </a:p>
          <a:p>
            <a:pPr algn="just">
              <a:lnSpc>
                <a:spcPct val="90000"/>
              </a:lnSpc>
              <a:spcBef>
                <a:spcPct val="0"/>
              </a:spcBef>
            </a:pPr>
            <a:r>
              <a:rPr lang="es-ES_tradnl" altLang="es-MX" sz="1200" dirty="0">
                <a:latin typeface="Arial" charset="0"/>
              </a:rPr>
              <a:t>Llevar a cabo las recomendaciones necesarias cuando un menor sea sometido a algún estudio especifico de gabinete.</a:t>
            </a:r>
          </a:p>
          <a:p>
            <a:pPr algn="just">
              <a:lnSpc>
                <a:spcPct val="90000"/>
              </a:lnSpc>
              <a:spcBef>
                <a:spcPct val="0"/>
              </a:spcBef>
            </a:pPr>
            <a:endParaRPr lang="es-ES_tradnl" altLang="es-MX" sz="1200" dirty="0">
              <a:latin typeface="Arial" charset="0"/>
            </a:endParaRPr>
          </a:p>
          <a:p>
            <a:pPr algn="just">
              <a:lnSpc>
                <a:spcPct val="90000"/>
              </a:lnSpc>
              <a:spcBef>
                <a:spcPct val="0"/>
              </a:spcBef>
            </a:pPr>
            <a:r>
              <a:rPr lang="es-ES_tradnl" altLang="es-MX" sz="1200" dirty="0">
                <a:latin typeface="Arial" charset="0"/>
              </a:rPr>
              <a:t>Registrar en un diario las conductas de alarma que presenten los menores durante su turno.</a:t>
            </a:r>
          </a:p>
          <a:p>
            <a:pPr algn="just">
              <a:lnSpc>
                <a:spcPct val="90000"/>
              </a:lnSpc>
              <a:spcBef>
                <a:spcPct val="0"/>
              </a:spcBef>
            </a:pPr>
            <a:endParaRPr lang="es-ES_tradnl" altLang="es-MX" sz="1200" dirty="0">
              <a:latin typeface="Arial" charset="0"/>
            </a:endParaRPr>
          </a:p>
          <a:p>
            <a:pPr algn="just">
              <a:lnSpc>
                <a:spcPct val="90000"/>
              </a:lnSpc>
              <a:spcBef>
                <a:spcPct val="0"/>
              </a:spcBef>
            </a:pPr>
            <a:r>
              <a:rPr lang="es-ES_tradnl" altLang="es-MX" sz="1200" dirty="0">
                <a:latin typeface="Arial" charset="0"/>
              </a:rPr>
              <a:t>Anotar y reportar accidentes sufridos por los menores a la Dirección y/o Administración.</a:t>
            </a:r>
          </a:p>
          <a:p>
            <a:pPr algn="just">
              <a:lnSpc>
                <a:spcPct val="90000"/>
              </a:lnSpc>
              <a:spcBef>
                <a:spcPct val="0"/>
              </a:spcBef>
            </a:pPr>
            <a:endParaRPr lang="es-ES_tradnl" altLang="es-MX" sz="1200" dirty="0">
              <a:latin typeface="Arial" charset="0"/>
            </a:endParaRPr>
          </a:p>
          <a:p>
            <a:pPr algn="just">
              <a:lnSpc>
                <a:spcPct val="90000"/>
              </a:lnSpc>
              <a:spcBef>
                <a:spcPct val="0"/>
              </a:spcBef>
            </a:pPr>
            <a:r>
              <a:rPr lang="es-ES_tradnl" altLang="es-MX" sz="1200" dirty="0">
                <a:latin typeface="Arial" charset="0"/>
              </a:rPr>
              <a:t>Elaborar el reporte diario de enfermería. </a:t>
            </a:r>
          </a:p>
          <a:p>
            <a:pPr algn="just">
              <a:lnSpc>
                <a:spcPct val="90000"/>
              </a:lnSpc>
              <a:spcBef>
                <a:spcPct val="0"/>
              </a:spcBef>
            </a:pPr>
            <a:endParaRPr lang="es-ES_tradnl" altLang="es-MX" sz="1200" dirty="0">
              <a:latin typeface="Arial" charset="0"/>
            </a:endParaRPr>
          </a:p>
          <a:p>
            <a:pPr algn="just">
              <a:lnSpc>
                <a:spcPct val="90000"/>
              </a:lnSpc>
              <a:spcBef>
                <a:spcPct val="0"/>
              </a:spcBef>
            </a:pPr>
            <a:endParaRPr lang="es-ES_tradnl" altLang="es-MX" sz="1200" dirty="0">
              <a:latin typeface="Arial" charset="0"/>
            </a:endParaRPr>
          </a:p>
          <a:p>
            <a:pPr algn="just">
              <a:lnSpc>
                <a:spcPct val="90000"/>
              </a:lnSpc>
              <a:spcBef>
                <a:spcPct val="0"/>
              </a:spcBef>
            </a:pPr>
            <a:endParaRPr lang="es-ES_tradnl" altLang="es-MX" sz="1200" dirty="0">
              <a:latin typeface="Arial" charset="0"/>
            </a:endParaRPr>
          </a:p>
          <a:p>
            <a:pPr algn="just">
              <a:spcBef>
                <a:spcPct val="0"/>
              </a:spcBef>
            </a:pPr>
            <a:endParaRPr lang="es-ES_tradnl" altLang="es-MX" sz="1200" dirty="0">
              <a:latin typeface="Arial" charset="0"/>
            </a:endParaRPr>
          </a:p>
        </p:txBody>
      </p:sp>
      <p:sp>
        <p:nvSpPr>
          <p:cNvPr id="52235" name="Rectangle 7"/>
          <p:cNvSpPr>
            <a:spLocks noChangeArrowheads="1"/>
          </p:cNvSpPr>
          <p:nvPr/>
        </p:nvSpPr>
        <p:spPr bwMode="auto">
          <a:xfrm>
            <a:off x="1562100" y="8377238"/>
            <a:ext cx="5168900" cy="642937"/>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52236" name="Text Box 8"/>
          <p:cNvSpPr txBox="1">
            <a:spLocks noChangeArrowheads="1"/>
          </p:cNvSpPr>
          <p:nvPr/>
        </p:nvSpPr>
        <p:spPr bwMode="auto">
          <a:xfrm>
            <a:off x="2254250" y="8408988"/>
            <a:ext cx="1131888"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52237" name="Line 9"/>
          <p:cNvSpPr>
            <a:spLocks noChangeShapeType="1"/>
          </p:cNvSpPr>
          <p:nvPr/>
        </p:nvSpPr>
        <p:spPr bwMode="auto">
          <a:xfrm>
            <a:off x="4125913" y="8377238"/>
            <a:ext cx="3175" cy="6350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52238" name="Line 10"/>
          <p:cNvSpPr>
            <a:spLocks noChangeShapeType="1"/>
          </p:cNvSpPr>
          <p:nvPr/>
        </p:nvSpPr>
        <p:spPr bwMode="auto">
          <a:xfrm>
            <a:off x="1562100" y="8682038"/>
            <a:ext cx="5168900" cy="3175"/>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52239" name="Text Box 11"/>
          <p:cNvSpPr txBox="1">
            <a:spLocks noChangeArrowheads="1"/>
          </p:cNvSpPr>
          <p:nvPr/>
        </p:nvSpPr>
        <p:spPr bwMode="auto">
          <a:xfrm>
            <a:off x="4382390" y="8382000"/>
            <a:ext cx="2081018"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70000"/>
              </a:lnSpc>
              <a:spcBef>
                <a:spcPct val="0"/>
              </a:spcBef>
              <a:buFontTx/>
              <a:buNone/>
            </a:pPr>
            <a:r>
              <a:rPr lang="es-MX" altLang="es-MX" sz="1200" b="1" dirty="0">
                <a:latin typeface="Arial" charset="0"/>
              </a:rPr>
              <a:t>Directora de Casa Cuna</a:t>
            </a:r>
          </a:p>
          <a:p>
            <a:pPr algn="ctr">
              <a:lnSpc>
                <a:spcPct val="70000"/>
              </a:lnSpc>
              <a:spcBef>
                <a:spcPct val="0"/>
              </a:spcBef>
              <a:buFontTx/>
              <a:buNone/>
            </a:pPr>
            <a:r>
              <a:rPr lang="es-MX" altLang="es-MX" sz="1200" b="1" dirty="0">
                <a:latin typeface="Arial" charset="0"/>
              </a:rPr>
              <a:t>Margarita Masa de Juárez</a:t>
            </a:r>
            <a:endParaRPr lang="es-ES" altLang="es-MX" sz="1200" b="1" dirty="0">
              <a:latin typeface="Arial" charset="0"/>
            </a:endParaRPr>
          </a:p>
        </p:txBody>
      </p:sp>
      <p:sp>
        <p:nvSpPr>
          <p:cNvPr id="52240" name="Text Box 13"/>
          <p:cNvSpPr txBox="1">
            <a:spLocks noChangeArrowheads="1"/>
          </p:cNvSpPr>
          <p:nvPr/>
        </p:nvSpPr>
        <p:spPr bwMode="auto">
          <a:xfrm>
            <a:off x="4213225" y="8737600"/>
            <a:ext cx="24923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 Elena Gamez Castro</a:t>
            </a:r>
          </a:p>
        </p:txBody>
      </p:sp>
      <p:sp>
        <p:nvSpPr>
          <p:cNvPr id="52241" name="Rectangle 50"/>
          <p:cNvSpPr>
            <a:spLocks noChangeArrowheads="1"/>
          </p:cNvSpPr>
          <p:nvPr/>
        </p:nvSpPr>
        <p:spPr bwMode="auto">
          <a:xfrm>
            <a:off x="1600200" y="8675688"/>
            <a:ext cx="2719388"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nSpc>
                <a:spcPct val="120000"/>
              </a:lnSpc>
              <a:spcBef>
                <a:spcPct val="0"/>
              </a:spcBef>
              <a:buFontTx/>
              <a:buNone/>
            </a:pPr>
            <a:r>
              <a:rPr lang="es-MX" altLang="es-MX" sz="1200">
                <a:latin typeface="Arial" charset="0"/>
              </a:rPr>
              <a:t>María Angélica Longoria Izquierdo</a:t>
            </a:r>
            <a:endParaRPr lang="es-ES" altLang="es-MX" sz="1200">
              <a:latin typeface="Arial" charset="0"/>
            </a:endParaRPr>
          </a:p>
        </p:txBody>
      </p:sp>
    </p:spTree>
    <p:extLst>
      <p:ext uri="{BB962C8B-B14F-4D97-AF65-F5344CB8AC3E}">
        <p14:creationId xmlns:p14="http://schemas.microsoft.com/office/powerpoint/2010/main" val="185306562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solidFill>
                <a:srgbClr val="000000"/>
              </a:solidFill>
              <a:latin typeface="Arial" charset="0"/>
            </a:endParaRPr>
          </a:p>
        </p:txBody>
      </p:sp>
      <p:sp>
        <p:nvSpPr>
          <p:cNvPr id="53250" name="Text Box 3"/>
          <p:cNvSpPr txBox="1">
            <a:spLocks noChangeArrowheads="1"/>
          </p:cNvSpPr>
          <p:nvPr/>
        </p:nvSpPr>
        <p:spPr bwMode="auto">
          <a:xfrm>
            <a:off x="10795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solidFill>
                  <a:srgbClr val="000000"/>
                </a:solidFill>
                <a:latin typeface="Arial" charset="0"/>
              </a:rPr>
              <a:t>DESCRIPCION DE FUNCIONES</a:t>
            </a:r>
          </a:p>
        </p:txBody>
      </p:sp>
      <p:sp>
        <p:nvSpPr>
          <p:cNvPr id="53251"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53252" name="Text Box 13"/>
          <p:cNvSpPr txBox="1">
            <a:spLocks noChangeArrowheads="1"/>
          </p:cNvSpPr>
          <p:nvPr/>
        </p:nvSpPr>
        <p:spPr bwMode="auto">
          <a:xfrm>
            <a:off x="1851025" y="1347788"/>
            <a:ext cx="22701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es-ES_tradnl" altLang="es-MX" sz="1200">
                <a:solidFill>
                  <a:srgbClr val="000000"/>
                </a:solidFill>
                <a:latin typeface="Arial" charset="0"/>
              </a:rPr>
              <a:t> </a:t>
            </a:r>
          </a:p>
        </p:txBody>
      </p:sp>
      <p:sp>
        <p:nvSpPr>
          <p:cNvPr id="53253" name="Text Box 15"/>
          <p:cNvSpPr txBox="1">
            <a:spLocks noChangeArrowheads="1"/>
          </p:cNvSpPr>
          <p:nvPr/>
        </p:nvSpPr>
        <p:spPr bwMode="auto">
          <a:xfrm>
            <a:off x="1800225" y="820738"/>
            <a:ext cx="22701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es-ES_tradnl" altLang="es-MX" sz="1200">
                <a:solidFill>
                  <a:srgbClr val="000000"/>
                </a:solidFill>
                <a:latin typeface="Arial" charset="0"/>
              </a:rPr>
              <a:t> </a:t>
            </a:r>
          </a:p>
        </p:txBody>
      </p:sp>
      <p:sp>
        <p:nvSpPr>
          <p:cNvPr id="53254" name="Text Box 16"/>
          <p:cNvSpPr txBox="1">
            <a:spLocks noChangeArrowheads="1"/>
          </p:cNvSpPr>
          <p:nvPr/>
        </p:nvSpPr>
        <p:spPr bwMode="auto">
          <a:xfrm>
            <a:off x="4479925" y="71913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endParaRPr lang="es-ES_tradnl" altLang="es-MX" sz="1200">
              <a:solidFill>
                <a:srgbClr val="000000"/>
              </a:solidFill>
              <a:latin typeface="Arial" charset="0"/>
            </a:endParaRPr>
          </a:p>
          <a:p>
            <a:pPr>
              <a:spcBef>
                <a:spcPct val="0"/>
              </a:spcBef>
              <a:buFontTx/>
              <a:buNone/>
            </a:pPr>
            <a:endParaRPr lang="es-ES_tradnl" altLang="es-MX" sz="1200">
              <a:solidFill>
                <a:srgbClr val="000000"/>
              </a:solidFill>
              <a:latin typeface="Arial" charset="0"/>
            </a:endParaRPr>
          </a:p>
        </p:txBody>
      </p:sp>
      <p:sp>
        <p:nvSpPr>
          <p:cNvPr id="53255" name="Text Box 17"/>
          <p:cNvSpPr txBox="1">
            <a:spLocks noChangeArrowheads="1"/>
          </p:cNvSpPr>
          <p:nvPr/>
        </p:nvSpPr>
        <p:spPr bwMode="auto">
          <a:xfrm>
            <a:off x="1622425" y="1112838"/>
            <a:ext cx="20859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es-ES_tradnl" altLang="es-MX" sz="1200">
                <a:solidFill>
                  <a:srgbClr val="000000"/>
                </a:solidFill>
                <a:latin typeface="Arial" charset="0"/>
              </a:rPr>
              <a:t>  </a:t>
            </a:r>
          </a:p>
        </p:txBody>
      </p:sp>
      <p:sp>
        <p:nvSpPr>
          <p:cNvPr id="53256" name="Text Box 23"/>
          <p:cNvSpPr txBox="1">
            <a:spLocks noChangeArrowheads="1"/>
          </p:cNvSpPr>
          <p:nvPr/>
        </p:nvSpPr>
        <p:spPr bwMode="auto">
          <a:xfrm>
            <a:off x="2270125" y="809625"/>
            <a:ext cx="30162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es-ES_tradnl" altLang="es-MX" sz="1200" b="1">
                <a:solidFill>
                  <a:srgbClr val="000000"/>
                </a:solidFill>
                <a:latin typeface="Arial" charset="0"/>
              </a:rPr>
              <a:t>            </a:t>
            </a:r>
          </a:p>
        </p:txBody>
      </p:sp>
      <p:sp>
        <p:nvSpPr>
          <p:cNvPr id="53257" name="Rectangle 25"/>
          <p:cNvSpPr>
            <a:spLocks noChangeArrowheads="1"/>
          </p:cNvSpPr>
          <p:nvPr/>
        </p:nvSpPr>
        <p:spPr bwMode="auto">
          <a:xfrm>
            <a:off x="1685925" y="2085975"/>
            <a:ext cx="2270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es-ES_tradnl" altLang="es-MX" sz="1200">
                <a:solidFill>
                  <a:srgbClr val="000000"/>
                </a:solidFill>
                <a:latin typeface="Arial" charset="0"/>
              </a:rPr>
              <a:t> </a:t>
            </a:r>
            <a:endParaRPr lang="es-ES_tradnl" altLang="es-MX" sz="1200" b="1">
              <a:solidFill>
                <a:srgbClr val="000000"/>
              </a:solidFill>
              <a:latin typeface="Arial" charset="0"/>
            </a:endParaRPr>
          </a:p>
        </p:txBody>
      </p:sp>
      <p:sp>
        <p:nvSpPr>
          <p:cNvPr id="53258" name="Rectangle 44"/>
          <p:cNvSpPr>
            <a:spLocks noChangeArrowheads="1"/>
          </p:cNvSpPr>
          <p:nvPr/>
        </p:nvSpPr>
        <p:spPr bwMode="auto">
          <a:xfrm>
            <a:off x="1484784" y="1111647"/>
            <a:ext cx="5292254"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5725" indent="-857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i="1" dirty="0">
                <a:solidFill>
                  <a:srgbClr val="000000"/>
                </a:solidFill>
                <a:latin typeface="Arial" charset="0"/>
              </a:rPr>
              <a:t> AUXILIAR DE ENFERMERIA</a:t>
            </a:r>
          </a:p>
          <a:p>
            <a:pPr algn="ctr">
              <a:spcBef>
                <a:spcPct val="0"/>
              </a:spcBef>
              <a:buFontTx/>
              <a:buNone/>
            </a:pPr>
            <a:r>
              <a:rPr lang="es-MX" altLang="es-MX" sz="1200" b="1" i="1" dirty="0">
                <a:latin typeface="Arial" charset="0"/>
              </a:rPr>
              <a:t>(Continúa)</a:t>
            </a:r>
          </a:p>
          <a:p>
            <a:pPr algn="just">
              <a:spcBef>
                <a:spcPct val="0"/>
              </a:spcBef>
              <a:buFontTx/>
              <a:buNone/>
            </a:pPr>
            <a:endParaRPr lang="es-ES_tradnl" altLang="es-MX" sz="1200" b="1" i="1" dirty="0">
              <a:solidFill>
                <a:srgbClr val="000000"/>
              </a:solidFill>
              <a:latin typeface="Arial" charset="0"/>
            </a:endParaRPr>
          </a:p>
          <a:p>
            <a:pPr algn="just">
              <a:spcBef>
                <a:spcPct val="0"/>
              </a:spcBef>
              <a:buFontTx/>
              <a:buNone/>
            </a:pPr>
            <a:endParaRPr lang="es-ES_tradnl" altLang="es-MX" sz="1200" b="1" i="1" dirty="0">
              <a:solidFill>
                <a:srgbClr val="000000"/>
              </a:solidFill>
              <a:latin typeface="Arial" charset="0"/>
            </a:endParaRPr>
          </a:p>
          <a:p>
            <a:pPr algn="just">
              <a:spcBef>
                <a:spcPct val="0"/>
              </a:spcBef>
              <a:buFontTx/>
              <a:buNone/>
            </a:pPr>
            <a:endParaRPr lang="es-ES_tradnl" altLang="es-MX" sz="1200" b="1" i="1" dirty="0">
              <a:solidFill>
                <a:srgbClr val="000000"/>
              </a:solidFill>
              <a:latin typeface="Arial" charset="0"/>
            </a:endParaRPr>
          </a:p>
          <a:p>
            <a:pPr algn="just">
              <a:spcBef>
                <a:spcPct val="0"/>
              </a:spcBef>
            </a:pPr>
            <a:r>
              <a:rPr lang="es-ES_tradnl" altLang="es-MX" sz="1200" dirty="0">
                <a:latin typeface="Arial" charset="0"/>
              </a:rPr>
              <a:t>Fomentar en los menores hábitos higiénico-dietéticos. </a:t>
            </a:r>
            <a:endParaRPr lang="es-ES_tradnl" altLang="es-MX" sz="1200" b="1" i="1" dirty="0">
              <a:latin typeface="Arial" charset="0"/>
            </a:endParaRPr>
          </a:p>
          <a:p>
            <a:pPr algn="just">
              <a:spcBef>
                <a:spcPct val="0"/>
              </a:spcBef>
            </a:pPr>
            <a:endParaRPr lang="es-ES_tradnl" altLang="es-MX" sz="1200" dirty="0">
              <a:latin typeface="Arial" charset="0"/>
            </a:endParaRPr>
          </a:p>
          <a:p>
            <a:pPr>
              <a:spcBef>
                <a:spcPct val="0"/>
              </a:spcBef>
            </a:pPr>
            <a:r>
              <a:rPr lang="es-ES_tradnl" altLang="es-MX" sz="1200" dirty="0">
                <a:latin typeface="Arial" charset="0"/>
              </a:rPr>
              <a:t>Administrar los medicamentos de acuerdo a las indicaciones médicas a los menores albergados.</a:t>
            </a:r>
          </a:p>
          <a:p>
            <a:pPr>
              <a:spcBef>
                <a:spcPct val="0"/>
              </a:spcBef>
            </a:pPr>
            <a:endParaRPr lang="es-ES_tradnl" altLang="es-MX" sz="1200" dirty="0">
              <a:latin typeface="Arial" charset="0"/>
            </a:endParaRPr>
          </a:p>
          <a:p>
            <a:pPr>
              <a:spcBef>
                <a:spcPct val="0"/>
              </a:spcBef>
            </a:pPr>
            <a:r>
              <a:rPr lang="es-ES_tradnl" altLang="es-MX" sz="1200" dirty="0">
                <a:latin typeface="Arial" charset="0"/>
              </a:rPr>
              <a:t>Estas funciones son enunciativas más no limitativas.</a:t>
            </a:r>
          </a:p>
          <a:p>
            <a:pPr algn="just">
              <a:spcBef>
                <a:spcPct val="0"/>
              </a:spcBef>
            </a:pPr>
            <a:endParaRPr lang="es-ES_tradnl" altLang="es-MX" sz="1200" dirty="0">
              <a:solidFill>
                <a:srgbClr val="000000"/>
              </a:solidFill>
              <a:latin typeface="Arial" charset="0"/>
            </a:endParaRPr>
          </a:p>
        </p:txBody>
      </p:sp>
      <p:sp>
        <p:nvSpPr>
          <p:cNvPr id="53259" name="Rectangle 7"/>
          <p:cNvSpPr>
            <a:spLocks noChangeArrowheads="1"/>
          </p:cNvSpPr>
          <p:nvPr/>
        </p:nvSpPr>
        <p:spPr bwMode="auto">
          <a:xfrm>
            <a:off x="1562100" y="8377238"/>
            <a:ext cx="5168900" cy="642937"/>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solidFill>
                <a:srgbClr val="000000"/>
              </a:solidFill>
              <a:latin typeface="Arial" charset="0"/>
            </a:endParaRPr>
          </a:p>
        </p:txBody>
      </p:sp>
      <p:sp>
        <p:nvSpPr>
          <p:cNvPr id="53260" name="Text Box 8"/>
          <p:cNvSpPr txBox="1">
            <a:spLocks noChangeArrowheads="1"/>
          </p:cNvSpPr>
          <p:nvPr/>
        </p:nvSpPr>
        <p:spPr bwMode="auto">
          <a:xfrm>
            <a:off x="2254250" y="8408988"/>
            <a:ext cx="1131888"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solidFill>
                  <a:srgbClr val="000000"/>
                </a:solidFill>
                <a:latin typeface="Arial" charset="0"/>
              </a:rPr>
              <a:t>Responsable</a:t>
            </a:r>
            <a:endParaRPr lang="es-ES" altLang="es-MX" sz="1200" b="1">
              <a:solidFill>
                <a:srgbClr val="000000"/>
              </a:solidFill>
              <a:latin typeface="Arial" charset="0"/>
            </a:endParaRPr>
          </a:p>
        </p:txBody>
      </p:sp>
      <p:sp>
        <p:nvSpPr>
          <p:cNvPr id="53261" name="Line 9"/>
          <p:cNvSpPr>
            <a:spLocks noChangeShapeType="1"/>
          </p:cNvSpPr>
          <p:nvPr/>
        </p:nvSpPr>
        <p:spPr bwMode="auto">
          <a:xfrm>
            <a:off x="4125913" y="8377238"/>
            <a:ext cx="3175" cy="6350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53262" name="Line 10"/>
          <p:cNvSpPr>
            <a:spLocks noChangeShapeType="1"/>
          </p:cNvSpPr>
          <p:nvPr/>
        </p:nvSpPr>
        <p:spPr bwMode="auto">
          <a:xfrm>
            <a:off x="1562100" y="8682038"/>
            <a:ext cx="5168900" cy="3175"/>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53263" name="Text Box 11"/>
          <p:cNvSpPr txBox="1">
            <a:spLocks noChangeArrowheads="1"/>
          </p:cNvSpPr>
          <p:nvPr/>
        </p:nvSpPr>
        <p:spPr bwMode="auto">
          <a:xfrm>
            <a:off x="4382390" y="8382000"/>
            <a:ext cx="2081018"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70000"/>
              </a:lnSpc>
              <a:spcBef>
                <a:spcPct val="0"/>
              </a:spcBef>
              <a:buFontTx/>
              <a:buNone/>
            </a:pPr>
            <a:r>
              <a:rPr lang="es-MX" altLang="es-MX" sz="1200" b="1" dirty="0">
                <a:solidFill>
                  <a:srgbClr val="000000"/>
                </a:solidFill>
                <a:latin typeface="Arial" charset="0"/>
              </a:rPr>
              <a:t>Directora  de Casa Cuna</a:t>
            </a:r>
          </a:p>
          <a:p>
            <a:pPr algn="ctr">
              <a:lnSpc>
                <a:spcPct val="70000"/>
              </a:lnSpc>
              <a:spcBef>
                <a:spcPct val="0"/>
              </a:spcBef>
              <a:buFontTx/>
              <a:buNone/>
            </a:pPr>
            <a:r>
              <a:rPr lang="es-MX" altLang="es-MX" sz="1200" b="1" dirty="0">
                <a:solidFill>
                  <a:srgbClr val="000000"/>
                </a:solidFill>
                <a:latin typeface="Arial" charset="0"/>
              </a:rPr>
              <a:t>Margarita Masa de Juárez</a:t>
            </a:r>
            <a:endParaRPr lang="es-ES" altLang="es-MX" sz="1200" b="1" dirty="0">
              <a:solidFill>
                <a:srgbClr val="000000"/>
              </a:solidFill>
              <a:latin typeface="Arial" charset="0"/>
            </a:endParaRPr>
          </a:p>
        </p:txBody>
      </p:sp>
      <p:sp>
        <p:nvSpPr>
          <p:cNvPr id="53264" name="Text Box 13"/>
          <p:cNvSpPr txBox="1">
            <a:spLocks noChangeArrowheads="1"/>
          </p:cNvSpPr>
          <p:nvPr/>
        </p:nvSpPr>
        <p:spPr bwMode="auto">
          <a:xfrm>
            <a:off x="4213225" y="8737600"/>
            <a:ext cx="24923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solidFill>
                  <a:srgbClr val="000000"/>
                </a:solidFill>
                <a:latin typeface="Arial" charset="0"/>
              </a:rPr>
              <a:t>Ma. Elena Gamez Castro</a:t>
            </a:r>
          </a:p>
        </p:txBody>
      </p:sp>
      <p:sp>
        <p:nvSpPr>
          <p:cNvPr id="53265" name="Rectangle 50"/>
          <p:cNvSpPr>
            <a:spLocks noChangeArrowheads="1"/>
          </p:cNvSpPr>
          <p:nvPr/>
        </p:nvSpPr>
        <p:spPr bwMode="auto">
          <a:xfrm>
            <a:off x="1600200" y="8675688"/>
            <a:ext cx="2719388"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nSpc>
                <a:spcPct val="120000"/>
              </a:lnSpc>
              <a:spcBef>
                <a:spcPct val="0"/>
              </a:spcBef>
              <a:buFontTx/>
              <a:buNone/>
            </a:pPr>
            <a:r>
              <a:rPr lang="es-MX" altLang="es-MX" sz="1200">
                <a:solidFill>
                  <a:srgbClr val="000000"/>
                </a:solidFill>
                <a:latin typeface="Arial" charset="0"/>
              </a:rPr>
              <a:t>María Angélica Longoria Izquierdo</a:t>
            </a:r>
            <a:endParaRPr lang="es-ES" altLang="es-MX" sz="1200">
              <a:solidFill>
                <a:srgbClr val="000000"/>
              </a:solidFill>
              <a:latin typeface="Arial" charset="0"/>
            </a:endParaRPr>
          </a:p>
        </p:txBody>
      </p:sp>
    </p:spTree>
    <p:extLst>
      <p:ext uri="{BB962C8B-B14F-4D97-AF65-F5344CB8AC3E}">
        <p14:creationId xmlns:p14="http://schemas.microsoft.com/office/powerpoint/2010/main" val="166612738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54274" name="Text Box 3"/>
          <p:cNvSpPr txBox="1">
            <a:spLocks noChangeArrowheads="1"/>
          </p:cNvSpPr>
          <p:nvPr/>
        </p:nvSpPr>
        <p:spPr bwMode="auto">
          <a:xfrm>
            <a:off x="107950" y="66675"/>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54275"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45061" name="Rectangle 5"/>
          <p:cNvSpPr>
            <a:spLocks noChangeArrowheads="1"/>
          </p:cNvSpPr>
          <p:nvPr/>
        </p:nvSpPr>
        <p:spPr bwMode="auto">
          <a:xfrm>
            <a:off x="1484784" y="1115616"/>
            <a:ext cx="5292254" cy="803296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marL="95250" indent="-95250"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defRPr/>
            </a:pPr>
            <a:r>
              <a:rPr lang="es-ES_tradnl" altLang="es-MX" sz="1200" b="1" i="1" dirty="0">
                <a:latin typeface="Arial" charset="0"/>
              </a:rPr>
              <a:t>CUIDADOS INFANTILES</a:t>
            </a:r>
          </a:p>
          <a:p>
            <a:pPr algn="just">
              <a:spcBef>
                <a:spcPct val="0"/>
              </a:spcBef>
              <a:buFontTx/>
              <a:buNone/>
              <a:defRPr/>
            </a:pPr>
            <a:endParaRPr lang="es-ES_tradnl" altLang="es-MX" sz="1200" dirty="0">
              <a:latin typeface="Arial" charset="0"/>
            </a:endParaRPr>
          </a:p>
          <a:p>
            <a:pPr algn="just">
              <a:spcBef>
                <a:spcPct val="0"/>
              </a:spcBef>
              <a:buFontTx/>
              <a:buNone/>
              <a:defRPr/>
            </a:pPr>
            <a:r>
              <a:rPr lang="es-ES_tradnl" altLang="es-MX" sz="1200" b="1" i="1" dirty="0">
                <a:latin typeface="Arial" charset="0"/>
              </a:rPr>
              <a:t>OBJETIVO.</a:t>
            </a:r>
          </a:p>
          <a:p>
            <a:pPr algn="just">
              <a:spcBef>
                <a:spcPct val="0"/>
              </a:spcBef>
              <a:buFontTx/>
              <a:buNone/>
              <a:defRPr/>
            </a:pPr>
            <a:endParaRPr lang="es-ES_tradnl" altLang="es-MX" sz="1200" dirty="0">
              <a:latin typeface="Arial" charset="0"/>
            </a:endParaRPr>
          </a:p>
          <a:p>
            <a:pPr algn="just">
              <a:spcBef>
                <a:spcPct val="0"/>
              </a:spcBef>
              <a:buFontTx/>
              <a:buNone/>
              <a:defRPr/>
            </a:pPr>
            <a:r>
              <a:rPr lang="es-ES_tradnl" altLang="es-MX" sz="1200" dirty="0">
                <a:latin typeface="Arial" charset="0"/>
              </a:rPr>
              <a:t>  Favorecer el desarrollo integral armónico de los menores  de 0 a 6 años albergados, a través de la satisfacción de sus necesidades básicas y estimulación acorde a su edad.</a:t>
            </a:r>
          </a:p>
          <a:p>
            <a:pPr algn="just">
              <a:spcBef>
                <a:spcPct val="0"/>
              </a:spcBef>
              <a:buFontTx/>
              <a:buNone/>
              <a:defRPr/>
            </a:pPr>
            <a:endParaRPr lang="es-ES_tradnl" altLang="es-MX" sz="1200" dirty="0">
              <a:latin typeface="Arial" charset="0"/>
            </a:endParaRPr>
          </a:p>
          <a:p>
            <a:pPr algn="just">
              <a:spcBef>
                <a:spcPct val="0"/>
              </a:spcBef>
              <a:buFontTx/>
              <a:buNone/>
              <a:defRPr/>
            </a:pPr>
            <a:r>
              <a:rPr lang="es-ES_tradnl" altLang="es-MX" sz="1200" b="1" i="1" dirty="0">
                <a:latin typeface="Arial" charset="0"/>
              </a:rPr>
              <a:t>FUNCIONES.</a:t>
            </a:r>
          </a:p>
          <a:p>
            <a:pPr algn="just">
              <a:spcBef>
                <a:spcPct val="0"/>
              </a:spcBef>
              <a:buFontTx/>
              <a:buNone/>
              <a:defRPr/>
            </a:pPr>
            <a:endParaRPr lang="es-ES_tradnl" altLang="es-MX" sz="1200" b="1" i="1" dirty="0">
              <a:latin typeface="Arial" charset="0"/>
            </a:endParaRPr>
          </a:p>
          <a:p>
            <a:pPr algn="just">
              <a:spcBef>
                <a:spcPct val="0"/>
              </a:spcBef>
              <a:defRPr/>
            </a:pPr>
            <a:r>
              <a:rPr lang="es-ES_tradnl" altLang="es-MX" sz="1200" dirty="0">
                <a:latin typeface="Arial" charset="0"/>
              </a:rPr>
              <a:t>Tomar los signos vitales a los menores (temperatura por turno).</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Realizar el cambio de pañal  al menor cuando sea necesario.</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Suministrar al menor la fórmula en brazos según técnica, de acuerdo al horario establecido.</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Atender la alimentación de los menores, suministrando los alimentos  en el área de maternal.</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Realizar el aseo general (Bañar, cortar uñas, lubricado de piel y cepillado dental) a los menores. </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Observar y reportar algún síntoma o signo de alarma en el menor.</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Reportar y anotar accidentes sufridos por los menores a la Dirección y/o Administración.</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Tender y cambiar ropa de cama en los dormitorios.</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Mantener limpia el área de trabajo.</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Proporcionar los cuidados básicos y las mejores condiciones en materia de higiene, vestido y alimentación a  los menores de edad albergados.</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Atender las necesidades de los menores del área de maternal y preescolar.</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Acompañar a los menores a las interconsultas según indicación.</a:t>
            </a:r>
          </a:p>
          <a:p>
            <a:pPr algn="just">
              <a:spcBef>
                <a:spcPct val="0"/>
              </a:spcBef>
              <a:defRPr/>
            </a:pPr>
            <a:endParaRPr lang="es-ES_tradnl" altLang="es-MX" sz="1200" dirty="0">
              <a:latin typeface="Arial" charset="0"/>
            </a:endParaRPr>
          </a:p>
          <a:p>
            <a:pPr algn="just">
              <a:spcBef>
                <a:spcPct val="0"/>
              </a:spcBef>
              <a:defRPr/>
            </a:pPr>
            <a:endParaRPr lang="es-ES_tradnl" altLang="es-MX" sz="1200" dirty="0">
              <a:latin typeface="Arial" charset="0"/>
            </a:endParaRPr>
          </a:p>
          <a:p>
            <a:pPr marL="0" indent="0" algn="just">
              <a:spcBef>
                <a:spcPct val="0"/>
              </a:spcBef>
              <a:buFontTx/>
              <a:buNone/>
              <a:defRPr/>
            </a:pPr>
            <a:endParaRPr lang="es-ES_tradnl" altLang="es-MX" sz="1200" dirty="0">
              <a:latin typeface="Arial" charset="0"/>
            </a:endParaRPr>
          </a:p>
        </p:txBody>
      </p:sp>
      <p:sp>
        <p:nvSpPr>
          <p:cNvPr id="54277" name="Rectangle 7"/>
          <p:cNvSpPr>
            <a:spLocks noChangeArrowheads="1"/>
          </p:cNvSpPr>
          <p:nvPr/>
        </p:nvSpPr>
        <p:spPr bwMode="auto">
          <a:xfrm>
            <a:off x="1562100" y="8377238"/>
            <a:ext cx="5168900" cy="642937"/>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54278" name="Text Box 8"/>
          <p:cNvSpPr txBox="1">
            <a:spLocks noChangeArrowheads="1"/>
          </p:cNvSpPr>
          <p:nvPr/>
        </p:nvSpPr>
        <p:spPr bwMode="auto">
          <a:xfrm>
            <a:off x="2254250" y="8408988"/>
            <a:ext cx="1131888"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54279" name="Line 9"/>
          <p:cNvSpPr>
            <a:spLocks noChangeShapeType="1"/>
          </p:cNvSpPr>
          <p:nvPr/>
        </p:nvSpPr>
        <p:spPr bwMode="auto">
          <a:xfrm>
            <a:off x="4125913" y="8377238"/>
            <a:ext cx="3175" cy="6350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54280" name="Line 10"/>
          <p:cNvSpPr>
            <a:spLocks noChangeShapeType="1"/>
          </p:cNvSpPr>
          <p:nvPr/>
        </p:nvSpPr>
        <p:spPr bwMode="auto">
          <a:xfrm>
            <a:off x="1562100" y="8682038"/>
            <a:ext cx="5168900" cy="3175"/>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54281" name="Text Box 11"/>
          <p:cNvSpPr txBox="1">
            <a:spLocks noChangeArrowheads="1"/>
          </p:cNvSpPr>
          <p:nvPr/>
        </p:nvSpPr>
        <p:spPr bwMode="auto">
          <a:xfrm>
            <a:off x="4382391" y="8382000"/>
            <a:ext cx="2081018"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70000"/>
              </a:lnSpc>
              <a:spcBef>
                <a:spcPct val="0"/>
              </a:spcBef>
              <a:buFontTx/>
              <a:buNone/>
            </a:pPr>
            <a:r>
              <a:rPr lang="es-MX" altLang="es-MX" sz="1200" b="1" dirty="0">
                <a:latin typeface="Arial" charset="0"/>
              </a:rPr>
              <a:t>Directora  de Casa Cuna</a:t>
            </a:r>
          </a:p>
          <a:p>
            <a:pPr algn="ctr">
              <a:lnSpc>
                <a:spcPct val="70000"/>
              </a:lnSpc>
              <a:spcBef>
                <a:spcPct val="0"/>
              </a:spcBef>
              <a:buFontTx/>
              <a:buNone/>
            </a:pPr>
            <a:r>
              <a:rPr lang="es-MX" altLang="es-MX" sz="1200" b="1" dirty="0">
                <a:latin typeface="Arial" charset="0"/>
              </a:rPr>
              <a:t>Margarita Masa de Juárez</a:t>
            </a:r>
            <a:endParaRPr lang="es-ES" altLang="es-MX" sz="1200" b="1" dirty="0">
              <a:latin typeface="Arial" charset="0"/>
            </a:endParaRPr>
          </a:p>
        </p:txBody>
      </p:sp>
      <p:sp>
        <p:nvSpPr>
          <p:cNvPr id="54282" name="Text Box 13"/>
          <p:cNvSpPr txBox="1">
            <a:spLocks noChangeArrowheads="1"/>
          </p:cNvSpPr>
          <p:nvPr/>
        </p:nvSpPr>
        <p:spPr bwMode="auto">
          <a:xfrm>
            <a:off x="4213225" y="8737600"/>
            <a:ext cx="24923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 Elena Gamez Castro</a:t>
            </a:r>
          </a:p>
        </p:txBody>
      </p:sp>
      <p:sp>
        <p:nvSpPr>
          <p:cNvPr id="54283" name="Text Box 14"/>
          <p:cNvSpPr txBox="1">
            <a:spLocks noChangeArrowheads="1"/>
          </p:cNvSpPr>
          <p:nvPr/>
        </p:nvSpPr>
        <p:spPr bwMode="auto">
          <a:xfrm>
            <a:off x="1971675" y="8701088"/>
            <a:ext cx="139858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r>
              <a:rPr lang="es-MX" altLang="es-MX" sz="1200">
                <a:latin typeface="Arial" charset="0"/>
              </a:rPr>
              <a:t>Se anexa relación</a:t>
            </a:r>
          </a:p>
        </p:txBody>
      </p:sp>
    </p:spTree>
    <p:extLst>
      <p:ext uri="{BB962C8B-B14F-4D97-AF65-F5344CB8AC3E}">
        <p14:creationId xmlns:p14="http://schemas.microsoft.com/office/powerpoint/2010/main" val="136732760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ChangeArrowheads="1"/>
          </p:cNvSpPr>
          <p:nvPr/>
        </p:nvSpPr>
        <p:spPr bwMode="auto">
          <a:xfrm>
            <a:off x="5742" y="-508"/>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55298" name="Text Box 3"/>
          <p:cNvSpPr txBox="1">
            <a:spLocks noChangeArrowheads="1"/>
          </p:cNvSpPr>
          <p:nvPr/>
        </p:nvSpPr>
        <p:spPr bwMode="auto">
          <a:xfrm>
            <a:off x="10795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55299" name="Line 4"/>
          <p:cNvSpPr>
            <a:spLocks noChangeShapeType="1"/>
          </p:cNvSpPr>
          <p:nvPr/>
        </p:nvSpPr>
        <p:spPr bwMode="auto">
          <a:xfrm>
            <a:off x="0" y="467544"/>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55300" name="Text Box 13"/>
          <p:cNvSpPr txBox="1">
            <a:spLocks noChangeArrowheads="1"/>
          </p:cNvSpPr>
          <p:nvPr/>
        </p:nvSpPr>
        <p:spPr bwMode="auto">
          <a:xfrm>
            <a:off x="4264025" y="129063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endParaRPr lang="es-ES_tradnl" altLang="es-MX" sz="1200">
              <a:latin typeface="Arial" charset="0"/>
            </a:endParaRPr>
          </a:p>
          <a:p>
            <a:pPr>
              <a:spcBef>
                <a:spcPct val="0"/>
              </a:spcBef>
              <a:buFontTx/>
              <a:buNone/>
            </a:pPr>
            <a:endParaRPr lang="es-ES_tradnl" altLang="es-MX" sz="1200">
              <a:latin typeface="Arial" charset="0"/>
            </a:endParaRPr>
          </a:p>
        </p:txBody>
      </p:sp>
      <p:sp>
        <p:nvSpPr>
          <p:cNvPr id="55301" name="Rectangle 21"/>
          <p:cNvSpPr>
            <a:spLocks noChangeArrowheads="1"/>
          </p:cNvSpPr>
          <p:nvPr/>
        </p:nvSpPr>
        <p:spPr bwMode="auto">
          <a:xfrm>
            <a:off x="1542814" y="3662021"/>
            <a:ext cx="5162550" cy="5194455"/>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55302" name="Text Box 22"/>
          <p:cNvSpPr txBox="1">
            <a:spLocks noChangeArrowheads="1"/>
          </p:cNvSpPr>
          <p:nvPr/>
        </p:nvSpPr>
        <p:spPr bwMode="auto">
          <a:xfrm>
            <a:off x="2345531" y="3837014"/>
            <a:ext cx="11318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dirty="0">
              <a:latin typeface="Arial" charset="0"/>
            </a:endParaRPr>
          </a:p>
        </p:txBody>
      </p:sp>
      <p:sp>
        <p:nvSpPr>
          <p:cNvPr id="55303" name="Line 24"/>
          <p:cNvSpPr>
            <a:spLocks noChangeShapeType="1"/>
          </p:cNvSpPr>
          <p:nvPr/>
        </p:nvSpPr>
        <p:spPr bwMode="auto">
          <a:xfrm>
            <a:off x="1558925" y="4211960"/>
            <a:ext cx="5146675"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55304" name="Text Box 25"/>
          <p:cNvSpPr txBox="1">
            <a:spLocks noChangeArrowheads="1"/>
          </p:cNvSpPr>
          <p:nvPr/>
        </p:nvSpPr>
        <p:spPr bwMode="auto">
          <a:xfrm>
            <a:off x="4448175" y="3752154"/>
            <a:ext cx="208101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55305" name="Text Box 33"/>
          <p:cNvSpPr txBox="1">
            <a:spLocks noChangeArrowheads="1"/>
          </p:cNvSpPr>
          <p:nvPr/>
        </p:nvSpPr>
        <p:spPr bwMode="auto">
          <a:xfrm>
            <a:off x="1340768" y="4188435"/>
            <a:ext cx="2878187" cy="463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250000"/>
              </a:lnSpc>
              <a:buFontTx/>
              <a:buNone/>
            </a:pPr>
            <a:r>
              <a:rPr lang="es-ES_tradnl" altLang="es-MX" sz="1000" dirty="0">
                <a:latin typeface="Arial" charset="0"/>
              </a:rPr>
              <a:t>Ma. Higinia Almendarez Rivera</a:t>
            </a:r>
          </a:p>
          <a:p>
            <a:pPr algn="ctr">
              <a:lnSpc>
                <a:spcPct val="250000"/>
              </a:lnSpc>
              <a:buFontTx/>
              <a:buNone/>
            </a:pPr>
            <a:r>
              <a:rPr lang="es-ES_tradnl" altLang="es-MX" sz="1000" dirty="0">
                <a:latin typeface="Arial" charset="0"/>
              </a:rPr>
              <a:t>María Isabel Alvarado García</a:t>
            </a:r>
          </a:p>
          <a:p>
            <a:pPr algn="ctr">
              <a:lnSpc>
                <a:spcPct val="250000"/>
              </a:lnSpc>
              <a:buFontTx/>
              <a:buNone/>
            </a:pPr>
            <a:r>
              <a:rPr lang="es-ES_tradnl" altLang="es-MX" sz="1000" dirty="0">
                <a:latin typeface="Arial" charset="0"/>
              </a:rPr>
              <a:t>María Felicitas Escogido Rodríguez</a:t>
            </a:r>
          </a:p>
          <a:p>
            <a:pPr algn="ctr">
              <a:lnSpc>
                <a:spcPct val="250000"/>
              </a:lnSpc>
              <a:buFontTx/>
              <a:buNone/>
            </a:pPr>
            <a:r>
              <a:rPr lang="es-ES_tradnl" altLang="es-MX" sz="1000" dirty="0">
                <a:latin typeface="Arial" charset="0"/>
              </a:rPr>
              <a:t>María del Carmen Martínez Betancourt</a:t>
            </a:r>
          </a:p>
          <a:p>
            <a:pPr algn="ctr">
              <a:lnSpc>
                <a:spcPct val="250000"/>
              </a:lnSpc>
              <a:buFontTx/>
              <a:buNone/>
            </a:pPr>
            <a:r>
              <a:rPr lang="es-ES_tradnl" altLang="es-MX" sz="1000" dirty="0">
                <a:latin typeface="Arial" charset="0"/>
              </a:rPr>
              <a:t>Silvia Martínez Hernández</a:t>
            </a:r>
          </a:p>
          <a:p>
            <a:pPr algn="ctr">
              <a:lnSpc>
                <a:spcPct val="250000"/>
              </a:lnSpc>
              <a:buFontTx/>
              <a:buNone/>
            </a:pPr>
            <a:r>
              <a:rPr lang="es-ES_tradnl" altLang="es-MX" sz="1000" dirty="0">
                <a:latin typeface="Arial" charset="0"/>
              </a:rPr>
              <a:t>Irma Martínez Méndez</a:t>
            </a:r>
          </a:p>
          <a:p>
            <a:pPr algn="ctr">
              <a:lnSpc>
                <a:spcPct val="250000"/>
              </a:lnSpc>
              <a:buFontTx/>
              <a:buNone/>
            </a:pPr>
            <a:r>
              <a:rPr lang="es-ES_tradnl" altLang="es-MX" sz="1000" dirty="0">
                <a:latin typeface="Arial" charset="0"/>
              </a:rPr>
              <a:t>María de Lourdes Navarro Hernández</a:t>
            </a:r>
          </a:p>
          <a:p>
            <a:pPr algn="ctr">
              <a:lnSpc>
                <a:spcPct val="250000"/>
              </a:lnSpc>
              <a:buFontTx/>
              <a:buNone/>
            </a:pPr>
            <a:r>
              <a:rPr lang="es-ES_tradnl" altLang="es-MX" sz="1000" dirty="0">
                <a:latin typeface="Arial" charset="0"/>
              </a:rPr>
              <a:t>Sara </a:t>
            </a:r>
            <a:r>
              <a:rPr lang="es-ES_tradnl" altLang="es-MX" sz="1000" dirty="0" err="1">
                <a:latin typeface="Arial" charset="0"/>
              </a:rPr>
              <a:t>Yazmin</a:t>
            </a:r>
            <a:r>
              <a:rPr lang="es-ES_tradnl" altLang="es-MX" sz="1000" dirty="0">
                <a:latin typeface="Arial" charset="0"/>
              </a:rPr>
              <a:t> Rubio Pérez</a:t>
            </a:r>
          </a:p>
          <a:p>
            <a:pPr algn="ctr">
              <a:lnSpc>
                <a:spcPct val="250000"/>
              </a:lnSpc>
              <a:buFontTx/>
              <a:buNone/>
            </a:pPr>
            <a:r>
              <a:rPr lang="es-ES_tradnl" altLang="es-MX" sz="1000" dirty="0">
                <a:latin typeface="Arial" charset="0"/>
              </a:rPr>
              <a:t>Juana María Cisneros Rangel</a:t>
            </a:r>
          </a:p>
          <a:p>
            <a:pPr algn="ctr">
              <a:lnSpc>
                <a:spcPct val="250000"/>
              </a:lnSpc>
              <a:buFontTx/>
              <a:buNone/>
            </a:pPr>
            <a:r>
              <a:rPr lang="es-ES_tradnl" altLang="es-MX" sz="1000" dirty="0">
                <a:latin typeface="Arial" charset="0"/>
              </a:rPr>
              <a:t>Perla Janeth Ortiz Gutiérrez</a:t>
            </a:r>
          </a:p>
          <a:p>
            <a:pPr algn="ctr">
              <a:lnSpc>
                <a:spcPct val="250000"/>
              </a:lnSpc>
              <a:buFontTx/>
              <a:buNone/>
            </a:pPr>
            <a:r>
              <a:rPr lang="es-ES_tradnl" altLang="es-MX" sz="1000" dirty="0">
                <a:latin typeface="Arial" charset="0"/>
              </a:rPr>
              <a:t>Carmiña López Delgado</a:t>
            </a:r>
          </a:p>
        </p:txBody>
      </p:sp>
      <p:sp>
        <p:nvSpPr>
          <p:cNvPr id="55306" name="Text Box 34"/>
          <p:cNvSpPr txBox="1">
            <a:spLocks noChangeArrowheads="1"/>
          </p:cNvSpPr>
          <p:nvPr/>
        </p:nvSpPr>
        <p:spPr bwMode="auto">
          <a:xfrm>
            <a:off x="4186238" y="4763827"/>
            <a:ext cx="25193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dirty="0">
                <a:latin typeface="Arial" charset="0"/>
              </a:rPr>
              <a:t>Ma. Elena Gámez Castro</a:t>
            </a:r>
          </a:p>
        </p:txBody>
      </p:sp>
      <p:sp>
        <p:nvSpPr>
          <p:cNvPr id="55307" name="Text Box 36"/>
          <p:cNvSpPr txBox="1">
            <a:spLocks noChangeArrowheads="1"/>
          </p:cNvSpPr>
          <p:nvPr/>
        </p:nvSpPr>
        <p:spPr bwMode="auto">
          <a:xfrm>
            <a:off x="1558925" y="1778000"/>
            <a:ext cx="50927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0"/>
              </a:spcBef>
            </a:pPr>
            <a:endParaRPr lang="es-ES_tradnl" altLang="es-MX" sz="1200">
              <a:latin typeface="Arial" charset="0"/>
            </a:endParaRPr>
          </a:p>
          <a:p>
            <a:pPr algn="r">
              <a:spcBef>
                <a:spcPct val="50000"/>
              </a:spcBef>
              <a:buFontTx/>
              <a:buNone/>
            </a:pPr>
            <a:endParaRPr lang="es-ES" altLang="es-MX" sz="1200">
              <a:latin typeface="Arial" charset="0"/>
            </a:endParaRPr>
          </a:p>
        </p:txBody>
      </p:sp>
      <p:sp>
        <p:nvSpPr>
          <p:cNvPr id="55308" name="Text Box 37"/>
          <p:cNvSpPr txBox="1">
            <a:spLocks noChangeArrowheads="1"/>
          </p:cNvSpPr>
          <p:nvPr/>
        </p:nvSpPr>
        <p:spPr bwMode="auto">
          <a:xfrm>
            <a:off x="1484784" y="1105161"/>
            <a:ext cx="5292254" cy="1846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5725" indent="-857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defRPr/>
            </a:pPr>
            <a:r>
              <a:rPr lang="es-ES_tradnl" altLang="es-MX" sz="1200" b="1" i="1" dirty="0">
                <a:latin typeface="Arial" charset="0"/>
              </a:rPr>
              <a:t>CUIDADOS INFANTILES</a:t>
            </a:r>
          </a:p>
          <a:p>
            <a:pPr algn="ctr">
              <a:spcBef>
                <a:spcPct val="0"/>
              </a:spcBef>
              <a:buFontTx/>
              <a:buNone/>
            </a:pPr>
            <a:r>
              <a:rPr lang="es-MX" altLang="es-MX" sz="1200" b="1" i="1" dirty="0">
                <a:latin typeface="Arial" charset="0"/>
              </a:rPr>
              <a:t>(Continúa)</a:t>
            </a:r>
          </a:p>
          <a:p>
            <a:pPr algn="ctr">
              <a:spcBef>
                <a:spcPct val="50000"/>
              </a:spcBef>
              <a:buFontTx/>
              <a:buNone/>
            </a:pPr>
            <a:endParaRPr lang="es-MX" altLang="es-MX" sz="1200" b="1" i="1" dirty="0">
              <a:latin typeface="Arial" charset="0"/>
            </a:endParaRPr>
          </a:p>
          <a:p>
            <a:pPr algn="just">
              <a:spcBef>
                <a:spcPct val="0"/>
              </a:spcBef>
            </a:pPr>
            <a:r>
              <a:rPr lang="es-ES_tradnl" altLang="es-MX" sz="1200" dirty="0">
                <a:latin typeface="Arial" charset="0"/>
              </a:rPr>
              <a:t>Comunicar oportunamente a la enfermera encargada de turno defectos o anomalías en el material o equipo utilizado.</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Atender con cariño, ternura y comprensión a todos los niños y niñas.</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Estas funciones son enunciativas más no limitativas.</a:t>
            </a:r>
            <a:endParaRPr lang="es-ES" altLang="es-MX" sz="1200" b="1" i="1" dirty="0">
              <a:latin typeface="Arial" charset="0"/>
            </a:endParaRPr>
          </a:p>
        </p:txBody>
      </p:sp>
      <p:sp>
        <p:nvSpPr>
          <p:cNvPr id="55310" name="Line 40"/>
          <p:cNvSpPr>
            <a:spLocks noChangeShapeType="1"/>
          </p:cNvSpPr>
          <p:nvPr/>
        </p:nvSpPr>
        <p:spPr bwMode="auto">
          <a:xfrm>
            <a:off x="1593180" y="4644008"/>
            <a:ext cx="250304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55311" name="Line 41"/>
          <p:cNvSpPr>
            <a:spLocks noChangeShapeType="1"/>
          </p:cNvSpPr>
          <p:nvPr/>
        </p:nvSpPr>
        <p:spPr bwMode="auto">
          <a:xfrm flipV="1">
            <a:off x="1558925" y="5038309"/>
            <a:ext cx="2537296" cy="174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55312" name="Line 42"/>
          <p:cNvSpPr>
            <a:spLocks noChangeShapeType="1"/>
          </p:cNvSpPr>
          <p:nvPr/>
        </p:nvSpPr>
        <p:spPr bwMode="auto">
          <a:xfrm>
            <a:off x="1593181" y="5472099"/>
            <a:ext cx="2484662" cy="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55313" name="Line 43"/>
          <p:cNvSpPr>
            <a:spLocks noChangeShapeType="1"/>
          </p:cNvSpPr>
          <p:nvPr/>
        </p:nvSpPr>
        <p:spPr bwMode="auto">
          <a:xfrm>
            <a:off x="1593180" y="6732240"/>
            <a:ext cx="247717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55314" name="Line 44"/>
          <p:cNvSpPr>
            <a:spLocks noChangeShapeType="1"/>
          </p:cNvSpPr>
          <p:nvPr/>
        </p:nvSpPr>
        <p:spPr bwMode="auto">
          <a:xfrm>
            <a:off x="1558924" y="5868144"/>
            <a:ext cx="253729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55315" name="Line 45"/>
          <p:cNvSpPr>
            <a:spLocks noChangeShapeType="1"/>
          </p:cNvSpPr>
          <p:nvPr/>
        </p:nvSpPr>
        <p:spPr bwMode="auto">
          <a:xfrm>
            <a:off x="1593180" y="6300192"/>
            <a:ext cx="250304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55316" name="Line 24"/>
          <p:cNvSpPr>
            <a:spLocks noChangeShapeType="1"/>
          </p:cNvSpPr>
          <p:nvPr/>
        </p:nvSpPr>
        <p:spPr bwMode="auto">
          <a:xfrm flipH="1">
            <a:off x="4070350" y="3671900"/>
            <a:ext cx="0" cy="515845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22" name="Line 43"/>
          <p:cNvSpPr>
            <a:spLocks noChangeShapeType="1"/>
          </p:cNvSpPr>
          <p:nvPr/>
        </p:nvSpPr>
        <p:spPr bwMode="auto">
          <a:xfrm>
            <a:off x="1592796" y="7128284"/>
            <a:ext cx="247717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23" name="Line 43"/>
          <p:cNvSpPr>
            <a:spLocks noChangeShapeType="1"/>
          </p:cNvSpPr>
          <p:nvPr/>
        </p:nvSpPr>
        <p:spPr bwMode="auto">
          <a:xfrm>
            <a:off x="1599902" y="7524328"/>
            <a:ext cx="247717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25" name="Line 43"/>
          <p:cNvSpPr>
            <a:spLocks noChangeShapeType="1"/>
          </p:cNvSpPr>
          <p:nvPr/>
        </p:nvSpPr>
        <p:spPr bwMode="auto">
          <a:xfrm>
            <a:off x="1592796" y="7956376"/>
            <a:ext cx="247717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27" name="Line 45"/>
          <p:cNvSpPr>
            <a:spLocks noChangeShapeType="1"/>
          </p:cNvSpPr>
          <p:nvPr/>
        </p:nvSpPr>
        <p:spPr bwMode="auto">
          <a:xfrm>
            <a:off x="1592796" y="8388424"/>
            <a:ext cx="250304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Tree>
    <p:extLst>
      <p:ext uri="{BB962C8B-B14F-4D97-AF65-F5344CB8AC3E}">
        <p14:creationId xmlns:p14="http://schemas.microsoft.com/office/powerpoint/2010/main" val="45261791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ChangeArrowheads="1"/>
          </p:cNvSpPr>
          <p:nvPr/>
        </p:nvSpPr>
        <p:spPr bwMode="auto">
          <a:xfrm>
            <a:off x="5742" y="-508"/>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56322" name="Text Box 3"/>
          <p:cNvSpPr txBox="1">
            <a:spLocks noChangeArrowheads="1"/>
          </p:cNvSpPr>
          <p:nvPr/>
        </p:nvSpPr>
        <p:spPr bwMode="auto">
          <a:xfrm>
            <a:off x="10795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56323"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56324" name="Text Box 13"/>
          <p:cNvSpPr txBox="1">
            <a:spLocks noChangeArrowheads="1"/>
          </p:cNvSpPr>
          <p:nvPr/>
        </p:nvSpPr>
        <p:spPr bwMode="auto">
          <a:xfrm>
            <a:off x="4264025" y="129063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endParaRPr lang="es-ES_tradnl" altLang="es-MX" sz="1200">
              <a:latin typeface="Arial" charset="0"/>
            </a:endParaRPr>
          </a:p>
          <a:p>
            <a:pPr>
              <a:spcBef>
                <a:spcPct val="0"/>
              </a:spcBef>
              <a:buFontTx/>
              <a:buNone/>
            </a:pPr>
            <a:endParaRPr lang="es-ES_tradnl" altLang="es-MX" sz="1200">
              <a:latin typeface="Arial" charset="0"/>
            </a:endParaRPr>
          </a:p>
        </p:txBody>
      </p:sp>
      <p:sp>
        <p:nvSpPr>
          <p:cNvPr id="56328" name="Text Box 36"/>
          <p:cNvSpPr txBox="1">
            <a:spLocks noChangeArrowheads="1"/>
          </p:cNvSpPr>
          <p:nvPr/>
        </p:nvSpPr>
        <p:spPr bwMode="auto">
          <a:xfrm>
            <a:off x="1558925" y="1778000"/>
            <a:ext cx="50927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0"/>
              </a:spcBef>
            </a:pPr>
            <a:endParaRPr lang="es-ES_tradnl" altLang="es-MX" sz="1200">
              <a:latin typeface="Arial" charset="0"/>
            </a:endParaRPr>
          </a:p>
          <a:p>
            <a:pPr algn="r">
              <a:spcBef>
                <a:spcPct val="50000"/>
              </a:spcBef>
              <a:buFontTx/>
              <a:buNone/>
            </a:pPr>
            <a:endParaRPr lang="es-ES" altLang="es-MX" sz="1200">
              <a:latin typeface="Arial" charset="0"/>
            </a:endParaRPr>
          </a:p>
        </p:txBody>
      </p:sp>
      <p:sp>
        <p:nvSpPr>
          <p:cNvPr id="56330" name="Rectangle 12"/>
          <p:cNvSpPr>
            <a:spLocks noChangeArrowheads="1"/>
          </p:cNvSpPr>
          <p:nvPr/>
        </p:nvSpPr>
        <p:spPr bwMode="auto">
          <a:xfrm>
            <a:off x="3316288" y="4435475"/>
            <a:ext cx="227012"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r>
              <a:rPr lang="es-ES_tradnl" altLang="es-MX" sz="1200">
                <a:latin typeface="Arial" charset="0"/>
              </a:rPr>
              <a:t> </a:t>
            </a:r>
            <a:endParaRPr lang="es-ES" altLang="es-MX" sz="1200">
              <a:latin typeface="Arial" charset="0"/>
            </a:endParaRPr>
          </a:p>
        </p:txBody>
      </p:sp>
      <p:sp>
        <p:nvSpPr>
          <p:cNvPr id="56331" name="Rectangle 14"/>
          <p:cNvSpPr>
            <a:spLocks noChangeArrowheads="1"/>
          </p:cNvSpPr>
          <p:nvPr/>
        </p:nvSpPr>
        <p:spPr bwMode="auto">
          <a:xfrm>
            <a:off x="1484784" y="1115616"/>
            <a:ext cx="5292254" cy="710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5725" indent="-857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buFontTx/>
              <a:buNone/>
            </a:pPr>
            <a:r>
              <a:rPr lang="es-ES_tradnl" altLang="es-MX" sz="1200" b="1" i="1" dirty="0">
                <a:latin typeface="Arial" charset="0"/>
                <a:ea typeface="Arial" charset="0"/>
                <a:cs typeface="Arial" charset="0"/>
              </a:rPr>
              <a:t>AREA  DE TRABAJO SOCIAL</a:t>
            </a:r>
          </a:p>
          <a:p>
            <a:pPr>
              <a:spcBef>
                <a:spcPct val="0"/>
              </a:spcBef>
            </a:pPr>
            <a:endParaRPr lang="es-ES_tradnl" altLang="es-MX" sz="1200" b="1" i="1" dirty="0">
              <a:latin typeface="Arial" charset="0"/>
              <a:ea typeface="Arial" charset="0"/>
              <a:cs typeface="Arial" charset="0"/>
            </a:endParaRPr>
          </a:p>
          <a:p>
            <a:pPr>
              <a:spcBef>
                <a:spcPct val="0"/>
              </a:spcBef>
            </a:pPr>
            <a:endParaRPr lang="es-ES_tradnl" altLang="es-MX" sz="1200" dirty="0">
              <a:latin typeface="Arial" charset="0"/>
            </a:endParaRPr>
          </a:p>
          <a:p>
            <a:pPr algn="just">
              <a:spcBef>
                <a:spcPct val="0"/>
              </a:spcBef>
              <a:buFontTx/>
              <a:buNone/>
            </a:pPr>
            <a:r>
              <a:rPr lang="es-ES_tradnl" altLang="es-MX" sz="1200" b="1" i="1" dirty="0">
                <a:latin typeface="Arial" charset="0"/>
              </a:rPr>
              <a:t>OBJETIVO.</a:t>
            </a:r>
          </a:p>
          <a:p>
            <a:pPr algn="just">
              <a:spcBef>
                <a:spcPct val="0"/>
              </a:spcBef>
              <a:buFontTx/>
              <a:buNone/>
            </a:pPr>
            <a:endParaRPr lang="es-ES_tradnl" altLang="es-MX" sz="1200" b="1" i="1" dirty="0">
              <a:latin typeface="Arial" charset="0"/>
            </a:endParaRPr>
          </a:p>
          <a:p>
            <a:pPr algn="just">
              <a:spcBef>
                <a:spcPct val="0"/>
              </a:spcBef>
              <a:buFontTx/>
              <a:buNone/>
            </a:pPr>
            <a:r>
              <a:rPr lang="es-ES_tradnl" altLang="es-MX" sz="1200" dirty="0">
                <a:latin typeface="Arial" charset="0"/>
              </a:rPr>
              <a:t>  Contribuir con las investigaciones sobre las condiciones familiares, legales y sociales de los niños (as) albergados para aportar la información  necesaria,  veraz y oportuna, que contribuya a dar seguimiento al proceso Psicosocial durante  el  ingreso , estancia  y  egreso  de  los menores de edad albergados.</a:t>
            </a:r>
          </a:p>
          <a:p>
            <a:pPr algn="just">
              <a:spcBef>
                <a:spcPct val="0"/>
              </a:spcBef>
              <a:buFontTx/>
              <a:buNone/>
            </a:pPr>
            <a:endParaRPr lang="es-ES_tradnl" altLang="es-MX" sz="1200" b="1" i="1" dirty="0">
              <a:latin typeface="Arial" charset="0"/>
            </a:endParaRPr>
          </a:p>
          <a:p>
            <a:pPr algn="just">
              <a:spcBef>
                <a:spcPct val="0"/>
              </a:spcBef>
              <a:buFontTx/>
              <a:buNone/>
            </a:pPr>
            <a:r>
              <a:rPr lang="es-ES_tradnl" altLang="es-MX" sz="1200" b="1" i="1" dirty="0">
                <a:latin typeface="Arial" charset="0"/>
              </a:rPr>
              <a:t>FUNCIONES.</a:t>
            </a:r>
          </a:p>
          <a:p>
            <a:pPr algn="just">
              <a:spcBef>
                <a:spcPct val="0"/>
              </a:spcBef>
              <a:buFontTx/>
              <a:buNone/>
            </a:pPr>
            <a:endParaRPr lang="es-ES" altLang="es-MX" sz="1200" dirty="0">
              <a:latin typeface="Arial" charset="0"/>
            </a:endParaRPr>
          </a:p>
          <a:p>
            <a:pPr algn="just">
              <a:spcBef>
                <a:spcPct val="0"/>
              </a:spcBef>
            </a:pPr>
            <a:r>
              <a:rPr lang="es-ES" altLang="es-MX" sz="1200" dirty="0">
                <a:latin typeface="Arial" charset="0"/>
              </a:rPr>
              <a:t>Mantener  coordinación con el área de trabajo Social de la PPNNA para solicitar y/o  proporcionar información sobre el proceso de los menores de edad albergados.</a:t>
            </a:r>
          </a:p>
          <a:p>
            <a:pPr algn="just">
              <a:spcBef>
                <a:spcPct val="0"/>
              </a:spcBef>
            </a:pPr>
            <a:endParaRPr lang="es-ES" altLang="es-MX" sz="1200" dirty="0">
              <a:latin typeface="Arial" charset="0"/>
            </a:endParaRPr>
          </a:p>
          <a:p>
            <a:pPr algn="just">
              <a:spcBef>
                <a:spcPct val="0"/>
              </a:spcBef>
            </a:pPr>
            <a:r>
              <a:rPr lang="es-ES" altLang="es-MX" sz="1200" dirty="0">
                <a:latin typeface="Arial" charset="0"/>
              </a:rPr>
              <a:t>Integrar, actualizar y resguardar  el  expediente  único del niño (a)  en el tiempo de a su estancia y el egreso.</a:t>
            </a:r>
          </a:p>
          <a:p>
            <a:pPr algn="just">
              <a:spcBef>
                <a:spcPct val="0"/>
              </a:spcBef>
            </a:pPr>
            <a:endParaRPr lang="es-ES" altLang="es-MX" sz="1200" dirty="0">
              <a:latin typeface="Arial" charset="0"/>
            </a:endParaRPr>
          </a:p>
          <a:p>
            <a:pPr algn="just">
              <a:spcBef>
                <a:spcPct val="0"/>
              </a:spcBef>
            </a:pPr>
            <a:r>
              <a:rPr lang="es-ES" altLang="es-MX" sz="1200" dirty="0">
                <a:latin typeface="Arial" charset="0"/>
              </a:rPr>
              <a:t>C</a:t>
            </a:r>
            <a:r>
              <a:rPr lang="es-ES_tradnl" altLang="es-MX" sz="1200" dirty="0">
                <a:latin typeface="Arial" charset="0"/>
              </a:rPr>
              <a:t>oordinar </a:t>
            </a:r>
            <a:r>
              <a:rPr lang="es-ES" altLang="es-MX" sz="1200" dirty="0">
                <a:latin typeface="Arial" charset="0"/>
              </a:rPr>
              <a:t>con el área de trabajo social  de la PPNNA las citas necesarias para el proceso jurídico de cada niño (a) como: el Ministerio Publico, Juzgado de lo familiar, Procuraduria de delitos sexuales y los que se requiera, así como promover la coordinación con otras instituciones de bienestar social, salud y educativas.</a:t>
            </a:r>
          </a:p>
          <a:p>
            <a:pPr algn="just">
              <a:spcBef>
                <a:spcPct val="0"/>
              </a:spcBef>
            </a:pPr>
            <a:endParaRPr lang="es-ES" altLang="es-MX" sz="1200" dirty="0">
              <a:latin typeface="Arial" charset="0"/>
            </a:endParaRPr>
          </a:p>
          <a:p>
            <a:pPr algn="just">
              <a:spcBef>
                <a:spcPct val="0"/>
              </a:spcBef>
            </a:pPr>
            <a:r>
              <a:rPr lang="es-ES" altLang="es-MX" sz="1200" dirty="0">
                <a:latin typeface="Arial" charset="0"/>
              </a:rPr>
              <a:t>Participar con equipo multidisciplinario de casa cuna y en las  PPNNA  para analizar el proceso de cada uno de los casos .</a:t>
            </a:r>
          </a:p>
          <a:p>
            <a:pPr algn="just">
              <a:spcBef>
                <a:spcPct val="0"/>
              </a:spcBef>
            </a:pPr>
            <a:endParaRPr lang="es-ES" altLang="es-MX" sz="1200" dirty="0">
              <a:latin typeface="Arial" charset="0"/>
            </a:endParaRPr>
          </a:p>
          <a:p>
            <a:pPr algn="just">
              <a:spcBef>
                <a:spcPct val="0"/>
              </a:spcBef>
            </a:pPr>
            <a:r>
              <a:rPr lang="es-ES" altLang="es-MX" sz="1200" dirty="0">
                <a:latin typeface="Arial" charset="0"/>
              </a:rPr>
              <a:t>Realizar investigaciones de caso, para localizar las redes familiares y/o sociales con las que cuenta el niño (a) para su seguimiento.</a:t>
            </a:r>
          </a:p>
          <a:p>
            <a:pPr algn="just">
              <a:spcBef>
                <a:spcPct val="0"/>
              </a:spcBef>
            </a:pPr>
            <a:endParaRPr lang="es-ES" altLang="es-MX" sz="1200" dirty="0">
              <a:latin typeface="Arial" charset="0"/>
            </a:endParaRPr>
          </a:p>
          <a:p>
            <a:pPr algn="just">
              <a:spcBef>
                <a:spcPct val="0"/>
              </a:spcBef>
            </a:pPr>
            <a:r>
              <a:rPr lang="es-ES" altLang="es-MX" sz="1200" dirty="0">
                <a:latin typeface="Arial" charset="0"/>
              </a:rPr>
              <a:t>Aplicar técnicas de atención por medio de visitas domiciliares estudios socioeconómicos, vistas directas y colaterales.</a:t>
            </a:r>
          </a:p>
          <a:p>
            <a:pPr marL="0" indent="0" algn="just">
              <a:spcBef>
                <a:spcPct val="0"/>
              </a:spcBef>
              <a:buNone/>
            </a:pPr>
            <a:endParaRPr lang="es-ES" altLang="es-MX" sz="1200" dirty="0">
              <a:latin typeface="Arial" charset="0"/>
            </a:endParaRPr>
          </a:p>
          <a:p>
            <a:pPr algn="just">
              <a:spcBef>
                <a:spcPct val="0"/>
              </a:spcBef>
            </a:pPr>
            <a:r>
              <a:rPr lang="es-ES" altLang="es-MX" sz="1200" dirty="0">
                <a:latin typeface="Arial" charset="0"/>
              </a:rPr>
              <a:t>Llevar el control del programa de salidas supervisadas de los niños y niñas</a:t>
            </a:r>
          </a:p>
          <a:p>
            <a:pPr algn="just">
              <a:spcBef>
                <a:spcPct val="0"/>
              </a:spcBef>
            </a:pPr>
            <a:endParaRPr lang="es-ES" altLang="es-MX" sz="1200" dirty="0">
              <a:latin typeface="Arial" charset="0"/>
            </a:endParaRPr>
          </a:p>
        </p:txBody>
      </p:sp>
      <p:sp>
        <p:nvSpPr>
          <p:cNvPr id="13" name="Rectangle 7"/>
          <p:cNvSpPr>
            <a:spLocks noChangeArrowheads="1"/>
          </p:cNvSpPr>
          <p:nvPr/>
        </p:nvSpPr>
        <p:spPr bwMode="auto">
          <a:xfrm>
            <a:off x="1562100" y="8393559"/>
            <a:ext cx="5168900" cy="642937"/>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dirty="0">
              <a:latin typeface="Arial" charset="0"/>
            </a:endParaRPr>
          </a:p>
        </p:txBody>
      </p:sp>
      <p:sp>
        <p:nvSpPr>
          <p:cNvPr id="14" name="Text Box 8"/>
          <p:cNvSpPr txBox="1">
            <a:spLocks noChangeArrowheads="1"/>
          </p:cNvSpPr>
          <p:nvPr/>
        </p:nvSpPr>
        <p:spPr bwMode="auto">
          <a:xfrm>
            <a:off x="2254250" y="8425309"/>
            <a:ext cx="1131888"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Responsable</a:t>
            </a:r>
            <a:endParaRPr lang="es-ES" altLang="es-MX" sz="1200" b="1" dirty="0">
              <a:latin typeface="Arial" charset="0"/>
            </a:endParaRPr>
          </a:p>
        </p:txBody>
      </p:sp>
      <p:sp>
        <p:nvSpPr>
          <p:cNvPr id="15" name="Line 9"/>
          <p:cNvSpPr>
            <a:spLocks noChangeShapeType="1"/>
          </p:cNvSpPr>
          <p:nvPr/>
        </p:nvSpPr>
        <p:spPr bwMode="auto">
          <a:xfrm>
            <a:off x="4125913" y="8393559"/>
            <a:ext cx="3175" cy="6350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dirty="0"/>
          </a:p>
        </p:txBody>
      </p:sp>
      <p:sp>
        <p:nvSpPr>
          <p:cNvPr id="16" name="Line 10"/>
          <p:cNvSpPr>
            <a:spLocks noChangeShapeType="1"/>
          </p:cNvSpPr>
          <p:nvPr/>
        </p:nvSpPr>
        <p:spPr bwMode="auto">
          <a:xfrm>
            <a:off x="1562100" y="8698359"/>
            <a:ext cx="5168900" cy="3175"/>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dirty="0"/>
          </a:p>
        </p:txBody>
      </p:sp>
      <p:sp>
        <p:nvSpPr>
          <p:cNvPr id="17" name="Text Box 11"/>
          <p:cNvSpPr txBox="1">
            <a:spLocks noChangeArrowheads="1"/>
          </p:cNvSpPr>
          <p:nvPr/>
        </p:nvSpPr>
        <p:spPr bwMode="auto">
          <a:xfrm>
            <a:off x="4382391" y="8398321"/>
            <a:ext cx="2081018"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70000"/>
              </a:lnSpc>
              <a:spcBef>
                <a:spcPct val="0"/>
              </a:spcBef>
              <a:buFontTx/>
              <a:buNone/>
            </a:pPr>
            <a:r>
              <a:rPr lang="es-MX" altLang="es-MX" sz="1200" b="1" dirty="0">
                <a:latin typeface="Arial" charset="0"/>
              </a:rPr>
              <a:t>Directora  de Casa Cuna</a:t>
            </a:r>
          </a:p>
          <a:p>
            <a:pPr algn="ctr">
              <a:lnSpc>
                <a:spcPct val="70000"/>
              </a:lnSpc>
              <a:spcBef>
                <a:spcPct val="0"/>
              </a:spcBef>
              <a:buFontTx/>
              <a:buNone/>
            </a:pPr>
            <a:r>
              <a:rPr lang="es-MX" altLang="es-MX" sz="1200" b="1" dirty="0">
                <a:latin typeface="Arial" charset="0"/>
              </a:rPr>
              <a:t>Margarita Masa de Juárez</a:t>
            </a:r>
            <a:endParaRPr lang="es-ES" altLang="es-MX" sz="1200" b="1" dirty="0">
              <a:latin typeface="Arial" charset="0"/>
            </a:endParaRPr>
          </a:p>
        </p:txBody>
      </p:sp>
      <p:sp>
        <p:nvSpPr>
          <p:cNvPr id="18" name="Text Box 13"/>
          <p:cNvSpPr txBox="1">
            <a:spLocks noChangeArrowheads="1"/>
          </p:cNvSpPr>
          <p:nvPr/>
        </p:nvSpPr>
        <p:spPr bwMode="auto">
          <a:xfrm>
            <a:off x="4213225" y="8753921"/>
            <a:ext cx="24923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dirty="0">
                <a:latin typeface="Arial" charset="0"/>
              </a:rPr>
              <a:t>Ma. Elena Gámez Castro</a:t>
            </a:r>
          </a:p>
        </p:txBody>
      </p:sp>
      <p:sp>
        <p:nvSpPr>
          <p:cNvPr id="19" name="Text Box 14"/>
          <p:cNvSpPr txBox="1">
            <a:spLocks noChangeArrowheads="1"/>
          </p:cNvSpPr>
          <p:nvPr/>
        </p:nvSpPr>
        <p:spPr bwMode="auto">
          <a:xfrm>
            <a:off x="1874479" y="8717409"/>
            <a:ext cx="20585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r>
              <a:rPr lang="es-ES" altLang="es-MX" sz="1200" dirty="0">
                <a:latin typeface="Arial" charset="0"/>
              </a:rPr>
              <a:t>Roció Dolores Coss Loredo</a:t>
            </a:r>
            <a:endParaRPr lang="es-MX" altLang="es-MX" sz="1200" dirty="0">
              <a:latin typeface="Arial" charset="0"/>
            </a:endParaRPr>
          </a:p>
        </p:txBody>
      </p:sp>
    </p:spTree>
    <p:extLst>
      <p:ext uri="{BB962C8B-B14F-4D97-AF65-F5344CB8AC3E}">
        <p14:creationId xmlns:p14="http://schemas.microsoft.com/office/powerpoint/2010/main" val="130222480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7345" name="Rectangle 2"/>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57346" name="Text Box 3"/>
          <p:cNvSpPr txBox="1">
            <a:spLocks noChangeArrowheads="1"/>
          </p:cNvSpPr>
          <p:nvPr/>
        </p:nvSpPr>
        <p:spPr bwMode="auto">
          <a:xfrm>
            <a:off x="10795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57347"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57348" name="Text Box 13"/>
          <p:cNvSpPr txBox="1">
            <a:spLocks noChangeArrowheads="1"/>
          </p:cNvSpPr>
          <p:nvPr/>
        </p:nvSpPr>
        <p:spPr bwMode="auto">
          <a:xfrm>
            <a:off x="4264025" y="129063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endParaRPr lang="es-ES_tradnl" altLang="es-MX" sz="1200">
              <a:latin typeface="Arial" charset="0"/>
            </a:endParaRPr>
          </a:p>
          <a:p>
            <a:pPr>
              <a:spcBef>
                <a:spcPct val="0"/>
              </a:spcBef>
              <a:buFontTx/>
              <a:buNone/>
            </a:pPr>
            <a:endParaRPr lang="es-ES_tradnl" altLang="es-MX" sz="1200">
              <a:latin typeface="Arial" charset="0"/>
            </a:endParaRPr>
          </a:p>
        </p:txBody>
      </p:sp>
      <p:sp>
        <p:nvSpPr>
          <p:cNvPr id="57352" name="Text Box 36"/>
          <p:cNvSpPr txBox="1">
            <a:spLocks noChangeArrowheads="1"/>
          </p:cNvSpPr>
          <p:nvPr/>
        </p:nvSpPr>
        <p:spPr bwMode="auto">
          <a:xfrm>
            <a:off x="1558925" y="1778000"/>
            <a:ext cx="50927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0"/>
              </a:spcBef>
            </a:pPr>
            <a:endParaRPr lang="es-ES_tradnl" altLang="es-MX" sz="1200">
              <a:latin typeface="Arial" charset="0"/>
            </a:endParaRPr>
          </a:p>
          <a:p>
            <a:pPr algn="r">
              <a:spcBef>
                <a:spcPct val="50000"/>
              </a:spcBef>
              <a:buFontTx/>
              <a:buNone/>
            </a:pPr>
            <a:endParaRPr lang="es-ES" altLang="es-MX" sz="1200">
              <a:latin typeface="Arial" charset="0"/>
            </a:endParaRPr>
          </a:p>
        </p:txBody>
      </p:sp>
      <p:sp>
        <p:nvSpPr>
          <p:cNvPr id="57354" name="Rectangle 12"/>
          <p:cNvSpPr>
            <a:spLocks noChangeArrowheads="1"/>
          </p:cNvSpPr>
          <p:nvPr/>
        </p:nvSpPr>
        <p:spPr bwMode="auto">
          <a:xfrm>
            <a:off x="3316288" y="4435475"/>
            <a:ext cx="227012"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r>
              <a:rPr lang="es-ES_tradnl" altLang="es-MX" sz="1200">
                <a:latin typeface="Arial" charset="0"/>
              </a:rPr>
              <a:t> </a:t>
            </a:r>
            <a:endParaRPr lang="es-ES" altLang="es-MX" sz="1200">
              <a:latin typeface="Arial" charset="0"/>
            </a:endParaRPr>
          </a:p>
        </p:txBody>
      </p:sp>
      <p:sp>
        <p:nvSpPr>
          <p:cNvPr id="57355" name="Rectangle 14"/>
          <p:cNvSpPr>
            <a:spLocks noChangeArrowheads="1"/>
          </p:cNvSpPr>
          <p:nvPr/>
        </p:nvSpPr>
        <p:spPr bwMode="auto">
          <a:xfrm>
            <a:off x="1500398" y="1079612"/>
            <a:ext cx="5276640" cy="6924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5725" indent="-857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buFontTx/>
              <a:buNone/>
            </a:pPr>
            <a:r>
              <a:rPr lang="es-ES_tradnl" altLang="es-MX" sz="1200" b="1" i="1" dirty="0">
                <a:latin typeface="Arial" charset="0"/>
                <a:ea typeface="Arial" charset="0"/>
                <a:cs typeface="Arial" charset="0"/>
              </a:rPr>
              <a:t>AREA  DE TRABAJO SOCIAL</a:t>
            </a:r>
          </a:p>
          <a:p>
            <a:pPr>
              <a:spcBef>
                <a:spcPct val="0"/>
              </a:spcBef>
            </a:pPr>
            <a:endParaRPr lang="es-ES_tradnl" altLang="es-MX" sz="1200" b="1" i="1" dirty="0">
              <a:latin typeface="Arial" charset="0"/>
              <a:ea typeface="Arial" charset="0"/>
              <a:cs typeface="Arial" charset="0"/>
            </a:endParaRPr>
          </a:p>
          <a:p>
            <a:pPr algn="ctr">
              <a:spcBef>
                <a:spcPct val="0"/>
              </a:spcBef>
              <a:buFontTx/>
              <a:buNone/>
            </a:pPr>
            <a:r>
              <a:rPr lang="es-ES_tradnl" altLang="es-MX" sz="1200" b="1" i="1" dirty="0">
                <a:latin typeface="Arial" charset="0"/>
              </a:rPr>
              <a:t>(Continúa)</a:t>
            </a:r>
          </a:p>
          <a:p>
            <a:pPr algn="just">
              <a:spcBef>
                <a:spcPct val="0"/>
              </a:spcBef>
              <a:buFontTx/>
              <a:buNone/>
            </a:pPr>
            <a:r>
              <a:rPr lang="es-ES_tradnl" altLang="es-MX" sz="1200" b="1" i="1" dirty="0">
                <a:latin typeface="Arial" charset="0"/>
              </a:rPr>
              <a:t>FUNCIONES.</a:t>
            </a:r>
            <a:endParaRPr lang="es-ES" altLang="es-MX" sz="1200" dirty="0">
              <a:latin typeface="Arial" charset="0"/>
            </a:endParaRPr>
          </a:p>
          <a:p>
            <a:pPr algn="just">
              <a:spcBef>
                <a:spcPct val="0"/>
              </a:spcBef>
              <a:buFontTx/>
              <a:buNone/>
            </a:pPr>
            <a:endParaRPr lang="es-ES" altLang="es-MX" sz="1200" dirty="0">
              <a:latin typeface="Arial" charset="0"/>
            </a:endParaRPr>
          </a:p>
          <a:p>
            <a:pPr algn="just">
              <a:spcBef>
                <a:spcPct val="0"/>
              </a:spcBef>
            </a:pPr>
            <a:r>
              <a:rPr lang="es-ES" altLang="es-MX" sz="1200" dirty="0">
                <a:latin typeface="Arial" charset="0"/>
              </a:rPr>
              <a:t>E</a:t>
            </a:r>
            <a:r>
              <a:rPr lang="es-ES_tradnl" altLang="es-MX" sz="1200" dirty="0">
                <a:latin typeface="Arial" charset="0"/>
              </a:rPr>
              <a:t>laborar el  informe social que contenga: reporte, plan social, familiograma, hipótesis y diagnostico social al terminar  la investigación.</a:t>
            </a:r>
          </a:p>
          <a:p>
            <a:pPr>
              <a:spcBef>
                <a:spcPct val="0"/>
              </a:spcBef>
            </a:pPr>
            <a:endParaRPr lang="es-ES_tradnl" altLang="es-MX" sz="1200" dirty="0">
              <a:latin typeface="Arial" charset="0"/>
            </a:endParaRPr>
          </a:p>
          <a:p>
            <a:pPr algn="just">
              <a:spcBef>
                <a:spcPct val="0"/>
              </a:spcBef>
            </a:pPr>
            <a:r>
              <a:rPr lang="es-ES_tradnl" altLang="es-MX" sz="1200" dirty="0">
                <a:latin typeface="Arial" charset="0"/>
              </a:rPr>
              <a:t>Coordinar con los diferentes albergues  las visitas para la vinculación entre hermanos y elaborar el reporte correspondiente.</a:t>
            </a:r>
          </a:p>
          <a:p>
            <a:pPr>
              <a:spcBef>
                <a:spcPct val="0"/>
              </a:spcBef>
            </a:pPr>
            <a:endParaRPr lang="es-ES_tradnl" altLang="es-MX" sz="1200" dirty="0">
              <a:latin typeface="Arial" charset="0"/>
            </a:endParaRPr>
          </a:p>
          <a:p>
            <a:pPr>
              <a:spcBef>
                <a:spcPct val="0"/>
              </a:spcBef>
            </a:pPr>
            <a:r>
              <a:rPr lang="es-ES_tradnl" altLang="es-MX" sz="1200" dirty="0">
                <a:latin typeface="Arial" charset="0"/>
              </a:rPr>
              <a:t>Aplicar entrevista a familiares que acudan a visita por primera vez.</a:t>
            </a:r>
          </a:p>
          <a:p>
            <a:pPr>
              <a:spcBef>
                <a:spcPct val="0"/>
              </a:spcBef>
            </a:pPr>
            <a:endParaRPr lang="es-ES_tradnl" altLang="es-MX" sz="1200" dirty="0">
              <a:latin typeface="Arial" charset="0"/>
            </a:endParaRPr>
          </a:p>
          <a:p>
            <a:pPr>
              <a:spcBef>
                <a:spcPct val="0"/>
              </a:spcBef>
            </a:pPr>
            <a:r>
              <a:rPr lang="es-ES_tradnl" altLang="es-MX" sz="1200" dirty="0">
                <a:latin typeface="Arial" charset="0"/>
              </a:rPr>
              <a:t>Registrar la información sobre ingresos, egresos de niños y niñas.</a:t>
            </a:r>
          </a:p>
          <a:p>
            <a:pPr>
              <a:spcBef>
                <a:spcPct val="0"/>
              </a:spcBef>
            </a:pPr>
            <a:endParaRPr lang="es-ES_tradnl" altLang="es-MX" sz="1200" dirty="0">
              <a:latin typeface="Arial" charset="0"/>
            </a:endParaRPr>
          </a:p>
          <a:p>
            <a:pPr algn="just">
              <a:spcBef>
                <a:spcPct val="0"/>
              </a:spcBef>
            </a:pPr>
            <a:r>
              <a:rPr lang="es-ES_tradnl" altLang="es-MX" sz="1200" dirty="0">
                <a:latin typeface="Arial" charset="0"/>
              </a:rPr>
              <a:t>Participar  con el equipo interdisciplinario de casa cuna  y la PPNNA  en la valoración del egreso del niño (a) para el proceso de integración familiar.</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Asistir  a los niños (as) albergados en la canalización a otras  Instituciones de asistencia social que cumpla con la atención.</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Mantener actualizado el directorio del grupo de voluntariado, y convocarlas a los eventos que la directora general le indique.</a:t>
            </a:r>
          </a:p>
          <a:p>
            <a:pPr algn="just">
              <a:spcBef>
                <a:spcPct val="0"/>
              </a:spcBef>
            </a:pPr>
            <a:endParaRPr lang="es-ES_tradnl" altLang="es-MX" sz="1200" dirty="0">
              <a:latin typeface="Arial" charset="0"/>
            </a:endParaRPr>
          </a:p>
          <a:p>
            <a:pPr>
              <a:spcBef>
                <a:spcPct val="0"/>
              </a:spcBef>
            </a:pPr>
            <a:r>
              <a:rPr lang="es-ES_tradnl" altLang="es-MX" sz="1200" dirty="0">
                <a:latin typeface="Arial" charset="0"/>
              </a:rPr>
              <a:t>Mantener su actualización en aspectos teóricos y técnicos de su área.</a:t>
            </a:r>
          </a:p>
          <a:p>
            <a:pPr>
              <a:spcBef>
                <a:spcPct val="0"/>
              </a:spcBef>
            </a:pPr>
            <a:endParaRPr lang="es-ES_tradnl" altLang="es-MX" sz="1200" dirty="0">
              <a:latin typeface="Arial" charset="0"/>
            </a:endParaRPr>
          </a:p>
          <a:p>
            <a:pPr algn="just">
              <a:spcBef>
                <a:spcPct val="0"/>
              </a:spcBef>
            </a:pPr>
            <a:r>
              <a:rPr lang="es-ES_tradnl" altLang="es-MX" sz="1200" dirty="0">
                <a:latin typeface="Arial" charset="0"/>
              </a:rPr>
              <a:t>Mantener informada a la dirección general de casa cuna de las actividades realizadas.</a:t>
            </a:r>
          </a:p>
          <a:p>
            <a:pPr marL="0" indent="0" algn="just">
              <a:spcBef>
                <a:spcPct val="0"/>
              </a:spcBef>
              <a:buNone/>
            </a:pPr>
            <a:endParaRPr lang="es-ES_tradnl" altLang="es-MX" sz="1200" dirty="0">
              <a:latin typeface="Arial" charset="0"/>
            </a:endParaRPr>
          </a:p>
          <a:p>
            <a:pPr algn="just">
              <a:spcBef>
                <a:spcPct val="0"/>
              </a:spcBef>
            </a:pPr>
            <a:r>
              <a:rPr lang="es-ES_tradnl" altLang="es-MX" sz="1200" dirty="0">
                <a:latin typeface="Arial" charset="0"/>
              </a:rPr>
              <a:t>Elaborar el informe mensual por escrito y entregarlo a la dirección. </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Realizar los tramites del registro civil, obtención de actas de nacimiento, CURP que se requiera para atender asuntos de los albergados.            </a:t>
            </a:r>
          </a:p>
          <a:p>
            <a:pPr>
              <a:spcBef>
                <a:spcPct val="0"/>
              </a:spcBef>
            </a:pPr>
            <a:endParaRPr lang="es-ES_tradnl" altLang="es-MX" sz="1200" dirty="0">
              <a:latin typeface="Arial" charset="0"/>
            </a:endParaRPr>
          </a:p>
          <a:p>
            <a:pPr algn="just">
              <a:spcBef>
                <a:spcPct val="0"/>
              </a:spcBef>
            </a:pPr>
            <a:r>
              <a:rPr lang="es-ES_tradnl" altLang="es-MX" sz="1200" dirty="0">
                <a:latin typeface="Arial" charset="0"/>
              </a:rPr>
              <a:t>Las demás que sean necesarias para el ejerció de las facultades anterior.</a:t>
            </a:r>
          </a:p>
          <a:p>
            <a:pPr>
              <a:spcBef>
                <a:spcPct val="0"/>
              </a:spcBef>
            </a:pPr>
            <a:endParaRPr lang="es-ES_tradnl" altLang="es-MX" sz="1200" dirty="0">
              <a:latin typeface="Arial" charset="0"/>
            </a:endParaRPr>
          </a:p>
          <a:p>
            <a:pPr>
              <a:spcBef>
                <a:spcPct val="0"/>
              </a:spcBef>
            </a:pPr>
            <a:r>
              <a:rPr lang="es-ES_tradnl" altLang="es-MX" sz="1200" dirty="0">
                <a:latin typeface="Arial" charset="0"/>
              </a:rPr>
              <a:t>Estas funciones son enunciativas más no limitativas.</a:t>
            </a:r>
            <a:endParaRPr lang="es-ES" altLang="es-MX" sz="1200" dirty="0">
              <a:latin typeface="Arial" charset="0"/>
            </a:endParaRPr>
          </a:p>
        </p:txBody>
      </p:sp>
      <p:sp>
        <p:nvSpPr>
          <p:cNvPr id="13" name="Rectangle 7"/>
          <p:cNvSpPr>
            <a:spLocks noChangeArrowheads="1"/>
          </p:cNvSpPr>
          <p:nvPr/>
        </p:nvSpPr>
        <p:spPr bwMode="auto">
          <a:xfrm>
            <a:off x="1562100" y="8249543"/>
            <a:ext cx="5168900" cy="642937"/>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14" name="Text Box 8"/>
          <p:cNvSpPr txBox="1">
            <a:spLocks noChangeArrowheads="1"/>
          </p:cNvSpPr>
          <p:nvPr/>
        </p:nvSpPr>
        <p:spPr bwMode="auto">
          <a:xfrm>
            <a:off x="2254250" y="8281293"/>
            <a:ext cx="1131888"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15" name="Line 9"/>
          <p:cNvSpPr>
            <a:spLocks noChangeShapeType="1"/>
          </p:cNvSpPr>
          <p:nvPr/>
        </p:nvSpPr>
        <p:spPr bwMode="auto">
          <a:xfrm>
            <a:off x="4125913" y="8249543"/>
            <a:ext cx="3175" cy="6350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16" name="Line 10"/>
          <p:cNvSpPr>
            <a:spLocks noChangeShapeType="1"/>
          </p:cNvSpPr>
          <p:nvPr/>
        </p:nvSpPr>
        <p:spPr bwMode="auto">
          <a:xfrm>
            <a:off x="1562100" y="8554343"/>
            <a:ext cx="5168900" cy="3175"/>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17" name="Text Box 11"/>
          <p:cNvSpPr txBox="1">
            <a:spLocks noChangeArrowheads="1"/>
          </p:cNvSpPr>
          <p:nvPr/>
        </p:nvSpPr>
        <p:spPr bwMode="auto">
          <a:xfrm>
            <a:off x="4382391" y="8254305"/>
            <a:ext cx="2081018"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70000"/>
              </a:lnSpc>
              <a:spcBef>
                <a:spcPct val="0"/>
              </a:spcBef>
              <a:buFontTx/>
              <a:buNone/>
            </a:pPr>
            <a:r>
              <a:rPr lang="es-MX" altLang="es-MX" sz="1200" b="1" dirty="0">
                <a:latin typeface="Arial" charset="0"/>
              </a:rPr>
              <a:t>Directora  de Casa Cuna</a:t>
            </a:r>
          </a:p>
          <a:p>
            <a:pPr algn="ctr">
              <a:lnSpc>
                <a:spcPct val="70000"/>
              </a:lnSpc>
              <a:spcBef>
                <a:spcPct val="0"/>
              </a:spcBef>
              <a:buFontTx/>
              <a:buNone/>
            </a:pPr>
            <a:r>
              <a:rPr lang="es-MX" altLang="es-MX" sz="1200" b="1" dirty="0">
                <a:latin typeface="Arial" charset="0"/>
              </a:rPr>
              <a:t>Margarita Masa de Juárez</a:t>
            </a:r>
            <a:endParaRPr lang="es-ES" altLang="es-MX" sz="1200" b="1" dirty="0">
              <a:latin typeface="Arial" charset="0"/>
            </a:endParaRPr>
          </a:p>
        </p:txBody>
      </p:sp>
      <p:sp>
        <p:nvSpPr>
          <p:cNvPr id="18" name="Text Box 13"/>
          <p:cNvSpPr txBox="1">
            <a:spLocks noChangeArrowheads="1"/>
          </p:cNvSpPr>
          <p:nvPr/>
        </p:nvSpPr>
        <p:spPr bwMode="auto">
          <a:xfrm>
            <a:off x="4213225" y="8609905"/>
            <a:ext cx="24923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 Elena Gamez Castro</a:t>
            </a:r>
          </a:p>
        </p:txBody>
      </p:sp>
      <p:sp>
        <p:nvSpPr>
          <p:cNvPr id="19" name="Text Box 14"/>
          <p:cNvSpPr txBox="1">
            <a:spLocks noChangeArrowheads="1"/>
          </p:cNvSpPr>
          <p:nvPr/>
        </p:nvSpPr>
        <p:spPr bwMode="auto">
          <a:xfrm>
            <a:off x="1874479" y="8573393"/>
            <a:ext cx="20585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r>
              <a:rPr lang="es-ES" altLang="es-MX" sz="1200" dirty="0">
                <a:latin typeface="Arial" charset="0"/>
              </a:rPr>
              <a:t>Roció Dolores Coss Loredo</a:t>
            </a:r>
            <a:endParaRPr lang="es-MX" altLang="es-MX" sz="1200" dirty="0">
              <a:latin typeface="Arial" charset="0"/>
            </a:endParaRPr>
          </a:p>
        </p:txBody>
      </p:sp>
    </p:spTree>
    <p:extLst>
      <p:ext uri="{BB962C8B-B14F-4D97-AF65-F5344CB8AC3E}">
        <p14:creationId xmlns:p14="http://schemas.microsoft.com/office/powerpoint/2010/main" val="1486417444"/>
      </p:ext>
    </p:extLst>
  </p:cSld>
  <p:clrMapOvr>
    <a:overrideClrMapping bg1="lt1" tx1="dk1" bg2="lt2" tx2="dk2" accent1="accent1" accent2="accent2" accent3="accent3" accent4="accent4" accent5="accent5" accent6="accent6" hlink="hlink" folHlink="folHlink"/>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endParaRPr lang="es-MX" altLang="es-MX" sz="1200">
              <a:latin typeface="Arial" charset="0"/>
            </a:endParaRPr>
          </a:p>
        </p:txBody>
      </p:sp>
      <p:sp>
        <p:nvSpPr>
          <p:cNvPr id="58370"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58371" name="Text Box 5"/>
          <p:cNvSpPr txBox="1">
            <a:spLocks noChangeArrowheads="1"/>
          </p:cNvSpPr>
          <p:nvPr/>
        </p:nvSpPr>
        <p:spPr bwMode="auto">
          <a:xfrm>
            <a:off x="338138" y="622300"/>
            <a:ext cx="6308725"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600" b="1" i="1" dirty="0">
                <a:latin typeface="Arial" charset="0"/>
              </a:rPr>
              <a:t>RESPONSABLE DE</a:t>
            </a:r>
          </a:p>
          <a:p>
            <a:pPr algn="ctr">
              <a:spcBef>
                <a:spcPct val="0"/>
              </a:spcBef>
              <a:buFontTx/>
              <a:buNone/>
            </a:pPr>
            <a:r>
              <a:rPr lang="es-ES_tradnl" altLang="es-MX" sz="1600" b="1" i="1" dirty="0">
                <a:latin typeface="Arial" charset="0"/>
              </a:rPr>
              <a:t> LA FORMULACIÓN DEL MANUAL DE ORGANIZACIÓN</a:t>
            </a:r>
          </a:p>
          <a:p>
            <a:pPr algn="ctr">
              <a:spcBef>
                <a:spcPct val="0"/>
              </a:spcBef>
              <a:buFontTx/>
              <a:buNone/>
            </a:pPr>
            <a:r>
              <a:rPr lang="es-ES_tradnl" altLang="es-MX" sz="1600" b="1" i="1" dirty="0">
                <a:latin typeface="Arial" charset="0"/>
              </a:rPr>
              <a:t>DE LA CASA CUNA MARGARITA MAZA DE JUAREZ</a:t>
            </a:r>
          </a:p>
        </p:txBody>
      </p:sp>
      <p:sp>
        <p:nvSpPr>
          <p:cNvPr id="58372" name="Text Box 6"/>
          <p:cNvSpPr txBox="1">
            <a:spLocks noChangeArrowheads="1"/>
          </p:cNvSpPr>
          <p:nvPr/>
        </p:nvSpPr>
        <p:spPr bwMode="auto">
          <a:xfrm>
            <a:off x="2741613" y="6459538"/>
            <a:ext cx="13779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600" b="1" i="1">
                <a:latin typeface="Arial" charset="0"/>
              </a:rPr>
              <a:t>AUTORIZAN</a:t>
            </a:r>
          </a:p>
        </p:txBody>
      </p:sp>
      <p:sp>
        <p:nvSpPr>
          <p:cNvPr id="58373" name="Text Box 8"/>
          <p:cNvSpPr txBox="1">
            <a:spLocks noChangeArrowheads="1"/>
          </p:cNvSpPr>
          <p:nvPr/>
        </p:nvSpPr>
        <p:spPr bwMode="auto">
          <a:xfrm>
            <a:off x="4419600" y="7426325"/>
            <a:ext cx="19954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dirty="0">
                <a:latin typeface="Arial" charset="0"/>
              </a:rPr>
              <a:t> OFICIAL MAYOR</a:t>
            </a:r>
          </a:p>
          <a:p>
            <a:pPr algn="ctr">
              <a:spcBef>
                <a:spcPct val="0"/>
              </a:spcBef>
              <a:buFontTx/>
              <a:buNone/>
            </a:pPr>
            <a:r>
              <a:rPr lang="es-ES_tradnl" altLang="es-MX" sz="1200" b="1" dirty="0">
                <a:latin typeface="Arial" charset="0"/>
              </a:rPr>
              <a:t>DEL PODER EJECUTIVO</a:t>
            </a:r>
          </a:p>
        </p:txBody>
      </p:sp>
      <p:sp>
        <p:nvSpPr>
          <p:cNvPr id="58374" name="Text Box 10"/>
          <p:cNvSpPr txBox="1">
            <a:spLocks noChangeArrowheads="1"/>
          </p:cNvSpPr>
          <p:nvPr/>
        </p:nvSpPr>
        <p:spPr bwMode="auto">
          <a:xfrm>
            <a:off x="3954463" y="8615363"/>
            <a:ext cx="24939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a:latin typeface="Arial" charset="0"/>
              </a:rPr>
              <a:t>El</a:t>
            </a:r>
            <a:r>
              <a:rPr lang="es-ES" altLang="es-MX" sz="1200" b="1">
                <a:latin typeface="Arial" charset="0"/>
              </a:rPr>
              <a:t>í</a:t>
            </a:r>
            <a:r>
              <a:rPr lang="es-ES_tradnl" altLang="es-MX" sz="1200" b="1">
                <a:latin typeface="Arial" charset="0"/>
              </a:rPr>
              <a:t>as Jesrael Pesina Rodr</a:t>
            </a:r>
            <a:r>
              <a:rPr lang="es-ES" altLang="es-MX" sz="1200" b="1">
                <a:latin typeface="Arial" charset="0"/>
              </a:rPr>
              <a:t>íguez</a:t>
            </a:r>
            <a:r>
              <a:rPr lang="es-ES_tradnl" altLang="es-MX" sz="1200" b="1">
                <a:latin typeface="Arial" charset="0"/>
              </a:rPr>
              <a:t> </a:t>
            </a:r>
          </a:p>
        </p:txBody>
      </p:sp>
      <p:sp>
        <p:nvSpPr>
          <p:cNvPr id="58375" name="Text Box 11"/>
          <p:cNvSpPr txBox="1">
            <a:spLocks noChangeArrowheads="1"/>
          </p:cNvSpPr>
          <p:nvPr/>
        </p:nvSpPr>
        <p:spPr bwMode="auto">
          <a:xfrm>
            <a:off x="2096852" y="5199063"/>
            <a:ext cx="283686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a:latin typeface="Arial" charset="0"/>
              </a:rPr>
              <a:t> Gonzalo Ortuño Castro</a:t>
            </a:r>
          </a:p>
          <a:p>
            <a:pPr algn="ctr">
              <a:spcBef>
                <a:spcPct val="0"/>
              </a:spcBef>
              <a:buFontTx/>
              <a:buNone/>
            </a:pPr>
            <a:r>
              <a:rPr lang="es-ES_tradnl" altLang="es-MX" sz="1200" b="1">
                <a:latin typeface="Arial" charset="0"/>
              </a:rPr>
              <a:t>Director de Organización y Métodos</a:t>
            </a:r>
          </a:p>
          <a:p>
            <a:pPr algn="ctr">
              <a:spcBef>
                <a:spcPct val="0"/>
              </a:spcBef>
              <a:buFontTx/>
              <a:buNone/>
            </a:pPr>
            <a:r>
              <a:rPr lang="es-ES_tradnl" altLang="es-MX" sz="1200" b="1">
                <a:latin typeface="Arial" charset="0"/>
              </a:rPr>
              <a:t>Oficialía Mayor </a:t>
            </a:r>
          </a:p>
        </p:txBody>
      </p:sp>
      <p:sp>
        <p:nvSpPr>
          <p:cNvPr id="58376" name="Line 12"/>
          <p:cNvSpPr>
            <a:spLocks noChangeShapeType="1"/>
          </p:cNvSpPr>
          <p:nvPr/>
        </p:nvSpPr>
        <p:spPr bwMode="auto">
          <a:xfrm>
            <a:off x="2054225" y="2433638"/>
            <a:ext cx="34639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58377" name="Line 13"/>
          <p:cNvSpPr>
            <a:spLocks noChangeShapeType="1"/>
          </p:cNvSpPr>
          <p:nvPr/>
        </p:nvSpPr>
        <p:spPr bwMode="auto">
          <a:xfrm>
            <a:off x="665163" y="8529638"/>
            <a:ext cx="27368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58378" name="Line 14"/>
          <p:cNvSpPr>
            <a:spLocks noChangeShapeType="1"/>
          </p:cNvSpPr>
          <p:nvPr/>
        </p:nvSpPr>
        <p:spPr bwMode="auto">
          <a:xfrm>
            <a:off x="4043363" y="8529638"/>
            <a:ext cx="2211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58379" name="Text Box 15"/>
          <p:cNvSpPr txBox="1">
            <a:spLocks noChangeArrowheads="1"/>
          </p:cNvSpPr>
          <p:nvPr/>
        </p:nvSpPr>
        <p:spPr bwMode="auto">
          <a:xfrm>
            <a:off x="2949575" y="3743325"/>
            <a:ext cx="9509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600" b="1" i="1" dirty="0">
                <a:latin typeface="Arial" charset="0"/>
              </a:rPr>
              <a:t>REVISO</a:t>
            </a:r>
          </a:p>
        </p:txBody>
      </p:sp>
      <p:sp>
        <p:nvSpPr>
          <p:cNvPr id="58380" name="Line 16"/>
          <p:cNvSpPr>
            <a:spLocks noChangeShapeType="1"/>
          </p:cNvSpPr>
          <p:nvPr/>
        </p:nvSpPr>
        <p:spPr bwMode="auto">
          <a:xfrm>
            <a:off x="2136540" y="5143500"/>
            <a:ext cx="27447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58381" name="Text Box 19"/>
          <p:cNvSpPr txBox="1">
            <a:spLocks noChangeArrowheads="1"/>
          </p:cNvSpPr>
          <p:nvPr/>
        </p:nvSpPr>
        <p:spPr bwMode="auto">
          <a:xfrm>
            <a:off x="107950" y="123825"/>
            <a:ext cx="2489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AUTORIZACION</a:t>
            </a:r>
          </a:p>
        </p:txBody>
      </p:sp>
      <p:sp>
        <p:nvSpPr>
          <p:cNvPr id="58382" name="Text Box 22"/>
          <p:cNvSpPr txBox="1">
            <a:spLocks noChangeArrowheads="1"/>
          </p:cNvSpPr>
          <p:nvPr/>
        </p:nvSpPr>
        <p:spPr bwMode="auto">
          <a:xfrm>
            <a:off x="439738" y="7308304"/>
            <a:ext cx="30940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dirty="0">
                <a:latin typeface="Arial" charset="0"/>
              </a:rPr>
              <a:t>Directora General del Sistema </a:t>
            </a:r>
          </a:p>
          <a:p>
            <a:pPr algn="ctr">
              <a:spcBef>
                <a:spcPct val="0"/>
              </a:spcBef>
              <a:buFontTx/>
              <a:buNone/>
            </a:pPr>
            <a:r>
              <a:rPr lang="es-ES_tradnl" altLang="es-MX" sz="1200" b="1" dirty="0">
                <a:latin typeface="Arial" charset="0"/>
              </a:rPr>
              <a:t>para el Desarrollo Integral de la Familia </a:t>
            </a:r>
          </a:p>
          <a:p>
            <a:pPr algn="ctr">
              <a:spcBef>
                <a:spcPct val="0"/>
              </a:spcBef>
              <a:buFontTx/>
              <a:buNone/>
            </a:pPr>
            <a:r>
              <a:rPr lang="es-ES_tradnl" altLang="es-MX" sz="1200" b="1" dirty="0">
                <a:latin typeface="Arial" charset="0"/>
              </a:rPr>
              <a:t>en el Estado:</a:t>
            </a:r>
          </a:p>
        </p:txBody>
      </p:sp>
      <p:sp>
        <p:nvSpPr>
          <p:cNvPr id="58383" name="Text Box 24"/>
          <p:cNvSpPr txBox="1">
            <a:spLocks noChangeArrowheads="1"/>
          </p:cNvSpPr>
          <p:nvPr/>
        </p:nvSpPr>
        <p:spPr bwMode="auto">
          <a:xfrm>
            <a:off x="330200" y="8588375"/>
            <a:ext cx="309403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a:latin typeface="Arial" charset="0"/>
              </a:rPr>
              <a:t>Cecilia de los </a:t>
            </a:r>
            <a:r>
              <a:rPr lang="es-ES" altLang="es-MX" sz="1200" b="1">
                <a:latin typeface="Arial" charset="0"/>
              </a:rPr>
              <a:t>Ángeles</a:t>
            </a:r>
            <a:r>
              <a:rPr lang="es-ES_tradnl" altLang="es-MX" sz="1200" b="1">
                <a:latin typeface="Arial" charset="0"/>
              </a:rPr>
              <a:t> Gonz</a:t>
            </a:r>
            <a:r>
              <a:rPr lang="es-ES" altLang="es-MX" sz="1200" b="1">
                <a:latin typeface="Arial" charset="0"/>
              </a:rPr>
              <a:t>á</a:t>
            </a:r>
            <a:r>
              <a:rPr lang="es-ES_tradnl" altLang="es-MX" sz="1200" b="1">
                <a:latin typeface="Arial" charset="0"/>
              </a:rPr>
              <a:t>lez Gordoa</a:t>
            </a:r>
          </a:p>
        </p:txBody>
      </p:sp>
      <p:sp>
        <p:nvSpPr>
          <p:cNvPr id="58387" name="Rectangle 31"/>
          <p:cNvSpPr>
            <a:spLocks noChangeArrowheads="1"/>
          </p:cNvSpPr>
          <p:nvPr/>
        </p:nvSpPr>
        <p:spPr bwMode="auto">
          <a:xfrm>
            <a:off x="2300288" y="2428875"/>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dirty="0">
                <a:latin typeface="Arial" charset="0"/>
              </a:rPr>
              <a:t> Ma. Elena G</a:t>
            </a:r>
            <a:r>
              <a:rPr lang="es-ES" altLang="es-MX" sz="1200" b="1" dirty="0">
                <a:latin typeface="Arial" charset="0"/>
              </a:rPr>
              <a:t>á</a:t>
            </a:r>
            <a:r>
              <a:rPr lang="es-ES_tradnl" altLang="es-MX" sz="1200" b="1" dirty="0" err="1">
                <a:latin typeface="Arial" charset="0"/>
              </a:rPr>
              <a:t>mez</a:t>
            </a:r>
            <a:r>
              <a:rPr lang="es-ES_tradnl" altLang="es-MX" sz="1200" b="1" dirty="0">
                <a:latin typeface="Arial" charset="0"/>
              </a:rPr>
              <a:t> Castro</a:t>
            </a:r>
          </a:p>
          <a:p>
            <a:pPr algn="ctr">
              <a:spcBef>
                <a:spcPct val="0"/>
              </a:spcBef>
              <a:buFontTx/>
              <a:buNone/>
            </a:pPr>
            <a:r>
              <a:rPr lang="es-ES_tradnl" altLang="es-MX" sz="1200" b="1" dirty="0">
                <a:latin typeface="Arial" charset="0"/>
              </a:rPr>
              <a:t>Directora  de Casa Cuna MMJ </a:t>
            </a:r>
          </a:p>
        </p:txBody>
      </p:sp>
    </p:spTree>
    <p:extLst>
      <p:ext uri="{BB962C8B-B14F-4D97-AF65-F5344CB8AC3E}">
        <p14:creationId xmlns:p14="http://schemas.microsoft.com/office/powerpoint/2010/main" val="5407157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55"/>
          <p:cNvSpPr>
            <a:spLocks noChangeArrowheads="1"/>
          </p:cNvSpPr>
          <p:nvPr/>
        </p:nvSpPr>
        <p:spPr bwMode="auto">
          <a:xfrm>
            <a:off x="0" y="57150"/>
            <a:ext cx="1443038" cy="9086850"/>
          </a:xfrm>
          <a:prstGeom prst="rect">
            <a:avLst/>
          </a:prstGeom>
          <a:solidFill>
            <a:srgbClr val="F8F8F8"/>
          </a:solidFill>
          <a:ln w="9525">
            <a:noFill/>
            <a:miter lim="800000"/>
            <a:headEnd/>
            <a:tailEnd/>
          </a:ln>
        </p:spPr>
        <p:txBody>
          <a:bodyPr wrap="none" anchor="ctr"/>
          <a:lstStyle/>
          <a:p>
            <a:endParaRPr lang="es-MX"/>
          </a:p>
        </p:txBody>
      </p:sp>
      <p:sp>
        <p:nvSpPr>
          <p:cNvPr id="19" name="Rectangle 56"/>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dirty="0"/>
          </a:p>
        </p:txBody>
      </p:sp>
      <p:sp>
        <p:nvSpPr>
          <p:cNvPr id="20" name="Text Box 57"/>
          <p:cNvSpPr txBox="1">
            <a:spLocks noChangeArrowheads="1"/>
          </p:cNvSpPr>
          <p:nvPr/>
        </p:nvSpPr>
        <p:spPr bwMode="auto">
          <a:xfrm>
            <a:off x="63500" y="57150"/>
            <a:ext cx="6845300" cy="396875"/>
          </a:xfrm>
          <a:prstGeom prst="rect">
            <a:avLst/>
          </a:prstGeom>
          <a:noFill/>
          <a:ln w="9525">
            <a:noFill/>
            <a:miter lim="800000"/>
            <a:headEnd/>
            <a:tailEnd/>
          </a:ln>
        </p:spPr>
        <p:txBody>
          <a:bodyPr>
            <a:spAutoFit/>
          </a:bodyPr>
          <a:lstStyle/>
          <a:p>
            <a:pPr>
              <a:spcBef>
                <a:spcPct val="50000"/>
              </a:spcBef>
            </a:pPr>
            <a:r>
              <a:rPr lang="es-ES_tradnl" sz="2000" b="1" i="1">
                <a:latin typeface="Arial" charset="0"/>
              </a:rPr>
              <a:t>CONTROL DE ACTUALIZACIONES</a:t>
            </a:r>
          </a:p>
        </p:txBody>
      </p:sp>
      <p:sp>
        <p:nvSpPr>
          <p:cNvPr id="21" name="Line 58"/>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22" name="Text Box 59"/>
          <p:cNvSpPr txBox="1">
            <a:spLocks noChangeArrowheads="1"/>
          </p:cNvSpPr>
          <p:nvPr/>
        </p:nvSpPr>
        <p:spPr bwMode="auto">
          <a:xfrm>
            <a:off x="423863" y="965200"/>
            <a:ext cx="954087" cy="276225"/>
          </a:xfrm>
          <a:prstGeom prst="rect">
            <a:avLst/>
          </a:prstGeom>
          <a:noFill/>
          <a:ln w="9525">
            <a:noFill/>
            <a:miter lim="800000"/>
            <a:headEnd/>
            <a:tailEnd/>
          </a:ln>
        </p:spPr>
        <p:txBody>
          <a:bodyPr wrap="none">
            <a:spAutoFit/>
          </a:bodyPr>
          <a:lstStyle/>
          <a:p>
            <a:r>
              <a:rPr lang="es-ES_tradnl" sz="1200" b="1" i="1">
                <a:latin typeface="Arial" charset="0"/>
              </a:rPr>
              <a:t>ELABORO</a:t>
            </a:r>
          </a:p>
        </p:txBody>
      </p:sp>
      <p:sp>
        <p:nvSpPr>
          <p:cNvPr id="23" name="Text Box 60"/>
          <p:cNvSpPr txBox="1">
            <a:spLocks noChangeArrowheads="1"/>
          </p:cNvSpPr>
          <p:nvPr/>
        </p:nvSpPr>
        <p:spPr bwMode="auto">
          <a:xfrm>
            <a:off x="3308350" y="1587500"/>
            <a:ext cx="627063" cy="246063"/>
          </a:xfrm>
          <a:prstGeom prst="rect">
            <a:avLst/>
          </a:prstGeom>
          <a:noFill/>
          <a:ln w="9525">
            <a:noFill/>
            <a:miter lim="800000"/>
            <a:headEnd/>
            <a:tailEnd/>
          </a:ln>
        </p:spPr>
        <p:txBody>
          <a:bodyPr wrap="none">
            <a:spAutoFit/>
          </a:bodyPr>
          <a:lstStyle/>
          <a:p>
            <a:r>
              <a:rPr lang="es-ES_tradnl" sz="1000" b="1">
                <a:latin typeface="Arial" charset="0"/>
              </a:rPr>
              <a:t>FECHA</a:t>
            </a:r>
          </a:p>
        </p:txBody>
      </p:sp>
      <p:sp>
        <p:nvSpPr>
          <p:cNvPr id="24" name="Text Box 61"/>
          <p:cNvSpPr txBox="1">
            <a:spLocks noChangeArrowheads="1"/>
          </p:cNvSpPr>
          <p:nvPr/>
        </p:nvSpPr>
        <p:spPr bwMode="auto">
          <a:xfrm>
            <a:off x="403225" y="2286000"/>
            <a:ext cx="755650" cy="246063"/>
          </a:xfrm>
          <a:prstGeom prst="rect">
            <a:avLst/>
          </a:prstGeom>
          <a:noFill/>
          <a:ln w="9525">
            <a:noFill/>
            <a:miter lim="800000"/>
            <a:headEnd/>
            <a:tailEnd/>
          </a:ln>
        </p:spPr>
        <p:txBody>
          <a:bodyPr wrap="none">
            <a:spAutoFit/>
          </a:bodyPr>
          <a:lstStyle/>
          <a:p>
            <a:r>
              <a:rPr lang="es-ES_tradnl" sz="1000" b="1">
                <a:latin typeface="Arial" charset="0"/>
              </a:rPr>
              <a:t>NOMBRE</a:t>
            </a:r>
          </a:p>
        </p:txBody>
      </p:sp>
      <p:sp>
        <p:nvSpPr>
          <p:cNvPr id="25" name="Text Box 62"/>
          <p:cNvSpPr txBox="1">
            <a:spLocks noChangeArrowheads="1"/>
          </p:cNvSpPr>
          <p:nvPr/>
        </p:nvSpPr>
        <p:spPr bwMode="auto">
          <a:xfrm>
            <a:off x="3978275" y="2286000"/>
            <a:ext cx="592138" cy="246063"/>
          </a:xfrm>
          <a:prstGeom prst="rect">
            <a:avLst/>
          </a:prstGeom>
          <a:noFill/>
          <a:ln w="9525">
            <a:noFill/>
            <a:miter lim="800000"/>
            <a:headEnd/>
            <a:tailEnd/>
          </a:ln>
        </p:spPr>
        <p:txBody>
          <a:bodyPr wrap="none">
            <a:spAutoFit/>
          </a:bodyPr>
          <a:lstStyle/>
          <a:p>
            <a:r>
              <a:rPr lang="es-ES_tradnl" sz="1000" b="1">
                <a:latin typeface="Arial" charset="0"/>
              </a:rPr>
              <a:t>FIRMA</a:t>
            </a:r>
          </a:p>
        </p:txBody>
      </p:sp>
      <p:sp>
        <p:nvSpPr>
          <p:cNvPr id="26" name="Line 63"/>
          <p:cNvSpPr>
            <a:spLocks noChangeShapeType="1"/>
          </p:cNvSpPr>
          <p:nvPr/>
        </p:nvSpPr>
        <p:spPr bwMode="auto">
          <a:xfrm>
            <a:off x="501650" y="2324100"/>
            <a:ext cx="3117850" cy="0"/>
          </a:xfrm>
          <a:prstGeom prst="line">
            <a:avLst/>
          </a:prstGeom>
          <a:noFill/>
          <a:ln w="9525">
            <a:solidFill>
              <a:schemeClr val="tx1"/>
            </a:solidFill>
            <a:round/>
            <a:headEnd/>
            <a:tailEnd/>
          </a:ln>
        </p:spPr>
        <p:txBody>
          <a:bodyPr wrap="none" anchor="ctr"/>
          <a:lstStyle/>
          <a:p>
            <a:endParaRPr lang="es-MX"/>
          </a:p>
        </p:txBody>
      </p:sp>
      <p:sp>
        <p:nvSpPr>
          <p:cNvPr id="27" name="Line 64"/>
          <p:cNvSpPr>
            <a:spLocks noChangeShapeType="1"/>
          </p:cNvSpPr>
          <p:nvPr/>
        </p:nvSpPr>
        <p:spPr bwMode="auto">
          <a:xfrm>
            <a:off x="4064000" y="2324100"/>
            <a:ext cx="1314450" cy="0"/>
          </a:xfrm>
          <a:prstGeom prst="line">
            <a:avLst/>
          </a:prstGeom>
          <a:noFill/>
          <a:ln w="9525">
            <a:solidFill>
              <a:schemeClr val="tx1"/>
            </a:solidFill>
            <a:round/>
            <a:headEnd/>
            <a:tailEnd/>
          </a:ln>
        </p:spPr>
        <p:txBody>
          <a:bodyPr wrap="none" anchor="ctr"/>
          <a:lstStyle/>
          <a:p>
            <a:endParaRPr lang="es-MX"/>
          </a:p>
        </p:txBody>
      </p:sp>
      <p:sp>
        <p:nvSpPr>
          <p:cNvPr id="28" name="Text Box 65"/>
          <p:cNvSpPr txBox="1">
            <a:spLocks noChangeArrowheads="1"/>
          </p:cNvSpPr>
          <p:nvPr/>
        </p:nvSpPr>
        <p:spPr bwMode="auto">
          <a:xfrm>
            <a:off x="403225" y="2905125"/>
            <a:ext cx="661988" cy="246063"/>
          </a:xfrm>
          <a:prstGeom prst="rect">
            <a:avLst/>
          </a:prstGeom>
          <a:noFill/>
          <a:ln w="9525">
            <a:noFill/>
            <a:miter lim="800000"/>
            <a:headEnd/>
            <a:tailEnd/>
          </a:ln>
        </p:spPr>
        <p:txBody>
          <a:bodyPr wrap="none">
            <a:spAutoFit/>
          </a:bodyPr>
          <a:lstStyle/>
          <a:p>
            <a:r>
              <a:rPr lang="es-ES_tradnl" sz="1000" b="1">
                <a:latin typeface="Arial" charset="0"/>
              </a:rPr>
              <a:t>CARGO</a:t>
            </a:r>
          </a:p>
        </p:txBody>
      </p:sp>
      <p:sp>
        <p:nvSpPr>
          <p:cNvPr id="29" name="Line 66"/>
          <p:cNvSpPr>
            <a:spLocks noChangeShapeType="1"/>
          </p:cNvSpPr>
          <p:nvPr/>
        </p:nvSpPr>
        <p:spPr bwMode="auto">
          <a:xfrm>
            <a:off x="501650" y="2943225"/>
            <a:ext cx="3127375" cy="0"/>
          </a:xfrm>
          <a:prstGeom prst="line">
            <a:avLst/>
          </a:prstGeom>
          <a:noFill/>
          <a:ln w="9525">
            <a:solidFill>
              <a:schemeClr val="tx1"/>
            </a:solidFill>
            <a:round/>
            <a:headEnd/>
            <a:tailEnd/>
          </a:ln>
        </p:spPr>
        <p:txBody>
          <a:bodyPr wrap="none" anchor="ctr"/>
          <a:lstStyle/>
          <a:p>
            <a:endParaRPr lang="es-MX"/>
          </a:p>
        </p:txBody>
      </p:sp>
      <p:sp>
        <p:nvSpPr>
          <p:cNvPr id="30" name="Line 67"/>
          <p:cNvSpPr>
            <a:spLocks noChangeShapeType="1"/>
          </p:cNvSpPr>
          <p:nvPr/>
        </p:nvSpPr>
        <p:spPr bwMode="auto">
          <a:xfrm>
            <a:off x="3416300" y="1609725"/>
            <a:ext cx="1962150" cy="0"/>
          </a:xfrm>
          <a:prstGeom prst="line">
            <a:avLst/>
          </a:prstGeom>
          <a:noFill/>
          <a:ln w="9525">
            <a:solidFill>
              <a:schemeClr val="tx1"/>
            </a:solidFill>
            <a:round/>
            <a:headEnd/>
            <a:tailEnd/>
          </a:ln>
        </p:spPr>
        <p:txBody>
          <a:bodyPr wrap="none" anchor="ctr"/>
          <a:lstStyle/>
          <a:p>
            <a:endParaRPr lang="es-MX"/>
          </a:p>
        </p:txBody>
      </p:sp>
      <p:sp>
        <p:nvSpPr>
          <p:cNvPr id="31" name="Text Box 68"/>
          <p:cNvSpPr txBox="1">
            <a:spLocks noChangeArrowheads="1"/>
          </p:cNvSpPr>
          <p:nvPr/>
        </p:nvSpPr>
        <p:spPr bwMode="auto">
          <a:xfrm>
            <a:off x="2171700" y="3530600"/>
            <a:ext cx="1449388" cy="276225"/>
          </a:xfrm>
          <a:prstGeom prst="rect">
            <a:avLst/>
          </a:prstGeom>
          <a:noFill/>
          <a:ln w="9525">
            <a:noFill/>
            <a:miter lim="800000"/>
            <a:headEnd/>
            <a:tailEnd/>
          </a:ln>
        </p:spPr>
        <p:txBody>
          <a:bodyPr wrap="none">
            <a:spAutoFit/>
          </a:bodyPr>
          <a:lstStyle/>
          <a:p>
            <a:r>
              <a:rPr lang="es-ES_tradnl" sz="1200" b="1" i="1">
                <a:latin typeface="Arial" charset="0"/>
              </a:rPr>
              <a:t>ACTUALIZACIÓN</a:t>
            </a:r>
          </a:p>
        </p:txBody>
      </p:sp>
      <p:sp>
        <p:nvSpPr>
          <p:cNvPr id="32" name="Text Box 70"/>
          <p:cNvSpPr txBox="1">
            <a:spLocks noChangeArrowheads="1"/>
          </p:cNvSpPr>
          <p:nvPr/>
        </p:nvSpPr>
        <p:spPr bwMode="auto">
          <a:xfrm>
            <a:off x="263525" y="3960813"/>
            <a:ext cx="2792413" cy="246062"/>
          </a:xfrm>
          <a:prstGeom prst="rect">
            <a:avLst/>
          </a:prstGeom>
          <a:noFill/>
          <a:ln w="9525">
            <a:noFill/>
            <a:miter lim="800000"/>
            <a:headEnd/>
            <a:tailEnd/>
          </a:ln>
        </p:spPr>
        <p:txBody>
          <a:bodyPr wrap="none">
            <a:spAutoFit/>
          </a:bodyPr>
          <a:lstStyle/>
          <a:p>
            <a:r>
              <a:rPr lang="es-ES_tradnl" sz="1000" b="1">
                <a:latin typeface="Arial" charset="0"/>
              </a:rPr>
              <a:t>PARTE DEL MANUAL QUE SE ACTUALIZA</a:t>
            </a:r>
          </a:p>
        </p:txBody>
      </p:sp>
      <p:sp>
        <p:nvSpPr>
          <p:cNvPr id="33" name="Line 71"/>
          <p:cNvSpPr>
            <a:spLocks noChangeShapeType="1"/>
          </p:cNvSpPr>
          <p:nvPr/>
        </p:nvSpPr>
        <p:spPr bwMode="auto">
          <a:xfrm>
            <a:off x="361950" y="4440238"/>
            <a:ext cx="6134100" cy="0"/>
          </a:xfrm>
          <a:prstGeom prst="line">
            <a:avLst/>
          </a:prstGeom>
          <a:noFill/>
          <a:ln w="9525">
            <a:solidFill>
              <a:schemeClr val="tx1"/>
            </a:solidFill>
            <a:round/>
            <a:headEnd/>
            <a:tailEnd/>
          </a:ln>
        </p:spPr>
        <p:txBody>
          <a:bodyPr wrap="none" anchor="ctr"/>
          <a:lstStyle/>
          <a:p>
            <a:endParaRPr lang="es-MX"/>
          </a:p>
        </p:txBody>
      </p:sp>
      <p:sp>
        <p:nvSpPr>
          <p:cNvPr id="34" name="Text Box 72"/>
          <p:cNvSpPr txBox="1">
            <a:spLocks noChangeArrowheads="1"/>
          </p:cNvSpPr>
          <p:nvPr/>
        </p:nvSpPr>
        <p:spPr bwMode="auto">
          <a:xfrm>
            <a:off x="263525" y="5462588"/>
            <a:ext cx="2305050" cy="246062"/>
          </a:xfrm>
          <a:prstGeom prst="rect">
            <a:avLst/>
          </a:prstGeom>
          <a:noFill/>
          <a:ln w="9525">
            <a:noFill/>
            <a:miter lim="800000"/>
            <a:headEnd/>
            <a:tailEnd/>
          </a:ln>
        </p:spPr>
        <p:txBody>
          <a:bodyPr wrap="none">
            <a:spAutoFit/>
          </a:bodyPr>
          <a:lstStyle/>
          <a:p>
            <a:r>
              <a:rPr lang="es-ES_tradnl" sz="1000" b="1">
                <a:latin typeface="Arial" charset="0"/>
              </a:rPr>
              <a:t>SECCIONES QUE SE MODIFICA(N)</a:t>
            </a:r>
          </a:p>
        </p:txBody>
      </p:sp>
      <p:sp>
        <p:nvSpPr>
          <p:cNvPr id="35" name="Text Box 75"/>
          <p:cNvSpPr txBox="1">
            <a:spLocks noChangeArrowheads="1"/>
          </p:cNvSpPr>
          <p:nvPr/>
        </p:nvSpPr>
        <p:spPr bwMode="auto">
          <a:xfrm>
            <a:off x="855663" y="6938963"/>
            <a:ext cx="765175" cy="276225"/>
          </a:xfrm>
          <a:prstGeom prst="rect">
            <a:avLst/>
          </a:prstGeom>
          <a:noFill/>
          <a:ln w="9525">
            <a:noFill/>
            <a:miter lim="800000"/>
            <a:headEnd/>
            <a:tailEnd/>
          </a:ln>
        </p:spPr>
        <p:txBody>
          <a:bodyPr wrap="none">
            <a:spAutoFit/>
          </a:bodyPr>
          <a:lstStyle/>
          <a:p>
            <a:pPr algn="ctr"/>
            <a:r>
              <a:rPr lang="es-ES_tradnl" sz="1200" b="1" i="1">
                <a:latin typeface="Arial" charset="0"/>
              </a:rPr>
              <a:t>REVISO</a:t>
            </a:r>
          </a:p>
        </p:txBody>
      </p:sp>
      <p:sp>
        <p:nvSpPr>
          <p:cNvPr id="36" name="Line 78"/>
          <p:cNvSpPr>
            <a:spLocks noChangeShapeType="1"/>
          </p:cNvSpPr>
          <p:nvPr/>
        </p:nvSpPr>
        <p:spPr bwMode="auto">
          <a:xfrm>
            <a:off x="104775" y="8202613"/>
            <a:ext cx="2105025" cy="0"/>
          </a:xfrm>
          <a:prstGeom prst="line">
            <a:avLst/>
          </a:prstGeom>
          <a:noFill/>
          <a:ln w="9525">
            <a:solidFill>
              <a:schemeClr val="tx1"/>
            </a:solidFill>
            <a:round/>
            <a:headEnd/>
            <a:tailEnd/>
          </a:ln>
        </p:spPr>
        <p:txBody>
          <a:bodyPr wrap="none" anchor="ctr"/>
          <a:lstStyle/>
          <a:p>
            <a:endParaRPr lang="es-MX"/>
          </a:p>
        </p:txBody>
      </p:sp>
      <p:sp>
        <p:nvSpPr>
          <p:cNvPr id="37" name="Line 79"/>
          <p:cNvSpPr>
            <a:spLocks noChangeShapeType="1"/>
          </p:cNvSpPr>
          <p:nvPr/>
        </p:nvSpPr>
        <p:spPr bwMode="auto">
          <a:xfrm>
            <a:off x="2336800" y="8202613"/>
            <a:ext cx="2159000" cy="0"/>
          </a:xfrm>
          <a:prstGeom prst="line">
            <a:avLst/>
          </a:prstGeom>
          <a:noFill/>
          <a:ln w="9525">
            <a:solidFill>
              <a:schemeClr val="tx1"/>
            </a:solidFill>
            <a:round/>
            <a:headEnd/>
            <a:tailEnd/>
          </a:ln>
        </p:spPr>
        <p:txBody>
          <a:bodyPr wrap="none" anchor="ctr"/>
          <a:lstStyle/>
          <a:p>
            <a:endParaRPr lang="es-MX"/>
          </a:p>
        </p:txBody>
      </p:sp>
      <p:sp>
        <p:nvSpPr>
          <p:cNvPr id="38" name="Line 80"/>
          <p:cNvSpPr>
            <a:spLocks noChangeShapeType="1"/>
          </p:cNvSpPr>
          <p:nvPr/>
        </p:nvSpPr>
        <p:spPr bwMode="auto">
          <a:xfrm flipV="1">
            <a:off x="4629150" y="8201025"/>
            <a:ext cx="2095500" cy="1588"/>
          </a:xfrm>
          <a:prstGeom prst="line">
            <a:avLst/>
          </a:prstGeom>
          <a:noFill/>
          <a:ln w="9525">
            <a:solidFill>
              <a:schemeClr val="tx1"/>
            </a:solidFill>
            <a:round/>
            <a:headEnd/>
            <a:tailEnd/>
          </a:ln>
        </p:spPr>
        <p:txBody>
          <a:bodyPr wrap="none" anchor="ctr"/>
          <a:lstStyle/>
          <a:p>
            <a:endParaRPr lang="es-MX"/>
          </a:p>
        </p:txBody>
      </p:sp>
      <p:sp>
        <p:nvSpPr>
          <p:cNvPr id="39" name="35 CuadroTexto"/>
          <p:cNvSpPr txBox="1">
            <a:spLocks noChangeArrowheads="1"/>
          </p:cNvSpPr>
          <p:nvPr/>
        </p:nvSpPr>
        <p:spPr bwMode="auto">
          <a:xfrm>
            <a:off x="325438" y="8212138"/>
            <a:ext cx="1662112" cy="554037"/>
          </a:xfrm>
          <a:prstGeom prst="rect">
            <a:avLst/>
          </a:prstGeom>
          <a:noFill/>
          <a:ln w="9525">
            <a:noFill/>
            <a:miter lim="800000"/>
            <a:headEnd/>
            <a:tailEnd/>
          </a:ln>
        </p:spPr>
        <p:txBody>
          <a:bodyPr wrap="none">
            <a:spAutoFit/>
          </a:bodyPr>
          <a:lstStyle/>
          <a:p>
            <a:pPr algn="ctr"/>
            <a:endParaRPr lang="es-MX" sz="1000" b="1">
              <a:latin typeface="Arial" charset="0"/>
              <a:cs typeface="Arial" charset="0"/>
            </a:endParaRPr>
          </a:p>
          <a:p>
            <a:pPr algn="ctr"/>
            <a:r>
              <a:rPr lang="es-MX" sz="1000" b="1">
                <a:latin typeface="Arial" charset="0"/>
                <a:cs typeface="Arial" charset="0"/>
              </a:rPr>
              <a:t>Director de </a:t>
            </a:r>
          </a:p>
          <a:p>
            <a:pPr algn="ctr"/>
            <a:r>
              <a:rPr lang="es-MX" sz="1000" b="1">
                <a:latin typeface="Arial" charset="0"/>
                <a:cs typeface="Arial" charset="0"/>
              </a:rPr>
              <a:t>Organización y Métodos</a:t>
            </a:r>
          </a:p>
        </p:txBody>
      </p:sp>
      <p:sp>
        <p:nvSpPr>
          <p:cNvPr id="40" name="Text Box 77"/>
          <p:cNvSpPr txBox="1">
            <a:spLocks noChangeArrowheads="1"/>
          </p:cNvSpPr>
          <p:nvPr/>
        </p:nvSpPr>
        <p:spPr bwMode="auto">
          <a:xfrm>
            <a:off x="3786188" y="6910388"/>
            <a:ext cx="1419225" cy="276225"/>
          </a:xfrm>
          <a:prstGeom prst="rect">
            <a:avLst/>
          </a:prstGeom>
          <a:noFill/>
          <a:ln w="9525">
            <a:noFill/>
            <a:miter lim="800000"/>
            <a:headEnd/>
            <a:tailEnd/>
          </a:ln>
        </p:spPr>
        <p:txBody>
          <a:bodyPr wrap="none">
            <a:spAutoFit/>
          </a:bodyPr>
          <a:lstStyle/>
          <a:p>
            <a:pPr algn="ctr"/>
            <a:r>
              <a:rPr lang="es-ES_tradnl" sz="1200" b="1" i="1">
                <a:latin typeface="Arial" charset="0"/>
              </a:rPr>
              <a:t>A U T O R I Z A N</a:t>
            </a:r>
          </a:p>
        </p:txBody>
      </p:sp>
      <p:sp>
        <p:nvSpPr>
          <p:cNvPr id="41" name="Line 71"/>
          <p:cNvSpPr>
            <a:spLocks noChangeShapeType="1"/>
          </p:cNvSpPr>
          <p:nvPr/>
        </p:nvSpPr>
        <p:spPr bwMode="auto">
          <a:xfrm>
            <a:off x="361950" y="4692650"/>
            <a:ext cx="6134100" cy="0"/>
          </a:xfrm>
          <a:prstGeom prst="line">
            <a:avLst/>
          </a:prstGeom>
          <a:noFill/>
          <a:ln w="9525">
            <a:solidFill>
              <a:schemeClr val="tx1"/>
            </a:solidFill>
            <a:round/>
            <a:headEnd/>
            <a:tailEnd/>
          </a:ln>
        </p:spPr>
        <p:txBody>
          <a:bodyPr wrap="none" anchor="ctr"/>
          <a:lstStyle/>
          <a:p>
            <a:endParaRPr lang="es-MX"/>
          </a:p>
        </p:txBody>
      </p:sp>
      <p:sp>
        <p:nvSpPr>
          <p:cNvPr id="42" name="Line 71"/>
          <p:cNvSpPr>
            <a:spLocks noChangeShapeType="1"/>
          </p:cNvSpPr>
          <p:nvPr/>
        </p:nvSpPr>
        <p:spPr bwMode="auto">
          <a:xfrm>
            <a:off x="361950" y="4945063"/>
            <a:ext cx="6134100" cy="0"/>
          </a:xfrm>
          <a:prstGeom prst="line">
            <a:avLst/>
          </a:prstGeom>
          <a:noFill/>
          <a:ln w="9525">
            <a:solidFill>
              <a:schemeClr val="tx1"/>
            </a:solidFill>
            <a:round/>
            <a:headEnd/>
            <a:tailEnd/>
          </a:ln>
        </p:spPr>
        <p:txBody>
          <a:bodyPr wrap="none" anchor="ctr"/>
          <a:lstStyle/>
          <a:p>
            <a:endParaRPr lang="es-MX"/>
          </a:p>
        </p:txBody>
      </p:sp>
      <p:sp>
        <p:nvSpPr>
          <p:cNvPr id="43" name="Line 71"/>
          <p:cNvSpPr>
            <a:spLocks noChangeShapeType="1"/>
          </p:cNvSpPr>
          <p:nvPr/>
        </p:nvSpPr>
        <p:spPr bwMode="auto">
          <a:xfrm>
            <a:off x="361950" y="5181600"/>
            <a:ext cx="6134100" cy="0"/>
          </a:xfrm>
          <a:prstGeom prst="line">
            <a:avLst/>
          </a:prstGeom>
          <a:noFill/>
          <a:ln w="9525">
            <a:solidFill>
              <a:schemeClr val="tx1"/>
            </a:solidFill>
            <a:round/>
            <a:headEnd/>
            <a:tailEnd/>
          </a:ln>
        </p:spPr>
        <p:txBody>
          <a:bodyPr wrap="none" anchor="ctr"/>
          <a:lstStyle/>
          <a:p>
            <a:endParaRPr lang="es-MX"/>
          </a:p>
        </p:txBody>
      </p:sp>
      <p:sp>
        <p:nvSpPr>
          <p:cNvPr id="44" name="Line 71"/>
          <p:cNvSpPr>
            <a:spLocks noChangeShapeType="1"/>
          </p:cNvSpPr>
          <p:nvPr/>
        </p:nvSpPr>
        <p:spPr bwMode="auto">
          <a:xfrm>
            <a:off x="361950" y="5954713"/>
            <a:ext cx="6134100" cy="0"/>
          </a:xfrm>
          <a:prstGeom prst="line">
            <a:avLst/>
          </a:prstGeom>
          <a:noFill/>
          <a:ln w="9525">
            <a:solidFill>
              <a:schemeClr val="tx1"/>
            </a:solidFill>
            <a:round/>
            <a:headEnd/>
            <a:tailEnd/>
          </a:ln>
        </p:spPr>
        <p:txBody>
          <a:bodyPr wrap="none" anchor="ctr"/>
          <a:lstStyle/>
          <a:p>
            <a:endParaRPr lang="es-MX"/>
          </a:p>
        </p:txBody>
      </p:sp>
      <p:sp>
        <p:nvSpPr>
          <p:cNvPr id="45" name="Line 71"/>
          <p:cNvSpPr>
            <a:spLocks noChangeShapeType="1"/>
          </p:cNvSpPr>
          <p:nvPr/>
        </p:nvSpPr>
        <p:spPr bwMode="auto">
          <a:xfrm>
            <a:off x="361950" y="6207125"/>
            <a:ext cx="6134100" cy="0"/>
          </a:xfrm>
          <a:prstGeom prst="line">
            <a:avLst/>
          </a:prstGeom>
          <a:noFill/>
          <a:ln w="9525">
            <a:solidFill>
              <a:schemeClr val="tx1"/>
            </a:solidFill>
            <a:round/>
            <a:headEnd/>
            <a:tailEnd/>
          </a:ln>
        </p:spPr>
        <p:txBody>
          <a:bodyPr wrap="none" anchor="ctr"/>
          <a:lstStyle/>
          <a:p>
            <a:endParaRPr lang="es-MX"/>
          </a:p>
        </p:txBody>
      </p:sp>
      <p:sp>
        <p:nvSpPr>
          <p:cNvPr id="46" name="Line 71"/>
          <p:cNvSpPr>
            <a:spLocks noChangeShapeType="1"/>
          </p:cNvSpPr>
          <p:nvPr/>
        </p:nvSpPr>
        <p:spPr bwMode="auto">
          <a:xfrm>
            <a:off x="361950" y="6457950"/>
            <a:ext cx="6134100" cy="0"/>
          </a:xfrm>
          <a:prstGeom prst="line">
            <a:avLst/>
          </a:prstGeom>
          <a:noFill/>
          <a:ln w="9525">
            <a:solidFill>
              <a:schemeClr val="tx1"/>
            </a:solidFill>
            <a:round/>
            <a:headEnd/>
            <a:tailEnd/>
          </a:ln>
        </p:spPr>
        <p:txBody>
          <a:bodyPr wrap="none" anchor="ctr"/>
          <a:lstStyle/>
          <a:p>
            <a:endParaRPr lang="es-MX"/>
          </a:p>
        </p:txBody>
      </p:sp>
      <p:sp>
        <p:nvSpPr>
          <p:cNvPr id="47" name="Line 71"/>
          <p:cNvSpPr>
            <a:spLocks noChangeShapeType="1"/>
          </p:cNvSpPr>
          <p:nvPr/>
        </p:nvSpPr>
        <p:spPr bwMode="auto">
          <a:xfrm>
            <a:off x="361950" y="6694488"/>
            <a:ext cx="6134100" cy="0"/>
          </a:xfrm>
          <a:prstGeom prst="line">
            <a:avLst/>
          </a:prstGeom>
          <a:noFill/>
          <a:ln w="9525">
            <a:solidFill>
              <a:schemeClr val="tx1"/>
            </a:solidFill>
            <a:round/>
            <a:headEnd/>
            <a:tailEnd/>
          </a:ln>
        </p:spPr>
        <p:txBody>
          <a:bodyPr wrap="none" anchor="ctr"/>
          <a:lstStyle/>
          <a:p>
            <a:endParaRPr lang="es-MX"/>
          </a:p>
        </p:txBody>
      </p:sp>
    </p:spTree>
    <p:extLst>
      <p:ext uri="{BB962C8B-B14F-4D97-AF65-F5344CB8AC3E}">
        <p14:creationId xmlns:p14="http://schemas.microsoft.com/office/powerpoint/2010/main" val="54071575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10926</TotalTime>
  <Words>11299</Words>
  <Application>Microsoft Office PowerPoint</Application>
  <PresentationFormat>Presentación en pantalla (4:3)</PresentationFormat>
  <Paragraphs>1774</Paragraphs>
  <Slides>65</Slides>
  <Notes>25</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65</vt:i4>
      </vt:variant>
    </vt:vector>
  </HeadingPairs>
  <TitlesOfParts>
    <vt:vector size="71" baseType="lpstr">
      <vt:lpstr>Arial</vt:lpstr>
      <vt:lpstr>Arial</vt:lpstr>
      <vt:lpstr>Calibri</vt:lpstr>
      <vt:lpstr>Symbol</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CASA CUNA MARGARITA MAZA DE JUÁREZ</dc:title>
  <dc:creator>Direccion</dc:creator>
  <cp:lastModifiedBy>Maritza  Campos</cp:lastModifiedBy>
  <cp:revision>446</cp:revision>
  <cp:lastPrinted>2017-02-14T18:46:24Z</cp:lastPrinted>
  <dcterms:created xsi:type="dcterms:W3CDTF">2015-10-13T17:54:41Z</dcterms:created>
  <dcterms:modified xsi:type="dcterms:W3CDTF">2020-02-10T15:45:10Z</dcterms:modified>
</cp:coreProperties>
</file>