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33"/>
  </p:notesMasterIdLst>
  <p:sldIdLst>
    <p:sldId id="396" r:id="rId2"/>
    <p:sldId id="412" r:id="rId3"/>
    <p:sldId id="416" r:id="rId4"/>
    <p:sldId id="397" r:id="rId5"/>
    <p:sldId id="425" r:id="rId6"/>
    <p:sldId id="426" r:id="rId7"/>
    <p:sldId id="427" r:id="rId8"/>
    <p:sldId id="413" r:id="rId9"/>
    <p:sldId id="414" r:id="rId10"/>
    <p:sldId id="415" r:id="rId11"/>
    <p:sldId id="421" r:id="rId12"/>
    <p:sldId id="432" r:id="rId13"/>
    <p:sldId id="395" r:id="rId14"/>
    <p:sldId id="417" r:id="rId15"/>
    <p:sldId id="399" r:id="rId16"/>
    <p:sldId id="398" r:id="rId17"/>
    <p:sldId id="404" r:id="rId18"/>
    <p:sldId id="400" r:id="rId19"/>
    <p:sldId id="428" r:id="rId20"/>
    <p:sldId id="429" r:id="rId21"/>
    <p:sldId id="411" r:id="rId22"/>
    <p:sldId id="430" r:id="rId23"/>
    <p:sldId id="401" r:id="rId24"/>
    <p:sldId id="419" r:id="rId25"/>
    <p:sldId id="420" r:id="rId26"/>
    <p:sldId id="406" r:id="rId27"/>
    <p:sldId id="407" r:id="rId28"/>
    <p:sldId id="408" r:id="rId29"/>
    <p:sldId id="403" r:id="rId30"/>
    <p:sldId id="422" r:id="rId31"/>
    <p:sldId id="431" r:id="rId32"/>
  </p:sldIdLst>
  <p:sldSz cx="9144000" cy="6858000" type="screen4x3"/>
  <p:notesSz cx="6858000" cy="97234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00CC"/>
    <a:srgbClr val="CC0099"/>
    <a:srgbClr val="CC3399"/>
    <a:srgbClr val="D60093"/>
    <a:srgbClr val="CC00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5" autoAdjust="0"/>
    <p:restoredTop sz="93900" autoAdjust="0"/>
  </p:normalViewPr>
  <p:slideViewPr>
    <p:cSldViewPr>
      <p:cViewPr>
        <p:scale>
          <a:sx n="75" d="100"/>
          <a:sy n="75" d="100"/>
        </p:scale>
        <p:origin x="2264" y="4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t" anchorCtr="0" compatLnSpc="1">
            <a:prstTxWarp prst="textNoShape">
              <a:avLst/>
            </a:prstTxWarp>
          </a:bodyPr>
          <a:lstStyle>
            <a:lvl1pPr defTabSz="895927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 bwMode="auto">
          <a:xfrm>
            <a:off x="388620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t" anchorCtr="0" compatLnSpc="1">
            <a:prstTxWarp prst="textNoShape">
              <a:avLst/>
            </a:prstTxWarp>
          </a:bodyPr>
          <a:lstStyle>
            <a:lvl1pPr algn="r" defTabSz="895927">
              <a:defRPr sz="1200"/>
            </a:lvl1pPr>
          </a:lstStyle>
          <a:p>
            <a:pPr>
              <a:defRPr/>
            </a:pPr>
            <a:fld id="{DCE7010D-621A-4604-BD7D-3305C054191E}" type="datetimeFigureOut">
              <a:rPr lang="es-ES"/>
              <a:pPr>
                <a:defRPr/>
              </a:pPr>
              <a:t>26/5/20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8538" y="728663"/>
            <a:ext cx="4860925" cy="3646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7" tIns="45668" rIns="91337" bIns="45668" rtlCol="0" anchor="ctr"/>
          <a:lstStyle/>
          <a:p>
            <a:pPr lvl="0"/>
            <a:endParaRPr lang="es-MX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618038"/>
            <a:ext cx="5486400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 bwMode="auto">
          <a:xfrm>
            <a:off x="0" y="9234488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b" anchorCtr="0" compatLnSpc="1">
            <a:prstTxWarp prst="textNoShape">
              <a:avLst/>
            </a:prstTxWarp>
          </a:bodyPr>
          <a:lstStyle>
            <a:lvl1pPr defTabSz="895927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9234488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b" anchorCtr="0" compatLnSpc="1">
            <a:prstTxWarp prst="textNoShape">
              <a:avLst/>
            </a:prstTxWarp>
          </a:bodyPr>
          <a:lstStyle>
            <a:lvl1pPr algn="r" defTabSz="895927">
              <a:defRPr sz="1200"/>
            </a:lvl1pPr>
          </a:lstStyle>
          <a:p>
            <a:pPr>
              <a:defRPr/>
            </a:pPr>
            <a:fld id="{2EB16A2C-67FC-4403-8B18-7BE08258536D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30604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B16A2C-67FC-4403-8B18-7BE08258536D}" type="slidenum">
              <a:rPr lang="es-MX" smtClean="0"/>
              <a:pPr>
                <a:defRPr/>
              </a:pPr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6488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5350"/>
            <a:fld id="{EC437226-EC5C-4D55-854D-D182E2DB87C7}" type="slidenum">
              <a:rPr lang="es-MX" smtClean="0"/>
              <a:pPr defTabSz="895350"/>
              <a:t>24</a:t>
            </a:fld>
            <a:endParaRPr lang="es-MX" smtClean="0"/>
          </a:p>
        </p:txBody>
      </p:sp>
    </p:spTree>
    <p:extLst>
      <p:ext uri="{BB962C8B-B14F-4D97-AF65-F5344CB8AC3E}">
        <p14:creationId xmlns:p14="http://schemas.microsoft.com/office/powerpoint/2010/main" val="1900553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5350"/>
            <a:fld id="{C2E5ADD4-DBDD-4C9C-AFA8-560F136AF269}" type="slidenum">
              <a:rPr lang="es-MX" smtClean="0"/>
              <a:pPr defTabSz="895350"/>
              <a:t>26</a:t>
            </a:fld>
            <a:endParaRPr lang="es-MX" smtClean="0"/>
          </a:p>
        </p:txBody>
      </p:sp>
    </p:spTree>
    <p:extLst>
      <p:ext uri="{BB962C8B-B14F-4D97-AF65-F5344CB8AC3E}">
        <p14:creationId xmlns:p14="http://schemas.microsoft.com/office/powerpoint/2010/main" val="930354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5350"/>
            <a:fld id="{AC0ECA0A-555D-4893-B16A-6CC65E8FDB28}" type="slidenum">
              <a:rPr lang="es-MX" smtClean="0"/>
              <a:pPr defTabSz="895350"/>
              <a:t>29</a:t>
            </a:fld>
            <a:endParaRPr lang="es-MX" smtClean="0"/>
          </a:p>
        </p:txBody>
      </p:sp>
    </p:spTree>
    <p:extLst>
      <p:ext uri="{BB962C8B-B14F-4D97-AF65-F5344CB8AC3E}">
        <p14:creationId xmlns:p14="http://schemas.microsoft.com/office/powerpoint/2010/main" val="1678091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>
                <a:latin typeface="Arial" charset="0"/>
              </a:endParaRPr>
            </a:p>
          </p:txBody>
        </p:sp>
      </p:grpSp>
      <p:sp>
        <p:nvSpPr>
          <p:cNvPr id="2140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2140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5537A-A88E-4D58-9902-4CB1C7144783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A0D4E-66F2-4F7F-B844-F70774F6B3DC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E9EE0-6845-4EDE-99CB-96167EDE6F7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633A2-8A09-4DD6-B4B1-07168B4F721C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E1AED-4ADB-4F40-9C60-B3776821FB5A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7E1A2-EABD-4432-9818-A8B02563C193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1BC89-EFD0-49EF-9E39-329664003691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39D48-8631-484E-BD5E-07FEBBD9E1DD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B21F8-9AE4-45F5-8668-CA17751DD7DE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6D95F-070D-4541-9FBA-27C77478449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C4D35-46C5-435D-BC28-47C1DE784489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1370013" y="1827213"/>
            <a:ext cx="7313612" cy="4114800"/>
          </a:xfrm>
        </p:spPr>
        <p:txBody>
          <a:bodyPr/>
          <a:lstStyle/>
          <a:p>
            <a:pPr lvl="0"/>
            <a:endParaRPr lang="es-MX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E8426-A919-40CB-B9DA-4EB00293043E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212995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 sz="2400">
                <a:latin typeface="Times New Roman" pitchFamily="18" charset="0"/>
              </a:endParaRPr>
            </a:p>
          </p:txBody>
        </p:sp>
        <p:sp>
          <p:nvSpPr>
            <p:cNvPr id="212996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>
                <a:latin typeface="Arial" charset="0"/>
              </a:endParaRPr>
            </a:p>
          </p:txBody>
        </p:sp>
        <p:sp>
          <p:nvSpPr>
            <p:cNvPr id="212997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MX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130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130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130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3D07CE2-80E5-488C-A6F9-BA71C2E407F8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0" r:id="rId1"/>
    <p:sldLayoutId id="2147485059" r:id="rId2"/>
    <p:sldLayoutId id="2147485060" r:id="rId3"/>
    <p:sldLayoutId id="2147485061" r:id="rId4"/>
    <p:sldLayoutId id="2147485062" r:id="rId5"/>
    <p:sldLayoutId id="2147485063" r:id="rId6"/>
    <p:sldLayoutId id="2147485064" r:id="rId7"/>
    <p:sldLayoutId id="2147485065" r:id="rId8"/>
    <p:sldLayoutId id="2147485066" r:id="rId9"/>
    <p:sldLayoutId id="2147485067" r:id="rId10"/>
    <p:sldLayoutId id="2147485068" r:id="rId11"/>
    <p:sldLayoutId id="214748506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Rectángulo"/>
          <p:cNvSpPr>
            <a:spLocks noChangeArrowheads="1"/>
          </p:cNvSpPr>
          <p:nvPr/>
        </p:nvSpPr>
        <p:spPr bwMode="auto">
          <a:xfrm>
            <a:off x="1403350" y="549275"/>
            <a:ext cx="6264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800" b="1">
                <a:solidFill>
                  <a:schemeClr val="tx2"/>
                </a:solidFill>
              </a:rPr>
              <a:t>SECRETARIA DE ECOLOGIA Y GESTION AMBIENTAL</a:t>
            </a:r>
            <a:endParaRPr lang="es-ES_tradnl" sz="2800" b="1">
              <a:solidFill>
                <a:schemeClr val="tx2"/>
              </a:solidFill>
            </a:endParaRPr>
          </a:p>
        </p:txBody>
      </p:sp>
      <p:sp>
        <p:nvSpPr>
          <p:cNvPr id="3075" name="2 Rectángulo"/>
          <p:cNvSpPr>
            <a:spLocks noChangeArrowheads="1"/>
          </p:cNvSpPr>
          <p:nvPr/>
        </p:nvSpPr>
        <p:spPr bwMode="auto">
          <a:xfrm>
            <a:off x="250825" y="1412875"/>
            <a:ext cx="8750300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MX" sz="3600" b="1" dirty="0"/>
          </a:p>
          <a:p>
            <a:pPr algn="ctr"/>
            <a:r>
              <a:rPr lang="es-MX" sz="3600" b="1" dirty="0"/>
              <a:t>CUADRO GENERAL DE CLASIFICACION </a:t>
            </a:r>
          </a:p>
          <a:p>
            <a:pPr algn="ctr"/>
            <a:r>
              <a:rPr lang="es-MX" sz="3600" b="1" dirty="0"/>
              <a:t>ARCHIVISTICA</a:t>
            </a:r>
          </a:p>
          <a:p>
            <a:pPr algn="r"/>
            <a:endParaRPr lang="es-MX" sz="3600" b="1" dirty="0"/>
          </a:p>
          <a:p>
            <a:pPr algn="ctr"/>
            <a:r>
              <a:rPr lang="es-MX" sz="1400" b="1" dirty="0"/>
              <a:t>EL PRESENTE CUADRO ESTA  ACTUALIZADO, EN BASE AL NUEVO REGLAMENTO DE LA SEGAM, EDITADO EN EL PERIÓDICO OFICIAL EL DÍA 13 DE FEBRERO DEL 2018; Y REFORMAS A DIVERSOS  ARTICULOS DEL 30 DE JULIO DEL 2019</a:t>
            </a:r>
          </a:p>
          <a:p>
            <a:pPr algn="ctr"/>
            <a:r>
              <a:rPr lang="es-MX" sz="1400" b="1" dirty="0"/>
              <a:t> </a:t>
            </a:r>
            <a:r>
              <a:rPr lang="es-MX" sz="2800" b="1" dirty="0"/>
              <a:t>         </a:t>
            </a:r>
          </a:p>
          <a:p>
            <a:pPr algn="just"/>
            <a:r>
              <a:rPr lang="es-MX" sz="2800" b="1" dirty="0"/>
              <a:t>                                            </a:t>
            </a:r>
          </a:p>
          <a:p>
            <a:pPr algn="just"/>
            <a:r>
              <a:rPr lang="es-MX" sz="2800" b="1" dirty="0"/>
              <a:t>                                            </a:t>
            </a:r>
            <a:r>
              <a:rPr lang="es-MX" sz="2800" b="1" dirty="0" smtClean="0"/>
              <a:t> </a:t>
            </a:r>
            <a:r>
              <a:rPr lang="es-MX" sz="2800" b="1" dirty="0" smtClean="0"/>
              <a:t>MARZO </a:t>
            </a:r>
            <a:r>
              <a:rPr lang="es-MX" sz="2800" b="1" dirty="0"/>
              <a:t>2020</a:t>
            </a:r>
          </a:p>
          <a:p>
            <a:pPr algn="just"/>
            <a:endParaRPr lang="es-E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Marcador de tabla"/>
          <p:cNvGraphicFramePr>
            <a:graphicFrameLocks/>
          </p:cNvGraphicFramePr>
          <p:nvPr/>
        </p:nvGraphicFramePr>
        <p:xfrm>
          <a:off x="539750" y="1052513"/>
          <a:ext cx="8175877" cy="4816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435"/>
                <a:gridCol w="4986190"/>
                <a:gridCol w="1910252"/>
              </a:tblGrid>
              <a:tr h="388579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ES" sz="1200" dirty="0" smtClean="0">
                          <a:latin typeface="+mj-lt"/>
                        </a:rPr>
                        <a:t>FONDO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SECCIÓN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CÓDIGO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General de Vinculación Interinstitucional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D.G.V.I.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Gestión Ambiental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G.A.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Sub-dirección de Impacto Ambiental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I.A.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Sub-dirección de Residuos (Autorizaciones y Registros de RINP)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R.I.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Normatividad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NORM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8857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Administración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ADMSION.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777157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Área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Humanos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Área de Recursos Financieros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Área de Recursos Materiales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ADMISION./HUM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ADMISIÓN./RFIN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ADMISIÓN./RMAT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535777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Información y Documentación Ecológica y 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Coordinación de Archivo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IDE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IDE/C.A.</a:t>
                      </a:r>
                    </a:p>
                  </a:txBody>
                  <a:tcPr/>
                </a:tc>
              </a:tr>
              <a:tr h="55048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Órgano</a:t>
                      </a:r>
                      <a:r>
                        <a:rPr lang="es-ES" sz="1200" baseline="0" dirty="0" smtClean="0">
                          <a:latin typeface="+mj-lt"/>
                        </a:rPr>
                        <a:t> Interno de Control 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dirty="0" smtClean="0"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+mj-lt"/>
                        </a:rPr>
                        <a:t>O.I.C.</a:t>
                      </a:r>
                    </a:p>
                    <a:p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144" name="2 Título"/>
          <p:cNvSpPr>
            <a:spLocks noGrp="1"/>
          </p:cNvSpPr>
          <p:nvPr>
            <p:ph type="title"/>
          </p:nvPr>
        </p:nvSpPr>
        <p:spPr>
          <a:xfrm>
            <a:off x="1835150" y="301625"/>
            <a:ext cx="6049963" cy="534988"/>
          </a:xfrm>
        </p:spPr>
        <p:txBody>
          <a:bodyPr/>
          <a:lstStyle/>
          <a:p>
            <a:r>
              <a:rPr lang="es-MX" sz="1400" smtClean="0"/>
              <a:t>SECRETARIA DE ECOLOGÍA Y GESTIÓN AMBIENTAL  ( hoja no. 1 )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Marcador de tabla"/>
          <p:cNvGraphicFramePr>
            <a:graphicFrameLocks/>
          </p:cNvGraphicFramePr>
          <p:nvPr/>
        </p:nvGraphicFramePr>
        <p:xfrm>
          <a:off x="755650" y="1196975"/>
          <a:ext cx="7931898" cy="4151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4849804"/>
                <a:gridCol w="1785950"/>
              </a:tblGrid>
              <a:tr h="384215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Dirección de Auditoria y Supervisión</a:t>
                      </a:r>
                    </a:p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+mj-lt"/>
                        </a:rPr>
                        <a:t>AYS</a:t>
                      </a:r>
                    </a:p>
                    <a:p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aseline="0" dirty="0" smtClean="0">
                          <a:latin typeface="+mj-lt"/>
                        </a:rPr>
                        <a:t>Dirección de Planeación y Política Ambiental</a:t>
                      </a:r>
                    </a:p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P.P.A.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2397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Ordenamiento Ecológico y Áreas Naturales Protegidas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ODEC.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7301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Capacitación y Promocional Ambiental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C.Y.P.A.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Despacho de la Titular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DESP</a:t>
                      </a:r>
                    </a:p>
                    <a:p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aseline="0" dirty="0" smtClean="0">
                          <a:latin typeface="+mj-lt"/>
                        </a:rPr>
                        <a:t>Área de Comunicación Social 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Unidad de Transparencia y Acceso a la Información Pública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C.S.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TAIP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25459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Ecología Urbana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ECUR.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64742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Oficinas Regionales ( apoyo</a:t>
                      </a:r>
                      <a:r>
                        <a:rPr lang="es-ES" sz="1200" baseline="0" dirty="0" smtClean="0">
                          <a:latin typeface="+mj-lt"/>
                        </a:rPr>
                        <a:t> administrativo a las áreas que lo requieran).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O.R.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1934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Red</a:t>
                      </a:r>
                      <a:r>
                        <a:rPr lang="es-ES" sz="1200" baseline="0" dirty="0" smtClean="0">
                          <a:latin typeface="+mj-lt"/>
                        </a:rPr>
                        <a:t> de Parques Naturales y Recreativos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R.P.N.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68" name="2 Título"/>
          <p:cNvSpPr>
            <a:spLocks noGrp="1"/>
          </p:cNvSpPr>
          <p:nvPr>
            <p:ph type="title"/>
          </p:nvPr>
        </p:nvSpPr>
        <p:spPr>
          <a:xfrm>
            <a:off x="1187450" y="476250"/>
            <a:ext cx="7200900" cy="431800"/>
          </a:xfrm>
        </p:spPr>
        <p:txBody>
          <a:bodyPr/>
          <a:lstStyle/>
          <a:p>
            <a:r>
              <a:rPr lang="es-MX" sz="1400" smtClean="0"/>
              <a:t>SECRETARIA DE ECOLOGÍA Y GESTIÓN AMBIENTAL                          ( hoja no. 2 )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GRAL. DE VINCULACIÓN INSTITUCIONAL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95288" y="1341438"/>
          <a:ext cx="8317680" cy="4661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995"/>
                <a:gridCol w="1955357"/>
                <a:gridCol w="1368152"/>
                <a:gridCol w="1841659"/>
                <a:gridCol w="1939517"/>
              </a:tblGrid>
              <a:tr h="705466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aseline="0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110859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DIRECCION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GRAL. DE VINCULACIÓN INTERINSTITUCIONAL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Vinculación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Municipal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Internacional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Academia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Sociedad Civil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4600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D.G.V.I. 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4600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D.G.V.I.2.1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Gubernamental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4600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Particulares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GRAL. DE VINCULACIÓN INSTITUCIONAL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58775" y="1238250"/>
          <a:ext cx="8317681" cy="3774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881"/>
                <a:gridCol w="1440160"/>
                <a:gridCol w="1296144"/>
                <a:gridCol w="1944216"/>
                <a:gridCol w="2520280"/>
              </a:tblGrid>
              <a:tr h="62762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1007843"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 smtClean="0">
                          <a:latin typeface="+mj-lt"/>
                        </a:rPr>
                        <a:t>SEGAM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DIRRECCIÓN</a:t>
                      </a:r>
                      <a:r>
                        <a:rPr lang="es-ES" sz="1200" baseline="0" dirty="0" smtClean="0">
                          <a:latin typeface="+mj-lt"/>
                        </a:rPr>
                        <a:t> GRAL. DE VINCULACIÓN INSTITUCIONAL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D.G.V.I.3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                   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Transparencia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4830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Preguntas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/ Respuestas 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4830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D.G.V.I.4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 Informes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3865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Mensuales</a:t>
                      </a:r>
                      <a:r>
                        <a:rPr lang="es-ES" sz="1200" baseline="0" dirty="0" smtClean="0">
                          <a:latin typeface="+mj-lt"/>
                        </a:rPr>
                        <a:t> y trimestrales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395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D.G.V.I.5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DE GESTIÓN AMBIENTAL  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58775" y="981075"/>
          <a:ext cx="8533456" cy="5637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889"/>
                <a:gridCol w="1368152"/>
                <a:gridCol w="1296144"/>
                <a:gridCol w="2232269"/>
                <a:gridCol w="2448002"/>
              </a:tblGrid>
              <a:tr h="62973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 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58353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GESTIÓN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Fuentes</a:t>
                      </a:r>
                      <a:r>
                        <a:rPr lang="es-ES" sz="1200" baseline="0" dirty="0" smtClean="0">
                          <a:latin typeface="+mj-lt"/>
                        </a:rPr>
                        <a:t> Fijas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8855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Resolver Permisos de Operación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8855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Control</a:t>
                      </a:r>
                      <a:r>
                        <a:rPr lang="es-ES" sz="1200" baseline="0" dirty="0" smtClean="0">
                          <a:latin typeface="+mj-lt"/>
                        </a:rPr>
                        <a:t> de Gestión y Administración Documental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8205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D.G.A.2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                   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ANAAE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Asociación Nacional de Autoridades Ambientales Estatales.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288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Externa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Dependencias</a:t>
                      </a:r>
                      <a:r>
                        <a:rPr lang="es-ES" sz="1200" baseline="0" dirty="0" smtClean="0">
                          <a:latin typeface="+mj-lt"/>
                        </a:rPr>
                        <a:t> Estatales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Dependencias Federales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Instituciones Particulares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Impacto</a:t>
                      </a:r>
                      <a:r>
                        <a:rPr lang="es-ES" sz="1200" baseline="0" dirty="0" smtClean="0">
                          <a:latin typeface="+mj-lt"/>
                        </a:rPr>
                        <a:t>  Ambiental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D.G.A.4.1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Control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de Gestión y Administración Documental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DE GESTIÓN AMBIENTAL  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179388" y="1268413"/>
          <a:ext cx="8784976" cy="4804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252"/>
                <a:gridCol w="1440160"/>
                <a:gridCol w="1296144"/>
                <a:gridCol w="2376264"/>
                <a:gridCol w="2520156"/>
              </a:tblGrid>
              <a:tr h="41687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</a:t>
                      </a:r>
                    </a:p>
                    <a:p>
                      <a:r>
                        <a:rPr lang="es-ES" baseline="0" dirty="0" smtClean="0"/>
                        <a:t>(funciones 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3683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SEGAM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GESTIÓN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D.G.A.4.1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Control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de Gestión y Administración Documental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807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Residuos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440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Registros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440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Autorizaciones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440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Planes de Manejo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3693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D.G.A.6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aseline="0" dirty="0" smtClean="0">
                          <a:latin typeface="+mj-lt"/>
                        </a:rPr>
                        <a:t>Interna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9541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Oficios de Comisión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 de material de oficina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Control Interno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Incidencias de Personal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smtClean="0"/>
              <a:t>SECCION : DIRECCION DE NORMATIVIDAD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107504" y="836712"/>
          <a:ext cx="8821041" cy="5876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996"/>
                <a:gridCol w="1368524"/>
                <a:gridCol w="1249511"/>
                <a:gridCol w="1707384"/>
                <a:gridCol w="1636243"/>
                <a:gridCol w="1707383"/>
              </a:tblGrid>
              <a:tr h="1010252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DESCRIPCIÓN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864427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DIRECCION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DE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REPRESENTACIÓN LEGAL DEL DESPACHO Y DE CADA UNA DE LAS UNIDADES ADMINISTRATIVAS ANTE CUALQUIER AUTORIDAD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Trámite Externo</a:t>
                      </a:r>
                    </a:p>
                  </a:txBody>
                  <a:tcPr/>
                </a:tc>
              </a:tr>
              <a:tr h="24323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                                              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Amparo Directo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3751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Amparo Indirecto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3179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Juicios de Nulidad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808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 de Revisión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203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</a:t>
                      </a:r>
                      <a:r>
                        <a:rPr lang="es-ES" sz="1200" baseline="0" dirty="0" smtClean="0">
                          <a:latin typeface="+mj-lt"/>
                        </a:rPr>
                        <a:t> de Queja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1463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Incidentes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0891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Denuncias Penales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576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Laudos Laborales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576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Derechos Humanos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smtClean="0"/>
              <a:t/>
            </a:r>
            <a:br>
              <a:rPr lang="es-ES" sz="1800" smtClean="0"/>
            </a:br>
            <a:r>
              <a:rPr lang="es-ES" sz="1800" smtClean="0"/>
              <a:t/>
            </a:r>
            <a:br>
              <a:rPr lang="es-ES" sz="1800" smtClean="0"/>
            </a:br>
            <a:r>
              <a:rPr lang="es-ES" sz="1800" smtClean="0"/>
              <a:t>SECCION : DIRECCION DE NORMATIVIDAD ( hoja no. 2 )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250825" y="908050"/>
          <a:ext cx="8713092" cy="5488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807"/>
                <a:gridCol w="1296144"/>
                <a:gridCol w="1152128"/>
                <a:gridCol w="2376264"/>
                <a:gridCol w="1008112"/>
                <a:gridCol w="1871637"/>
              </a:tblGrid>
              <a:tr h="642141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FONDO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SECCIÓN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CÓDIGO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SERIE</a:t>
                      </a:r>
                      <a:r>
                        <a:rPr lang="es-ES" baseline="0" dirty="0" smtClean="0">
                          <a:latin typeface="+mj-lt"/>
                        </a:rPr>
                        <a:t> </a:t>
                      </a:r>
                    </a:p>
                    <a:p>
                      <a:r>
                        <a:rPr lang="es-ES" baseline="0" dirty="0" smtClean="0">
                          <a:latin typeface="+mj-lt"/>
                        </a:rPr>
                        <a:t>(funciones) 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SUB-SERIE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DESCRIPCION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293963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ASESORIAS</a:t>
                      </a:r>
                      <a:r>
                        <a:rPr lang="es-ES" sz="1200" baseline="0" dirty="0" smtClean="0">
                          <a:latin typeface="+mj-lt"/>
                        </a:rPr>
                        <a:t> JURÍDICAS A TODAS LAS ÁREAS DE LA SEGAM Y LOS MUNICIPIOS QUE LO SOLICITEN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25184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NORM.2.1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                                                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Revisión de </a:t>
                      </a:r>
                      <a:r>
                        <a:rPr lang="es-ES" sz="1200" baseline="0" dirty="0" smtClean="0">
                          <a:latin typeface="+mj-lt"/>
                        </a:rPr>
                        <a:t>Lineamientos Jurídicos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30489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Convenios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917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NORM.2.3.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Contratos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9345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Coordinar ,Elaborar</a:t>
                      </a:r>
                      <a:r>
                        <a:rPr lang="es-ES" sz="1200" baseline="0" dirty="0" smtClean="0">
                          <a:latin typeface="+mj-lt"/>
                        </a:rPr>
                        <a:t> y Dictaminar anteproyectos de :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Decretos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Normas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17913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Leyes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Reglamento</a:t>
                      </a:r>
                    </a:p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Acuerdo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Jurídico/</a:t>
                      </a:r>
                    </a:p>
                    <a:p>
                      <a:r>
                        <a:rPr lang="es-ES" sz="1200" baseline="0" dirty="0" err="1" smtClean="0">
                          <a:latin typeface="+mj-lt"/>
                        </a:rPr>
                        <a:t>Admvo</a:t>
                      </a:r>
                      <a:r>
                        <a:rPr lang="es-ES" sz="1200" baseline="0" dirty="0" smtClean="0">
                          <a:latin typeface="+mj-lt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smtClean="0"/>
              <a:t>SECCION : DIRECCION DE NORMATIVIDAD ( hoja no. 3 )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179388" y="892656"/>
          <a:ext cx="878510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722"/>
                <a:gridCol w="1391270"/>
                <a:gridCol w="1253556"/>
                <a:gridCol w="1728192"/>
                <a:gridCol w="1368028"/>
                <a:gridCol w="1872332"/>
              </a:tblGrid>
              <a:tr h="49745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DESCRIPCION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Denuncias Populares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                                        </a:t>
                      </a:r>
                      <a:r>
                        <a:rPr lang="es-ES" sz="1200" dirty="0" smtClean="0">
                          <a:latin typeface="+mj-lt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28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Rellenos Sanitarios y Tiraderos a cielo abierto de R.S.U.</a:t>
                      </a:r>
                      <a:r>
                        <a:rPr lang="es-ES" sz="1200" baseline="0" dirty="0" smtClean="0">
                          <a:latin typeface="+mj-lt"/>
                        </a:rPr>
                        <a:t> y M.E.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28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Bancos materiales</a:t>
                      </a:r>
                      <a:r>
                        <a:rPr lang="es-ES" sz="1200" baseline="0" dirty="0" smtClean="0">
                          <a:latin typeface="+mj-lt"/>
                        </a:rPr>
                        <a:t> pétreos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28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47151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Plantas de tratamiento de aguas residuales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5184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Particulares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734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Ladrilleras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734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Cambio de uso de suelo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734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Desmontes y tala de árboles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smtClean="0"/>
              <a:t>SECCION : DIRECCION DE NORMATIVIDAD ( hoja no. 4 )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23528" y="980727"/>
          <a:ext cx="8677595" cy="5096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383"/>
                <a:gridCol w="1374244"/>
                <a:gridCol w="1249425"/>
                <a:gridCol w="1792406"/>
                <a:gridCol w="1514875"/>
                <a:gridCol w="1589262"/>
              </a:tblGrid>
              <a:tr h="608180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 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DESRIPCIÓN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43441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Procedimientos Administrativos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112947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Tiradero</a:t>
                      </a:r>
                      <a:r>
                        <a:rPr lang="es-ES" sz="1200" baseline="0" dirty="0" smtClean="0">
                          <a:latin typeface="+mj-lt"/>
                        </a:rPr>
                        <a:t> a cielo abierto de Residuo Sólidos Urbanos y de manejo especial y Rellenos Sanitarios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34414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Bancos de Materiales Pétreos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064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6081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Plantas de tratamiento de</a:t>
                      </a:r>
                      <a:r>
                        <a:rPr lang="es-ES" sz="1200" baseline="0" dirty="0" smtClean="0">
                          <a:latin typeface="+mj-lt"/>
                        </a:rPr>
                        <a:t> Aguas Residuales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064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Particulares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60818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Cambio de uso de suelo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2453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Cambio de uso de suelo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dirty="0" smtClean="0"/>
              <a:t>SECCION : DIRECCION DE NORMATIVIDAD ( hoja no. 5 )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23528" y="1196751"/>
          <a:ext cx="8677595" cy="2448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383"/>
                <a:gridCol w="1374244"/>
                <a:gridCol w="1249425"/>
                <a:gridCol w="1792406"/>
                <a:gridCol w="1514875"/>
                <a:gridCol w="1589262"/>
              </a:tblGrid>
              <a:tr h="70534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 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DESRIPCIÓN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50381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Desmonte y Tala de árboles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50381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Áreas Naturales</a:t>
                      </a:r>
                      <a:r>
                        <a:rPr lang="es-ES" sz="1200" baseline="0" dirty="0" smtClean="0">
                          <a:latin typeface="+mj-lt"/>
                        </a:rPr>
                        <a:t> Protegidas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3301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30228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31800" y="1268413"/>
          <a:ext cx="8244656" cy="2736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864"/>
                <a:gridCol w="1872208"/>
                <a:gridCol w="1512168"/>
                <a:gridCol w="3744416"/>
              </a:tblGrid>
              <a:tr h="1007308">
                <a:tc>
                  <a:txBody>
                    <a:bodyPr/>
                    <a:lstStyle/>
                    <a:p>
                      <a:r>
                        <a:rPr lang="es-ES" dirty="0" smtClean="0"/>
                        <a:t>FOND0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sz="1600" dirty="0" smtClean="0"/>
                        <a:t>(Funciones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/>
                </a:tc>
              </a:tr>
              <a:tr h="100730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DIRECCIÓN DE ADMINISTRACIÓN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D.A.01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22035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D.A.02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 Externa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360" name="2 Título"/>
          <p:cNvSpPr>
            <a:spLocks noGrp="1"/>
          </p:cNvSpPr>
          <p:nvPr>
            <p:ph type="title"/>
          </p:nvPr>
        </p:nvSpPr>
        <p:spPr>
          <a:xfrm>
            <a:off x="827088" y="333375"/>
            <a:ext cx="7561262" cy="679450"/>
          </a:xfrm>
        </p:spPr>
        <p:txBody>
          <a:bodyPr/>
          <a:lstStyle/>
          <a:p>
            <a:pPr algn="ctr"/>
            <a:r>
              <a:rPr lang="es-ES" sz="2400" smtClean="0"/>
              <a:t>SECCION : DIRECCIÓN DE ADMINISTRACIÓN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31800" y="1052513"/>
          <a:ext cx="8244657" cy="5385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872"/>
                <a:gridCol w="1368152"/>
                <a:gridCol w="2088232"/>
                <a:gridCol w="2162818"/>
                <a:gridCol w="1437583"/>
              </a:tblGrid>
              <a:tr h="71923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sz="1600" dirty="0" smtClean="0"/>
                        <a:t>(Funciones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432896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    HUMANOS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ADMON/RHUM.01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Expediente Único</a:t>
                      </a:r>
                      <a:r>
                        <a:rPr lang="es-ES" sz="1200" baseline="0" dirty="0" smtClean="0">
                          <a:latin typeface="+mj-lt"/>
                        </a:rPr>
                        <a:t> de Personal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800928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ADMON./RHUM.02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</a:t>
                      </a:r>
                      <a:r>
                        <a:rPr lang="es-ES" sz="1200" baseline="0" dirty="0" smtClean="0">
                          <a:latin typeface="+mj-lt"/>
                        </a:rPr>
                        <a:t>  de Orden de Pago (Nómina Honorarios Asimilables a sueldo)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4910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ADMON/RHUM2.1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 de orden de pago (nómina honorarios por Servicios Profesionales)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8202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Incidencias</a:t>
                      </a:r>
                      <a:r>
                        <a:rPr lang="es-ES" sz="1200" baseline="0" dirty="0" smtClean="0">
                          <a:latin typeface="+mj-lt"/>
                        </a:rPr>
                        <a:t> del  Personal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2117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Movimientos</a:t>
                      </a:r>
                      <a:r>
                        <a:rPr lang="es-ES" sz="1200" baseline="0" dirty="0" smtClean="0">
                          <a:latin typeface="+mj-lt"/>
                        </a:rPr>
                        <a:t> de Control de Asistencia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Estimulo por Puntualidad Semestral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1099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Reembolsos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412" name="2 Título"/>
          <p:cNvSpPr>
            <a:spLocks noGrp="1"/>
          </p:cNvSpPr>
          <p:nvPr>
            <p:ph type="title"/>
          </p:nvPr>
        </p:nvSpPr>
        <p:spPr>
          <a:xfrm>
            <a:off x="1619250" y="333375"/>
            <a:ext cx="7313613" cy="679450"/>
          </a:xfrm>
        </p:spPr>
        <p:txBody>
          <a:bodyPr/>
          <a:lstStyle/>
          <a:p>
            <a:pPr algn="ctr"/>
            <a:r>
              <a:rPr lang="es-ES" sz="2400" smtClean="0"/>
              <a:t>SECCION : RECURSOS HUMANOS  ( 1 )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>
          <a:xfrm>
            <a:off x="1403350" y="333375"/>
            <a:ext cx="7313613" cy="679450"/>
          </a:xfrm>
        </p:spPr>
        <p:txBody>
          <a:bodyPr/>
          <a:lstStyle/>
          <a:p>
            <a:r>
              <a:rPr lang="es-ES" sz="2800" smtClean="0"/>
              <a:t>    </a:t>
            </a:r>
            <a:r>
              <a:rPr lang="es-ES" sz="2400" smtClean="0"/>
              <a:t>SECCION </a:t>
            </a:r>
            <a:r>
              <a:rPr lang="es-ES" sz="2800" smtClean="0"/>
              <a:t>: </a:t>
            </a:r>
            <a:r>
              <a:rPr lang="es-ES" sz="2400" smtClean="0"/>
              <a:t>RECURSOS HUMANOS   ( 2 ) 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468313" y="1268413"/>
          <a:ext cx="8136706" cy="388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930"/>
                <a:gridCol w="1224136"/>
                <a:gridCol w="1778848"/>
                <a:gridCol w="2596821"/>
                <a:gridCol w="1384971"/>
              </a:tblGrid>
              <a:tr h="897463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FONDO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SERIE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CÓDIGO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SERIE</a:t>
                      </a:r>
                    </a:p>
                    <a:p>
                      <a:r>
                        <a:rPr lang="es-ES" sz="1800" dirty="0" smtClean="0">
                          <a:latin typeface="+mj-lt"/>
                        </a:rPr>
                        <a:t> (Funciones) 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SUB- SERIE</a:t>
                      </a:r>
                      <a:endParaRPr lang="es-ES" sz="1800" dirty="0"/>
                    </a:p>
                  </a:txBody>
                  <a:tcPr/>
                </a:tc>
              </a:tr>
              <a:tr h="710917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+mj-lt"/>
                        </a:rPr>
                        <a:t>SEGAM</a:t>
                      </a:r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 HUMANOS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Contratos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1293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 .05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Movimientos</a:t>
                      </a:r>
                      <a:r>
                        <a:rPr lang="es-ES" sz="1200" baseline="0" dirty="0" smtClean="0">
                          <a:latin typeface="+mj-lt"/>
                        </a:rPr>
                        <a:t> de personal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36732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Constancias</a:t>
                      </a:r>
                      <a:r>
                        <a:rPr lang="es-ES" sz="1200" baseline="0" dirty="0" smtClean="0">
                          <a:latin typeface="+mj-lt"/>
                        </a:rPr>
                        <a:t> Laborales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48101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Filiaciones al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Seguro</a:t>
                      </a:r>
                      <a:r>
                        <a:rPr lang="es-ES" sz="1200" baseline="0" dirty="0" smtClean="0">
                          <a:latin typeface="+mj-lt"/>
                        </a:rPr>
                        <a:t> Social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565558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Servicio</a:t>
                      </a:r>
                      <a:r>
                        <a:rPr lang="es-ES" sz="1200" baseline="0" dirty="0" smtClean="0">
                          <a:latin typeface="+mj-lt"/>
                        </a:rPr>
                        <a:t> Social 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(Instituciones Educativas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49486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Rectángulo"/>
          <p:cNvSpPr>
            <a:spLocks noChangeArrowheads="1"/>
          </p:cNvSpPr>
          <p:nvPr/>
        </p:nvSpPr>
        <p:spPr bwMode="auto">
          <a:xfrm>
            <a:off x="1258888" y="476250"/>
            <a:ext cx="7416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b="1"/>
              <a:t>	      </a:t>
            </a:r>
            <a:r>
              <a:rPr lang="es-MX"/>
              <a:t>SECCION :</a:t>
            </a:r>
            <a:r>
              <a:rPr lang="es-MX" b="1"/>
              <a:t> </a:t>
            </a:r>
            <a:r>
              <a:rPr lang="es-MX"/>
              <a:t>RECURSOS FINANCIEROS</a:t>
            </a:r>
            <a:br>
              <a:rPr lang="es-MX"/>
            </a:br>
            <a:r>
              <a:rPr lang="es-MX"/>
              <a:t> </a:t>
            </a:r>
            <a:endParaRPr lang="es-ES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755650" y="1112838"/>
          <a:ext cx="8064895" cy="3846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102"/>
                <a:gridCol w="1473394"/>
                <a:gridCol w="1861130"/>
                <a:gridCol w="3411269"/>
              </a:tblGrid>
              <a:tr h="634772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SECCION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</a:t>
                      </a:r>
                    </a:p>
                    <a:p>
                      <a:r>
                        <a:rPr lang="es-ES" baseline="0" dirty="0" smtClean="0"/>
                        <a:t>(FUNCIONES)</a:t>
                      </a:r>
                      <a:endParaRPr lang="es-ES" dirty="0"/>
                    </a:p>
                  </a:txBody>
                  <a:tcPr/>
                </a:tc>
              </a:tr>
              <a:tr h="45340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FINANCIEROS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 ADMON./RFI.1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Transferencias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Presupuestales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705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</a:t>
                      </a:r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RFI</a:t>
                      </a:r>
                      <a:r>
                        <a:rPr lang="es-ES" sz="1800" dirty="0" smtClean="0">
                          <a:latin typeface="+mj-lt"/>
                        </a:rPr>
                        <a:t>.</a:t>
                      </a:r>
                      <a:r>
                        <a:rPr lang="es-ES" sz="1200" dirty="0" smtClean="0">
                          <a:latin typeface="+mj-lt"/>
                        </a:rPr>
                        <a:t>2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Registro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y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Control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de SPEI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Pagos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Electrónicos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705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ADMON./RFI</a:t>
                      </a:r>
                      <a:r>
                        <a:rPr lang="es-ES" sz="1800" dirty="0" smtClean="0">
                          <a:latin typeface="+mj-lt"/>
                        </a:rPr>
                        <a:t>.</a:t>
                      </a:r>
                      <a:r>
                        <a:rPr lang="es-ES" sz="1200" dirty="0" smtClean="0">
                          <a:latin typeface="+mj-lt"/>
                        </a:rPr>
                        <a:t>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</a:t>
                      </a:r>
                      <a:r>
                        <a:rPr lang="es-ES" sz="1200" baseline="0" dirty="0" smtClean="0">
                          <a:latin typeface="+mj-lt"/>
                        </a:rPr>
                        <a:t> de pago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705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ADMON./RFI.4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Bancos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(Depósito,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Conciliaciones)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9248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ADMON./RFI.5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Fondo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Revolvente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634772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ADMON./RFI.6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Correspondencia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2 Rectángulo"/>
          <p:cNvSpPr>
            <a:spLocks noChangeArrowheads="1"/>
          </p:cNvSpPr>
          <p:nvPr/>
        </p:nvSpPr>
        <p:spPr bwMode="auto">
          <a:xfrm>
            <a:off x="4117975" y="3244850"/>
            <a:ext cx="266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 </a:t>
            </a:r>
            <a:endParaRPr lang="es-ES"/>
          </a:p>
        </p:txBody>
      </p:sp>
      <p:sp>
        <p:nvSpPr>
          <p:cNvPr id="18435" name="3 Rectángulo"/>
          <p:cNvSpPr>
            <a:spLocks noChangeArrowheads="1"/>
          </p:cNvSpPr>
          <p:nvPr/>
        </p:nvSpPr>
        <p:spPr bwMode="auto">
          <a:xfrm>
            <a:off x="1403350" y="404813"/>
            <a:ext cx="72009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/>
              <a:t>           SECCION :  RECURSOS MATERIALES</a:t>
            </a:r>
            <a:br>
              <a:rPr lang="es-MX"/>
            </a:br>
            <a:r>
              <a:rPr lang="es-MX"/>
              <a:t/>
            </a:r>
            <a:br>
              <a:rPr lang="es-MX"/>
            </a:br>
            <a:endParaRPr lang="es-ES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827088" y="1268413"/>
          <a:ext cx="8041232" cy="4739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624"/>
                <a:gridCol w="1368152"/>
                <a:gridCol w="1972854"/>
                <a:gridCol w="3547602"/>
              </a:tblGrid>
              <a:tr h="85431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 (Funciones)</a:t>
                      </a:r>
                      <a:endParaRPr lang="es-ES" dirty="0"/>
                    </a:p>
                  </a:txBody>
                  <a:tcPr/>
                </a:tc>
              </a:tr>
              <a:tr h="610227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MATERIALES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Requerimiento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 y adquisición de material, mobiliario y equipo de  oficina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768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Inventarios</a:t>
                      </a:r>
                      <a:r>
                        <a:rPr lang="es-ES" sz="1200" baseline="0" dirty="0" smtClean="0">
                          <a:latin typeface="+mj-lt"/>
                        </a:rPr>
                        <a:t>  de control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50747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Mantenimiento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,  Orden de reparación y resguardo del Padrón Vehicular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4950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4914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ADMON./RMAT.5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Externa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928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Envío</a:t>
                      </a:r>
                      <a:r>
                        <a:rPr lang="es-ES" sz="1200" baseline="0" dirty="0" smtClean="0">
                          <a:latin typeface="+mj-lt"/>
                        </a:rPr>
                        <a:t> de paquetería (guías)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4964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ADMON./RMAT.7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Prevención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Riesgos (Protección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Civil, 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de Salud).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4964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ADMION./RMAT.8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Trámite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 pago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a Proveedor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(</a:t>
                      </a:r>
                      <a:r>
                        <a:rPr lang="es-ES" sz="1200" baseline="0" dirty="0" smtClean="0">
                          <a:latin typeface="+mj-lt"/>
                        </a:rPr>
                        <a:t>Mantenimiento  Vehicular 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900113" y="301625"/>
            <a:ext cx="7783512" cy="750888"/>
          </a:xfrm>
        </p:spPr>
        <p:txBody>
          <a:bodyPr/>
          <a:lstStyle/>
          <a:p>
            <a:r>
              <a:rPr lang="es-MX" sz="1800" smtClean="0"/>
              <a:t>SECCION :    DIRECCION  DE INFORMACION Y DOCUMENTACION ECOLOGICA    ( IDE  )</a:t>
            </a:r>
            <a:endParaRPr lang="es-ES" sz="180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50825" y="1222375"/>
          <a:ext cx="8424937" cy="5116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800200"/>
                <a:gridCol w="1296144"/>
                <a:gridCol w="4176465"/>
              </a:tblGrid>
              <a:tr h="362523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 (Funciones)</a:t>
                      </a:r>
                      <a:endParaRPr lang="es-ES" dirty="0"/>
                    </a:p>
                  </a:txBody>
                  <a:tcPr/>
                </a:tc>
              </a:tr>
              <a:tr h="63441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INFORMACIÓN</a:t>
                      </a:r>
                      <a:r>
                        <a:rPr lang="es-ES" sz="1200" baseline="0" dirty="0" smtClean="0">
                          <a:latin typeface="+mj-lt"/>
                        </a:rPr>
                        <a:t> Y DOCUMENTACIÓN ECOLÓGICA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de  Información Ecológica a Instituciones  (Convenios)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de  Información Ecológica  a Particulares  (usuarios )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3625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Infraestructura</a:t>
                      </a:r>
                      <a:r>
                        <a:rPr lang="es-ES" sz="1200" baseline="0" dirty="0" smtClean="0">
                          <a:latin typeface="+mj-lt"/>
                        </a:rPr>
                        <a:t> del  DIDE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47521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Proyectos</a:t>
                      </a:r>
                      <a:r>
                        <a:rPr lang="es-ES" sz="1200" baseline="0" dirty="0" smtClean="0">
                          <a:latin typeface="+mj-lt"/>
                        </a:rPr>
                        <a:t>  en  Materia 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47521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Adquisiciones</a:t>
                      </a:r>
                      <a:r>
                        <a:rPr lang="es-ES" sz="1200" baseline="0" dirty="0" smtClean="0">
                          <a:latin typeface="+mj-lt"/>
                        </a:rPr>
                        <a:t> ( actualizaciones)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DIDE.6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Administración</a:t>
                      </a:r>
                      <a:r>
                        <a:rPr lang="es-ES" sz="1200" baseline="0" dirty="0" smtClean="0">
                          <a:latin typeface="+mj-lt"/>
                        </a:rPr>
                        <a:t> y </a:t>
                      </a:r>
                      <a:r>
                        <a:rPr lang="es-ES" sz="1200" dirty="0" smtClean="0">
                          <a:latin typeface="+mj-lt"/>
                        </a:rPr>
                        <a:t> Funcionamiento del</a:t>
                      </a:r>
                      <a:r>
                        <a:rPr lang="es-ES" sz="1200" baseline="0" dirty="0" smtClean="0">
                          <a:latin typeface="+mj-lt"/>
                        </a:rPr>
                        <a:t> DIDE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2464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DIDE.7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Difusión</a:t>
                      </a:r>
                      <a:r>
                        <a:rPr lang="es-ES" sz="1200" baseline="0" dirty="0" smtClean="0">
                          <a:latin typeface="+mj-lt"/>
                        </a:rPr>
                        <a:t> de Información Ecológica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 Permanentes de acopio  de Materiales  para  Reciclaje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DIDE.10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err="1" smtClean="0">
                          <a:latin typeface="+mj-lt"/>
                        </a:rPr>
                        <a:t>Infomex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>
          <a:xfrm>
            <a:off x="1258888" y="301625"/>
            <a:ext cx="7424737" cy="679450"/>
          </a:xfrm>
        </p:spPr>
        <p:txBody>
          <a:bodyPr/>
          <a:lstStyle/>
          <a:p>
            <a:r>
              <a:rPr lang="es-ES" sz="2400" smtClean="0"/>
              <a:t>SECCION :  COORDINACION DE ARCHIVOS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827088" y="1412875"/>
          <a:ext cx="7897215" cy="4176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512168"/>
                <a:gridCol w="1316370"/>
                <a:gridCol w="3916549"/>
              </a:tblGrid>
              <a:tr h="55599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+mj-lt"/>
                        </a:rPr>
                        <a:t>SECCIÓN</a:t>
                      </a:r>
                      <a:endParaRPr lang="es-ES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558861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COORDINACION DE ARCHIVO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 y  Proyectos  de  Desarrollo Archivístico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9677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Políticas</a:t>
                      </a:r>
                      <a:r>
                        <a:rPr lang="es-ES" sz="1200" baseline="0" dirty="0" smtClean="0">
                          <a:latin typeface="+mj-lt"/>
                        </a:rPr>
                        <a:t> para Regular  Procesos  Archivísticos  (Reglamento Interno , Manual  de Procedimientos).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9677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Actualización de los Instrumentos y Herramientas para control Archivístico (Información Pública de  Oficio).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559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Asesorías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559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Resguardo</a:t>
                      </a:r>
                      <a:r>
                        <a:rPr lang="es-ES" sz="1200" baseline="0" dirty="0" smtClean="0">
                          <a:latin typeface="+mj-lt"/>
                        </a:rPr>
                        <a:t> de Documentación  de  Procesos Archivísticos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559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6 Título"/>
          <p:cNvSpPr>
            <a:spLocks noGrp="1"/>
          </p:cNvSpPr>
          <p:nvPr>
            <p:ph type="title"/>
          </p:nvPr>
        </p:nvSpPr>
        <p:spPr>
          <a:xfrm>
            <a:off x="1331913" y="301625"/>
            <a:ext cx="7351712" cy="606425"/>
          </a:xfrm>
        </p:spPr>
        <p:txBody>
          <a:bodyPr/>
          <a:lstStyle/>
          <a:p>
            <a:r>
              <a:rPr lang="es-ES" sz="2400" smtClean="0"/>
              <a:t>SECCION :  DESPACHO DEL TITULAR</a:t>
            </a: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684213" y="1341438"/>
          <a:ext cx="8017568" cy="403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99"/>
                <a:gridCol w="1296144"/>
                <a:gridCol w="1368152"/>
                <a:gridCol w="1872208"/>
                <a:gridCol w="2185565"/>
              </a:tblGrid>
              <a:tr h="51075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dirty="0" smtClean="0"/>
                        <a:t>SECCIÓN</a:t>
                      </a:r>
                      <a:endParaRPr lang="es-E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SUBSERIE</a:t>
                      </a:r>
                      <a:endParaRPr lang="es-ES" dirty="0"/>
                    </a:p>
                  </a:txBody>
                  <a:tcPr/>
                </a:tc>
              </a:tr>
              <a:tr h="42467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DESPACHO</a:t>
                      </a:r>
                      <a:r>
                        <a:rPr lang="es-ES" sz="1200" baseline="0" dirty="0" smtClean="0">
                          <a:latin typeface="+mj-lt"/>
                        </a:rPr>
                        <a:t> DEL TITULAR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5551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Federal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497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Estatal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607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Municipal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3835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Externa en general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463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891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211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+mj-lt"/>
                        </a:rPr>
                        <a:t>DESP.3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Contraloría</a:t>
                      </a:r>
                      <a:r>
                        <a:rPr lang="es-ES" sz="1200" baseline="0" dirty="0" smtClean="0">
                          <a:latin typeface="+mj-lt"/>
                        </a:rPr>
                        <a:t> General</a:t>
                      </a:r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+mj-lt"/>
                        </a:rPr>
                        <a:t>DESP.4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y</a:t>
                      </a:r>
                      <a:r>
                        <a:rPr lang="es-ES" sz="1200" baseline="0" dirty="0" smtClean="0">
                          <a:latin typeface="+mj-lt"/>
                        </a:rPr>
                        <a:t> actividades </a:t>
                      </a:r>
                      <a:r>
                        <a:rPr lang="es-ES" sz="1200" dirty="0" smtClean="0">
                          <a:latin typeface="+mj-lt"/>
                        </a:rPr>
                        <a:t>Ambientales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Rectángulo"/>
          <p:cNvSpPr>
            <a:spLocks noChangeArrowheads="1"/>
          </p:cNvSpPr>
          <p:nvPr/>
        </p:nvSpPr>
        <p:spPr bwMode="auto">
          <a:xfrm>
            <a:off x="1403350" y="476250"/>
            <a:ext cx="73453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/>
              <a:t>               SECCION </a:t>
            </a:r>
            <a:r>
              <a:rPr lang="es-MX" b="1"/>
              <a:t>: </a:t>
            </a:r>
            <a:r>
              <a:rPr lang="es-MX"/>
              <a:t>COMUNICACIÓN SOCIAL</a:t>
            </a:r>
            <a:br>
              <a:rPr lang="es-MX"/>
            </a:br>
            <a:endParaRPr lang="es-ES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684213" y="1196975"/>
          <a:ext cx="8064896" cy="4518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150"/>
                <a:gridCol w="1581351"/>
                <a:gridCol w="1581351"/>
                <a:gridCol w="3558044"/>
              </a:tblGrid>
              <a:tr h="1363213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SECCION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(FUNCIONES)</a:t>
                      </a:r>
                      <a:endParaRPr lang="es-ES" dirty="0"/>
                    </a:p>
                  </a:txBody>
                  <a:tcPr/>
                </a:tc>
              </a:tr>
              <a:tr h="102555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COMUNICACIÓN SOCIAL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Boletines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3348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Síntesis</a:t>
                      </a:r>
                    </a:p>
                  </a:txBody>
                  <a:tcPr/>
                </a:tc>
              </a:tr>
              <a:tr h="80976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Análisis</a:t>
                      </a:r>
                      <a:r>
                        <a:rPr lang="es-ES" sz="1200" baseline="0" dirty="0" smtClean="0">
                          <a:latin typeface="+mj-lt"/>
                        </a:rPr>
                        <a:t> de Información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860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Archivo</a:t>
                      </a:r>
                      <a:r>
                        <a:rPr lang="es-ES" sz="1200" baseline="0" dirty="0" smtClean="0">
                          <a:latin typeface="+mj-lt"/>
                        </a:rPr>
                        <a:t> fotográfico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Rectángulo"/>
          <p:cNvSpPr>
            <a:spLocks noChangeArrowheads="1"/>
          </p:cNvSpPr>
          <p:nvPr/>
        </p:nvSpPr>
        <p:spPr bwMode="auto">
          <a:xfrm>
            <a:off x="755650" y="188913"/>
            <a:ext cx="7848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SECCION</a:t>
            </a:r>
            <a:r>
              <a:rPr lang="es-MX" dirty="0"/>
              <a:t>: UNIDAD DE TRANSPARENCIA Y ACCESO A LA INFORMACION			           </a:t>
            </a:r>
            <a:br>
              <a:rPr lang="es-MX" dirty="0"/>
            </a:b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755651" y="1470130"/>
          <a:ext cx="7920804" cy="303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250"/>
                <a:gridCol w="1627216"/>
                <a:gridCol w="1371954"/>
                <a:gridCol w="3614384"/>
              </a:tblGrid>
              <a:tr h="405199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SERIES</a:t>
                      </a:r>
                      <a:endParaRPr lang="es-ES" dirty="0"/>
                    </a:p>
                  </a:txBody>
                  <a:tcPr/>
                </a:tc>
              </a:tr>
              <a:tr h="70909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</a:t>
                      </a:r>
                      <a:r>
                        <a:rPr lang="es-ES" sz="1200" baseline="0" dirty="0" smtClean="0">
                          <a:latin typeface="+mj-lt"/>
                        </a:rPr>
                        <a:t> Y ACCESO A LA INFORMACION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Datos Personales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389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Solicitudes</a:t>
                      </a:r>
                      <a:r>
                        <a:rPr lang="es-ES" sz="1200" baseline="0" dirty="0" smtClean="0">
                          <a:latin typeface="+mj-lt"/>
                        </a:rPr>
                        <a:t> de Acceso  a la  Información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 de Revisión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Portal</a:t>
                      </a:r>
                      <a:r>
                        <a:rPr lang="es-ES" sz="1200" baseline="0" dirty="0" smtClean="0">
                          <a:latin typeface="+mj-lt"/>
                        </a:rPr>
                        <a:t> de 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Capacitaciones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Comité de 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title"/>
          </p:nvPr>
        </p:nvSpPr>
        <p:spPr>
          <a:xfrm>
            <a:off x="1370013" y="301625"/>
            <a:ext cx="6586363" cy="679450"/>
          </a:xfrm>
        </p:spPr>
        <p:txBody>
          <a:bodyPr/>
          <a:lstStyle/>
          <a:p>
            <a:r>
              <a:rPr lang="es-MX" b="1" dirty="0" smtClean="0"/>
              <a:t> </a:t>
            </a:r>
            <a:r>
              <a:rPr lang="es-MX" sz="1800" dirty="0" smtClean="0"/>
              <a:t>                   </a:t>
            </a:r>
            <a:br>
              <a:rPr lang="es-MX" sz="1800" dirty="0" smtClean="0"/>
            </a:br>
            <a:r>
              <a:rPr lang="es-MX" sz="1800" dirty="0" smtClean="0"/>
              <a:t/>
            </a:r>
            <a:br>
              <a:rPr lang="es-MX" sz="1800" dirty="0" smtClean="0"/>
            </a:br>
            <a:r>
              <a:rPr lang="es-MX" sz="1800" dirty="0" smtClean="0"/>
              <a:t/>
            </a:r>
            <a:br>
              <a:rPr lang="es-MX" sz="1800" dirty="0" smtClean="0"/>
            </a:br>
            <a:r>
              <a:rPr lang="es-MX" sz="1800" dirty="0" smtClean="0"/>
              <a:t>                         </a:t>
            </a:r>
            <a:br>
              <a:rPr lang="es-MX" sz="1800" dirty="0" smtClean="0"/>
            </a:br>
            <a:r>
              <a:rPr lang="es-MX" sz="1800" dirty="0" smtClean="0"/>
              <a:t>SECCIÓN :  ORGANO INTERNO DE CONTROL </a:t>
            </a:r>
            <a:r>
              <a:rPr lang="es-ES" sz="1800" dirty="0" smtClean="0"/>
              <a:t/>
            </a:r>
            <a:br>
              <a:rPr lang="es-ES" sz="1800" dirty="0" smtClean="0"/>
            </a:br>
            <a:r>
              <a:rPr lang="es-ES" sz="1800" dirty="0" smtClean="0"/>
              <a:t>              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042988" y="981075"/>
          <a:ext cx="7385446" cy="5200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978"/>
                <a:gridCol w="1368152"/>
                <a:gridCol w="1584176"/>
                <a:gridCol w="3065140"/>
              </a:tblGrid>
              <a:tr h="454436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SECCION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SERIES</a:t>
                      </a:r>
                      <a:endParaRPr lang="es-ES" dirty="0"/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CONTRALORIA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8436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PROCEDIMIENTOS ADMINISTRATIVOS DE RESPONSABILIDAD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ACTAS DE ENTREGA-RECEPCION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ACTAS ADMINISTRATIVAS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03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SEGUIMIENTO AL GASTO DE INVERSIÒN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03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INFORMES MENSUALES DE CONTRALORIA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ACLARACIONES DE ENTREGA-RECEPCION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03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COMITÉ DE TRANSPARENCIA 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68313" y="1412875"/>
          <a:ext cx="8280377" cy="4482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980"/>
                <a:gridCol w="1401301"/>
                <a:gridCol w="1296144"/>
                <a:gridCol w="1480365"/>
                <a:gridCol w="962801"/>
                <a:gridCol w="2020786"/>
              </a:tblGrid>
              <a:tr h="66417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</a:t>
                      </a:r>
                      <a:endParaRPr lang="es-ES" dirty="0"/>
                    </a:p>
                  </a:txBody>
                  <a:tcPr/>
                </a:tc>
              </a:tr>
              <a:tr h="664177"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SEGAM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AUDITORIA  Y SUPERVISIÓN</a:t>
                      </a:r>
                      <a:r>
                        <a:rPr lang="es-MX" sz="1200" baseline="0" dirty="0" smtClean="0">
                          <a:latin typeface="+mj-lt"/>
                        </a:rPr>
                        <a:t> 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PADRÓN DE 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EN MATERIA DE AUDITORIA 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71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DICTAMENES TÉCNICOS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D.T.I.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Dictaminación</a:t>
                      </a:r>
                      <a:r>
                        <a:rPr lang="es-ES" sz="1200" dirty="0" smtClean="0">
                          <a:latin typeface="+mj-lt"/>
                        </a:rPr>
                        <a:t> Técnica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D.T.E.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Dictaminación</a:t>
                      </a:r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smtClean="0">
                          <a:latin typeface="+mj-lt"/>
                        </a:rPr>
                        <a:t>Técnica Externa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139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 ESTATALES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A.E.P.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 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Empresas Públicas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AYS.3.2.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A.E.PRIV.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 a Empresas Privadas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667" name="5 Título"/>
          <p:cNvSpPr>
            <a:spLocks noGrp="1"/>
          </p:cNvSpPr>
          <p:nvPr>
            <p:ph type="title"/>
          </p:nvPr>
        </p:nvSpPr>
        <p:spPr>
          <a:xfrm>
            <a:off x="827088" y="404813"/>
            <a:ext cx="7856537" cy="792162"/>
          </a:xfrm>
        </p:spPr>
        <p:txBody>
          <a:bodyPr/>
          <a:lstStyle/>
          <a:p>
            <a:pPr algn="ctr"/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>SECCION : DIRECCIÓN DE AUDITORIA Y SUPERVISION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50825" y="1341438"/>
          <a:ext cx="8496398" cy="5159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296144"/>
                <a:gridCol w="2527482"/>
                <a:gridCol w="1072918"/>
                <a:gridCol w="2447726"/>
              </a:tblGrid>
              <a:tr h="70049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</a:t>
                      </a:r>
                      <a:endParaRPr lang="es-ES" dirty="0"/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 APACITACIONES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AYS.4.1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C.I.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Capacitaciones Internas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AYS.4.2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Capacitaciones Externas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C.I.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Correspondencia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Interna .- Solicitud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 de material  de  Oficina  Incidencias  del personal del área. 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Externa</a:t>
                      </a:r>
                      <a:r>
                        <a:rPr lang="es-ES" sz="1200" dirty="0" smtClean="0">
                          <a:latin typeface="+mj-lt"/>
                        </a:rPr>
                        <a:t> –Evidencias</a:t>
                      </a:r>
                      <a:r>
                        <a:rPr lang="es-ES" sz="1200" baseline="0" dirty="0" smtClean="0">
                          <a:latin typeface="+mj-lt"/>
                        </a:rPr>
                        <a:t> de seguimiento de los procedimientos administrativos de la Dir. de Normatividad.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Seguimiento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a solicitudes de apoyo </a:t>
                      </a:r>
                      <a:r>
                        <a:rPr lang="es-ES" sz="1200" baseline="0" smtClean="0">
                          <a:latin typeface="+mj-lt"/>
                        </a:rPr>
                        <a:t>técnico a </a:t>
                      </a:r>
                      <a:r>
                        <a:rPr lang="es-ES" sz="1200" baseline="0" dirty="0" smtClean="0">
                          <a:latin typeface="+mj-lt"/>
                        </a:rPr>
                        <a:t>Instituciones Privadas , Públicas y Gubernamentales </a:t>
                      </a:r>
                      <a:r>
                        <a:rPr lang="es-ES" sz="1200" baseline="0" smtClean="0">
                          <a:latin typeface="+mj-lt"/>
                        </a:rPr>
                        <a:t>Municipal Estatal </a:t>
                      </a:r>
                      <a:r>
                        <a:rPr lang="es-ES" sz="1200" baseline="0" dirty="0" smtClean="0">
                          <a:latin typeface="+mj-lt"/>
                        </a:rPr>
                        <a:t>y </a:t>
                      </a:r>
                      <a:r>
                        <a:rPr lang="es-ES" sz="1200" baseline="0" smtClean="0">
                          <a:latin typeface="+mj-lt"/>
                        </a:rPr>
                        <a:t>Federal 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682" name="5 Título"/>
          <p:cNvSpPr>
            <a:spLocks noGrp="1"/>
          </p:cNvSpPr>
          <p:nvPr>
            <p:ph type="title"/>
          </p:nvPr>
        </p:nvSpPr>
        <p:spPr>
          <a:xfrm>
            <a:off x="827088" y="301624"/>
            <a:ext cx="7856537" cy="895127"/>
          </a:xfrm>
        </p:spPr>
        <p:txBody>
          <a:bodyPr/>
          <a:lstStyle/>
          <a:p>
            <a:pPr algn="ctr"/>
            <a:r>
              <a:rPr lang="es-ES" sz="2400" dirty="0" smtClean="0"/>
              <a:t>SECCION : DIRECCIÓN DE AUDITORIA Y SUPERVISION  (hoja no. 2 )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Rectángulo"/>
          <p:cNvSpPr>
            <a:spLocks noChangeArrowheads="1"/>
          </p:cNvSpPr>
          <p:nvPr/>
        </p:nvSpPr>
        <p:spPr bwMode="auto">
          <a:xfrm>
            <a:off x="1403350" y="357188"/>
            <a:ext cx="5905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>
                <a:solidFill>
                  <a:schemeClr val="tx2"/>
                </a:solidFill>
              </a:rPr>
              <a:t>SECCIÓN </a:t>
            </a:r>
            <a:r>
              <a:rPr lang="es-MX" dirty="0" smtClean="0">
                <a:solidFill>
                  <a:schemeClr val="tx2"/>
                </a:solidFill>
              </a:rPr>
              <a:t>: DIRECCIÓN DE  </a:t>
            </a:r>
            <a:r>
              <a:rPr lang="es-MX" dirty="0">
                <a:solidFill>
                  <a:schemeClr val="tx2"/>
                </a:solidFill>
              </a:rPr>
              <a:t>PLANEACIÓN Y POLÍTICA AMBIENTAL </a:t>
            </a:r>
            <a:endParaRPr lang="es-MX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323850" y="1340770"/>
          <a:ext cx="8640960" cy="4608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7"/>
                <a:gridCol w="1368152"/>
                <a:gridCol w="1296144"/>
                <a:gridCol w="1368152"/>
                <a:gridCol w="1042967"/>
                <a:gridCol w="2413418"/>
              </a:tblGrid>
              <a:tr h="64519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/>
                        <a:t>SECCIÓN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SEGAM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PLANEACIÓN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Y POLÍTICA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P.P.A..01.1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Planeación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Est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Estudios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68681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sz="1200" dirty="0" err="1" smtClean="0">
                          <a:latin typeface="+mj-lt"/>
                        </a:rPr>
                        <a:t>Proy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Proyectos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P.P.A.01..3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Proginter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Programación</a:t>
                      </a:r>
                    </a:p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Interinstitucional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dirty="0" err="1" smtClean="0">
                          <a:latin typeface="+mj-lt"/>
                        </a:rPr>
                        <a:t>Preseval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Presupuestación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Evaluación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Órgano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  Interno</a:t>
                      </a:r>
                      <a:endParaRPr lang="es-E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+mj-lt"/>
                        </a:rPr>
                        <a:t> </a:t>
                      </a:r>
                      <a:r>
                        <a:rPr lang="es-ES" sz="1200" b="0" dirty="0" err="1" smtClean="0">
                          <a:latin typeface="+mj-lt"/>
                        </a:rPr>
                        <a:t>Infor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Información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101387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Gestión y Administración Documental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Rectángulo"/>
          <p:cNvSpPr>
            <a:spLocks noChangeArrowheads="1"/>
          </p:cNvSpPr>
          <p:nvPr/>
        </p:nvSpPr>
        <p:spPr bwMode="auto">
          <a:xfrm>
            <a:off x="1331913" y="620713"/>
            <a:ext cx="55260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dirty="0"/>
              <a:t>        SECCION </a:t>
            </a:r>
            <a:r>
              <a:rPr lang="es-MX" dirty="0" smtClean="0"/>
              <a:t>:DIRECCIÓN DE ORDENAMIENTO </a:t>
            </a:r>
            <a:r>
              <a:rPr lang="es-MX" dirty="0"/>
              <a:t>ECOLOGICO    Y AREAS NATURALES PROTEGIDAS </a:t>
            </a:r>
            <a:br>
              <a:rPr lang="es-MX" dirty="0"/>
            </a:br>
            <a:r>
              <a:rPr lang="es-MX" dirty="0"/>
              <a:t>                 </a:t>
            </a: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971550" y="1484313"/>
          <a:ext cx="7776864" cy="427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559"/>
                <a:gridCol w="1596761"/>
                <a:gridCol w="1296144"/>
                <a:gridCol w="3600400"/>
              </a:tblGrid>
              <a:tr h="43874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dirty="0" smtClean="0"/>
                        <a:t>SECCIÓN</a:t>
                      </a:r>
                      <a:endParaRPr lang="es-E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513391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DIRECCION DE ORDENAMIENTO ECOLOGICO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 DE ACTIVIDADES DE ORDENAMIENTO ECOLOGICO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APOYOS DE ASESORIA A MUNICIPIOS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AREAS NATURALES PROTEGIDAS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MONITOREO DE CUENCAS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FORESTAL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OPINIONES TECNICAS DE APROVECHAMIENTO DE RECURSOS NATURALES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COORDINACION</a:t>
                      </a:r>
                      <a:r>
                        <a:rPr lang="es-ES" sz="1200" baseline="0" dirty="0" smtClean="0">
                          <a:latin typeface="+mj-lt"/>
                        </a:rPr>
                        <a:t> INTERINSTITUCIONAL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Rectángulo"/>
          <p:cNvSpPr>
            <a:spLocks noChangeArrowheads="1"/>
          </p:cNvSpPr>
          <p:nvPr/>
        </p:nvSpPr>
        <p:spPr bwMode="auto">
          <a:xfrm>
            <a:off x="1331913" y="549275"/>
            <a:ext cx="72723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/>
              <a:t>SECCION :  </a:t>
            </a:r>
            <a:r>
              <a:rPr lang="es-MX" dirty="0" smtClean="0"/>
              <a:t>DIRECCIÓN DE CAPACITACIÓN </a:t>
            </a:r>
            <a:r>
              <a:rPr lang="es-MX" dirty="0"/>
              <a:t>Y PROMOCION AMBIENTAL</a:t>
            </a:r>
            <a:br>
              <a:rPr lang="es-MX" dirty="0"/>
            </a:br>
            <a:r>
              <a:rPr lang="es-MX" dirty="0"/>
              <a:t>				</a:t>
            </a:r>
            <a:br>
              <a:rPr lang="es-MX" dirty="0"/>
            </a:b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971550" y="1412875"/>
          <a:ext cx="7776864" cy="3704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78"/>
                <a:gridCol w="1471514"/>
                <a:gridCol w="1377994"/>
                <a:gridCol w="3775178"/>
              </a:tblGrid>
              <a:tr h="51075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dirty="0" smtClean="0"/>
                        <a:t>SECCIÓN</a:t>
                      </a:r>
                      <a:endParaRPr lang="es-E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513391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Y PROMOCION 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CONVENIOS Y ACUERDOS CON INSTITUCIONES EXTERNAS (MUNICIPALES,</a:t>
                      </a:r>
                      <a:r>
                        <a:rPr lang="es-ES" sz="1200" baseline="0" dirty="0" smtClean="0">
                          <a:latin typeface="+mj-lt"/>
                        </a:rPr>
                        <a:t> ESTATAL, PRIVADAS, EDUCATIVAS 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TALLERES,CURSOS Y PLATICAS DE EDUCACION 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PROMOCION Y COMUNICACIÓN AMBIENTAL (EVENTOS, FOROS Y CONGRESOS)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PROGRAMAS Y PROYECTOS DE EDUCACION AMBIENTAL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  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>
          <a:xfrm>
            <a:off x="1403350" y="260350"/>
            <a:ext cx="7313613" cy="1143000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sz="2400" dirty="0" smtClean="0"/>
              <a:t>SECCION :  DIRECCIÓN DE ECOLOGIA URBANA </a:t>
            </a:r>
            <a:r>
              <a:rPr lang="es-MX" sz="1200" dirty="0" smtClean="0"/>
              <a:t/>
            </a:r>
            <a:br>
              <a:rPr lang="es-MX" sz="1200" dirty="0" smtClean="0"/>
            </a:br>
            <a:endParaRPr lang="es-ES" sz="2400" dirty="0" smtClean="0"/>
          </a:p>
        </p:txBody>
      </p:sp>
      <p:sp>
        <p:nvSpPr>
          <p:cNvPr id="30723" name="2 Marcador de contenido"/>
          <p:cNvSpPr>
            <a:spLocks noGrp="1"/>
          </p:cNvSpPr>
          <p:nvPr>
            <p:ph idx="1"/>
          </p:nvPr>
        </p:nvSpPr>
        <p:spPr>
          <a:xfrm flipV="1">
            <a:off x="1370013" y="5942013"/>
            <a:ext cx="7313612" cy="460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1200" smtClean="0"/>
              <a:t>		            </a:t>
            </a:r>
          </a:p>
          <a:p>
            <a:endParaRPr lang="es-MX" sz="3200" smtClean="0"/>
          </a:p>
          <a:p>
            <a:pPr>
              <a:buFont typeface="Wingdings" pitchFamily="2" charset="2"/>
              <a:buNone/>
            </a:pPr>
            <a:r>
              <a:rPr lang="es-MX" sz="3200" smtClean="0"/>
              <a:t>		</a:t>
            </a:r>
            <a:endParaRPr lang="es-ES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68313" y="1196975"/>
          <a:ext cx="8208913" cy="462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359"/>
                <a:gridCol w="1368152"/>
                <a:gridCol w="1296144"/>
                <a:gridCol w="1888844"/>
                <a:gridCol w="2504414"/>
              </a:tblGrid>
              <a:tr h="694849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71211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ECOLOGIA URBANA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Reforestación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y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Adopta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un</a:t>
                      </a:r>
                      <a:r>
                        <a:rPr lang="es-ES" sz="1200" baseline="0" dirty="0" smtClean="0">
                          <a:latin typeface="+mj-lt"/>
                        </a:rPr>
                        <a:t> árbol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9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Proyectos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9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Estatales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9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Municipales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924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Inventarios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de Bancos de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Material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464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Gestión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Integral</a:t>
                      </a:r>
                      <a:r>
                        <a:rPr lang="es-ES" sz="1200" baseline="0" dirty="0" smtClean="0">
                          <a:latin typeface="+mj-lt"/>
                        </a:rPr>
                        <a:t> de Residuos Sólidos (GIRS)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7748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Convenios/Contratos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1211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ECUR.6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Calidad</a:t>
                      </a:r>
                      <a:r>
                        <a:rPr lang="es-ES" sz="1200" baseline="0" dirty="0" smtClean="0">
                          <a:latin typeface="+mj-lt"/>
                        </a:rPr>
                        <a:t> del Agua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400" dirty="0" smtClean="0"/>
              <a:t>SECCION : DIRECCIÓN DE  ECOLOGIA URBANA ( HOJA NO. 2 )</a:t>
            </a:r>
            <a:r>
              <a:rPr lang="es-MX" sz="1200" dirty="0" smtClean="0"/>
              <a:t/>
            </a:r>
            <a:br>
              <a:rPr lang="es-MX" sz="1200" dirty="0" smtClean="0"/>
            </a:br>
            <a:endParaRPr lang="es-ES" sz="2400" dirty="0" smtClean="0"/>
          </a:p>
        </p:txBody>
      </p:sp>
      <p:sp>
        <p:nvSpPr>
          <p:cNvPr id="31747" name="2 Marcador de contenido"/>
          <p:cNvSpPr>
            <a:spLocks noGrp="1"/>
          </p:cNvSpPr>
          <p:nvPr>
            <p:ph idx="1"/>
          </p:nvPr>
        </p:nvSpPr>
        <p:spPr>
          <a:xfrm flipV="1">
            <a:off x="1370013" y="5942013"/>
            <a:ext cx="7313612" cy="460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1200" smtClean="0"/>
              <a:t>		            </a:t>
            </a:r>
          </a:p>
          <a:p>
            <a:endParaRPr lang="es-MX" sz="3200" smtClean="0"/>
          </a:p>
          <a:p>
            <a:pPr>
              <a:buFont typeface="Wingdings" pitchFamily="2" charset="2"/>
              <a:buNone/>
            </a:pPr>
            <a:r>
              <a:rPr lang="es-MX" sz="3200" smtClean="0"/>
              <a:t>		</a:t>
            </a:r>
            <a:endParaRPr lang="es-ES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95288" y="1303338"/>
          <a:ext cx="8280921" cy="3013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1368152"/>
                <a:gridCol w="1368152"/>
                <a:gridCol w="1794098"/>
                <a:gridCol w="2526383"/>
              </a:tblGrid>
              <a:tr h="482284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ECOLOGIA URBANA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4282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Calidad del aire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4282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ECUR.8.1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Casetas de Monitoreo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ECUR.8.1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Ladrilleras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ECUR.8.2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Verificación</a:t>
                      </a:r>
                      <a:r>
                        <a:rPr lang="es-ES" sz="1200" baseline="0" dirty="0" smtClean="0">
                          <a:latin typeface="+mj-lt"/>
                        </a:rPr>
                        <a:t> Vehicular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Parques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Título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750888"/>
          </a:xfrm>
        </p:spPr>
        <p:txBody>
          <a:bodyPr/>
          <a:lstStyle/>
          <a:p>
            <a:r>
              <a:rPr lang="es-MX" sz="1600" smtClean="0"/>
              <a:t>SECCION :  RED DE PARQUES NATURALES Y RECREATIVOS  </a:t>
            </a:r>
            <a:endParaRPr lang="es-ES" sz="1600" smtClean="0"/>
          </a:p>
        </p:txBody>
      </p:sp>
      <p:sp>
        <p:nvSpPr>
          <p:cNvPr id="32771" name="2 Marcador de contenido"/>
          <p:cNvSpPr>
            <a:spLocks noGrp="1"/>
          </p:cNvSpPr>
          <p:nvPr>
            <p:ph idx="1"/>
          </p:nvPr>
        </p:nvSpPr>
        <p:spPr>
          <a:xfrm flipV="1">
            <a:off x="1370013" y="5942013"/>
            <a:ext cx="7313612" cy="460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1200" smtClean="0"/>
              <a:t>		            </a:t>
            </a:r>
          </a:p>
          <a:p>
            <a:endParaRPr lang="es-MX" sz="3200" smtClean="0"/>
          </a:p>
          <a:p>
            <a:pPr>
              <a:buFont typeface="Wingdings" pitchFamily="2" charset="2"/>
              <a:buNone/>
            </a:pPr>
            <a:r>
              <a:rPr lang="es-MX" sz="3200" smtClean="0"/>
              <a:t>		</a:t>
            </a:r>
            <a:endParaRPr lang="es-ES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95288" y="1484313"/>
          <a:ext cx="8280921" cy="3916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584176"/>
                <a:gridCol w="1296144"/>
                <a:gridCol w="1722090"/>
                <a:gridCol w="2526383"/>
              </a:tblGrid>
              <a:tr h="131400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724046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RED DE PARQUES NATURALES Y RECREATIVOS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Convenios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5144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Incorporación a la Red de Parques a</a:t>
                      </a:r>
                      <a:r>
                        <a:rPr lang="es-ES" sz="1200" baseline="0" dirty="0" smtClean="0">
                          <a:latin typeface="+mj-lt"/>
                        </a:rPr>
                        <a:t> nivel Municipal y Estatal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4134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para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Mantenimiento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2404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Gestión</a:t>
                      </a:r>
                      <a:r>
                        <a:rPr lang="es-ES" sz="1200" baseline="0" dirty="0" smtClean="0">
                          <a:latin typeface="+mj-lt"/>
                        </a:rPr>
                        <a:t> y promoción de eventos que generen recursos para su fortalecimiento financiero 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2179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2179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R.P.N.2.1.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Educación</a:t>
                      </a:r>
                      <a:r>
                        <a:rPr lang="es-ES" sz="1200" baseline="0" dirty="0" smtClean="0">
                          <a:latin typeface="+mj-lt"/>
                        </a:rPr>
                        <a:t>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0224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R.P.N.2.2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Preservación de instalaciones e infraestructura 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7755</TotalTime>
  <Words>1917</Words>
  <Application>Microsoft Macintosh PowerPoint</Application>
  <PresentationFormat>Presentación en pantalla (4:3)</PresentationFormat>
  <Paragraphs>799</Paragraphs>
  <Slides>31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7" baseType="lpstr">
      <vt:lpstr>Arial</vt:lpstr>
      <vt:lpstr>Calibri</vt:lpstr>
      <vt:lpstr>Times New Roman</vt:lpstr>
      <vt:lpstr>Verdana</vt:lpstr>
      <vt:lpstr>Wingdings</vt:lpstr>
      <vt:lpstr>Eclipse</vt:lpstr>
      <vt:lpstr>Presentación de PowerPoint</vt:lpstr>
      <vt:lpstr>SECRETARIA DE ECOLOGÍA Y GESTIÓN AMBIENTAL  ( hoja no. 1 )</vt:lpstr>
      <vt:lpstr>SECRETARIA DE ECOLOGÍA Y GESTIÓN AMBIENTAL                          ( hoja no. 2 )</vt:lpstr>
      <vt:lpstr>SECCION : DIRECCION GRAL. DE VINCULACIÓN INSTITUCIONAL</vt:lpstr>
      <vt:lpstr>SECCION : DIRECCION GRAL. DE VINCULACIÓN INSTITUCIONAL</vt:lpstr>
      <vt:lpstr>SECCION : DIRECCION DE GESTIÓN AMBIENTAL  </vt:lpstr>
      <vt:lpstr>SECCION : DIRECCION DE GESTIÓN AMBIENTAL  </vt:lpstr>
      <vt:lpstr>SECCION : DIRECCION DE NORMATIVIDAD</vt:lpstr>
      <vt:lpstr>  SECCION : DIRECCION DE NORMATIVIDAD ( hoja no. 2 )</vt:lpstr>
      <vt:lpstr>SECCION : DIRECCION DE NORMATIVIDAD ( hoja no. 3 )</vt:lpstr>
      <vt:lpstr>SECCION : DIRECCION DE NORMATIVIDAD ( hoja no. 4 )</vt:lpstr>
      <vt:lpstr>SECCION : DIRECCION DE NORMATIVIDAD ( hoja no. 5 )</vt:lpstr>
      <vt:lpstr>SECCION : DIRECCIÓN DE ADMINISTRACIÓN </vt:lpstr>
      <vt:lpstr>SECCION : RECURSOS HUMANOS  ( 1 )</vt:lpstr>
      <vt:lpstr>    SECCION : RECURSOS HUMANOS   ( 2 ) </vt:lpstr>
      <vt:lpstr>Presentación de PowerPoint</vt:lpstr>
      <vt:lpstr>Presentación de PowerPoint</vt:lpstr>
      <vt:lpstr>SECCION :    DIRECCION  DE INFORMACION Y DOCUMENTACION ECOLOGICA    ( IDE  )</vt:lpstr>
      <vt:lpstr>SECCION :  COORDINACION DE ARCHIVOS</vt:lpstr>
      <vt:lpstr>SECCION :  DESPACHO DEL TITULAR</vt:lpstr>
      <vt:lpstr>Presentación de PowerPoint</vt:lpstr>
      <vt:lpstr>Presentación de PowerPoint</vt:lpstr>
      <vt:lpstr>                                                 SECCIÓN :  ORGANO INTERNO DE CONTROL                </vt:lpstr>
      <vt:lpstr>  SECCION : DIRECCIÓN DE AUDITORIA Y SUPERVISION  </vt:lpstr>
      <vt:lpstr>SECCION : DIRECCIÓN DE AUDITORIA Y SUPERVISION  (hoja no. 2 )</vt:lpstr>
      <vt:lpstr>Presentación de PowerPoint</vt:lpstr>
      <vt:lpstr>Presentación de PowerPoint</vt:lpstr>
      <vt:lpstr>Presentación de PowerPoint</vt:lpstr>
      <vt:lpstr> SECCION :  DIRECCIÓN DE ECOLOGIA URBANA  </vt:lpstr>
      <vt:lpstr>SECCION : DIRECCIÓN DE  ECOLOGIA URBANA ( HOJA NO. 2 ) </vt:lpstr>
      <vt:lpstr>SECCION :  RED DE PARQUES NATURALES Y RECREATIVOS  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Usuario de Microsoft Office</cp:lastModifiedBy>
  <cp:revision>1374</cp:revision>
  <dcterms:created xsi:type="dcterms:W3CDTF">1601-01-01T00:00:00Z</dcterms:created>
  <dcterms:modified xsi:type="dcterms:W3CDTF">2020-05-27T03:53:50Z</dcterms:modified>
</cp:coreProperties>
</file>