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2"/>
  </p:notesMasterIdLst>
  <p:handoutMasterIdLst>
    <p:handoutMasterId r:id="rId73"/>
  </p:handoutMasterIdLst>
  <p:sldIdLst>
    <p:sldId id="426" r:id="rId2"/>
    <p:sldId id="260" r:id="rId3"/>
    <p:sldId id="261" r:id="rId4"/>
    <p:sldId id="269" r:id="rId5"/>
    <p:sldId id="263" r:id="rId6"/>
    <p:sldId id="277" r:id="rId7"/>
    <p:sldId id="272" r:id="rId8"/>
    <p:sldId id="392" r:id="rId9"/>
    <p:sldId id="395" r:id="rId10"/>
    <p:sldId id="259" r:id="rId11"/>
    <p:sldId id="382" r:id="rId12"/>
    <p:sldId id="383" r:id="rId13"/>
    <p:sldId id="437" r:id="rId14"/>
    <p:sldId id="438" r:id="rId15"/>
    <p:sldId id="439" r:id="rId16"/>
    <p:sldId id="441" r:id="rId17"/>
    <p:sldId id="377" r:id="rId18"/>
    <p:sldId id="266" r:id="rId19"/>
    <p:sldId id="268" r:id="rId20"/>
    <p:sldId id="273" r:id="rId21"/>
    <p:sldId id="434" r:id="rId22"/>
    <p:sldId id="435" r:id="rId23"/>
    <p:sldId id="436" r:id="rId24"/>
    <p:sldId id="390" r:id="rId25"/>
    <p:sldId id="425" r:id="rId26"/>
    <p:sldId id="458" r:id="rId27"/>
    <p:sldId id="456" r:id="rId28"/>
    <p:sldId id="459" r:id="rId29"/>
    <p:sldId id="460" r:id="rId30"/>
    <p:sldId id="461" r:id="rId31"/>
    <p:sldId id="462" r:id="rId32"/>
    <p:sldId id="463" r:id="rId33"/>
    <p:sldId id="354" r:id="rId34"/>
    <p:sldId id="407" r:id="rId35"/>
    <p:sldId id="409" r:id="rId36"/>
    <p:sldId id="464" r:id="rId37"/>
    <p:sldId id="466" r:id="rId38"/>
    <p:sldId id="442" r:id="rId39"/>
    <p:sldId id="443" r:id="rId40"/>
    <p:sldId id="444" r:id="rId41"/>
    <p:sldId id="445" r:id="rId42"/>
    <p:sldId id="446" r:id="rId43"/>
    <p:sldId id="447" r:id="rId44"/>
    <p:sldId id="448" r:id="rId45"/>
    <p:sldId id="449" r:id="rId46"/>
    <p:sldId id="450" r:id="rId47"/>
    <p:sldId id="451" r:id="rId48"/>
    <p:sldId id="452" r:id="rId49"/>
    <p:sldId id="453" r:id="rId50"/>
    <p:sldId id="454" r:id="rId51"/>
    <p:sldId id="337" r:id="rId52"/>
    <p:sldId id="338" r:id="rId53"/>
    <p:sldId id="418" r:id="rId54"/>
    <p:sldId id="339" r:id="rId55"/>
    <p:sldId id="399" r:id="rId56"/>
    <p:sldId id="384" r:id="rId57"/>
    <p:sldId id="411" r:id="rId58"/>
    <p:sldId id="412" r:id="rId59"/>
    <p:sldId id="421" r:id="rId60"/>
    <p:sldId id="413" r:id="rId61"/>
    <p:sldId id="414" r:id="rId62"/>
    <p:sldId id="465" r:id="rId63"/>
    <p:sldId id="467" r:id="rId64"/>
    <p:sldId id="468" r:id="rId65"/>
    <p:sldId id="416" r:id="rId66"/>
    <p:sldId id="417" r:id="rId67"/>
    <p:sldId id="403" r:id="rId68"/>
    <p:sldId id="424" r:id="rId69"/>
    <p:sldId id="291" r:id="rId70"/>
    <p:sldId id="292" r:id="rId71"/>
  </p:sldIdLst>
  <p:sldSz cx="6858000" cy="9144000" type="screen4x3"/>
  <p:notesSz cx="6954838" cy="919956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688">
          <p15:clr>
            <a:srgbClr val="A4A3A4"/>
          </p15:clr>
        </p15:guide>
        <p15:guide id="2" orient="horz" pos="5624" userDrawn="1">
          <p15:clr>
            <a:srgbClr val="A4A3A4"/>
          </p15:clr>
        </p15:guide>
        <p15:guide id="3" orient="horz" pos="317" userDrawn="1">
          <p15:clr>
            <a:srgbClr val="A4A3A4"/>
          </p15:clr>
        </p15:guide>
        <p15:guide id="4" orient="horz" pos="2358" userDrawn="1">
          <p15:clr>
            <a:srgbClr val="A4A3A4"/>
          </p15:clr>
        </p15:guide>
        <p15:guide id="5" pos="2591" userDrawn="1">
          <p15:clr>
            <a:srgbClr val="A4A3A4"/>
          </p15:clr>
        </p15:guide>
        <p15:guide id="6" pos="4178" userDrawn="1">
          <p15:clr>
            <a:srgbClr val="A4A3A4"/>
          </p15:clr>
        </p15:guide>
        <p15:guide id="7" orient="horz" pos="1179" userDrawn="1">
          <p15:clr>
            <a:srgbClr val="A4A3A4"/>
          </p15:clr>
        </p15:guide>
        <p15:guide id="8" orient="horz" pos="4105" userDrawn="1">
          <p15:clr>
            <a:srgbClr val="A4A3A4"/>
          </p15:clr>
        </p15:guide>
        <p15:guide id="9" pos="913" userDrawn="1">
          <p15:clr>
            <a:srgbClr val="A4A3A4"/>
          </p15:clr>
        </p15:guide>
        <p15:guide id="10" orient="horz" pos="5511" userDrawn="1">
          <p15:clr>
            <a:srgbClr val="A4A3A4"/>
          </p15:clr>
        </p15:guide>
        <p15:guide id="11" orient="horz" pos="3016" userDrawn="1">
          <p15:clr>
            <a:srgbClr val="A4A3A4"/>
          </p15:clr>
        </p15:guide>
        <p15:guide id="12" orient="horz" pos="771" userDrawn="1">
          <p15:clr>
            <a:srgbClr val="A4A3A4"/>
          </p15:clr>
        </p15:guide>
        <p15:guide id="13" orient="horz" pos="5210">
          <p15:clr>
            <a:srgbClr val="A4A3A4"/>
          </p15:clr>
        </p15:guide>
        <p15:guide id="14" pos="1003" userDrawn="1">
          <p15:clr>
            <a:srgbClr val="A4A3A4"/>
          </p15:clr>
        </p15:guide>
        <p15:guide id="15" pos="4247" userDrawn="1">
          <p15:clr>
            <a:srgbClr val="A4A3A4"/>
          </p15:clr>
        </p15:guide>
        <p15:guide id="16" orient="horz" pos="2608" userDrawn="1">
          <p15:clr>
            <a:srgbClr val="A4A3A4"/>
          </p15:clr>
        </p15:guide>
        <p15:guide id="17" orient="horz" pos="3402" userDrawn="1">
          <p15:clr>
            <a:srgbClr val="A4A3A4"/>
          </p15:clr>
        </p15:guide>
        <p15:guide id="18" orient="horz" pos="5103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98" userDrawn="1">
          <p15:clr>
            <a:srgbClr val="A4A3A4"/>
          </p15:clr>
        </p15:guide>
        <p15:guide id="2" pos="219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997949"/>
    <a:srgbClr val="996633"/>
    <a:srgbClr val="B2B2B2"/>
    <a:srgbClr val="DDDDDD"/>
    <a:srgbClr val="EAEAE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35" autoAdjust="0"/>
    <p:restoredTop sz="94660"/>
  </p:normalViewPr>
  <p:slideViewPr>
    <p:cSldViewPr snapToGrid="0">
      <p:cViewPr>
        <p:scale>
          <a:sx n="280" d="100"/>
          <a:sy n="280" d="100"/>
        </p:scale>
        <p:origin x="2124" y="11094"/>
      </p:cViewPr>
      <p:guideLst>
        <p:guide orient="horz" pos="5688"/>
        <p:guide orient="horz" pos="5624"/>
        <p:guide orient="horz" pos="317"/>
        <p:guide orient="horz" pos="2358"/>
        <p:guide orient="horz" pos="1179"/>
        <p:guide orient="horz" pos="4105"/>
        <p:guide orient="horz" pos="5511"/>
        <p:guide orient="horz" pos="3016"/>
        <p:guide orient="horz" pos="771"/>
        <p:guide orient="horz" pos="5210"/>
        <p:guide orient="horz" pos="2608"/>
        <p:guide orient="horz" pos="3402"/>
        <p:guide orient="horz" pos="5103"/>
        <p:guide pos="2591"/>
        <p:guide pos="4178"/>
        <p:guide pos="913"/>
        <p:guide pos="1003"/>
        <p:guide pos="4247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62"/>
    </p:cViewPr>
  </p:sorterViewPr>
  <p:notesViewPr>
    <p:cSldViewPr snapToGrid="0">
      <p:cViewPr varScale="1">
        <p:scale>
          <a:sx n="24" d="100"/>
          <a:sy n="24" d="100"/>
        </p:scale>
        <p:origin x="-1176" y="-90"/>
      </p:cViewPr>
      <p:guideLst>
        <p:guide orient="horz" pos="2898"/>
        <p:guide pos="2191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7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2819" cy="46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>
            <a:lvl1pPr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2021" y="0"/>
            <a:ext cx="3012818" cy="46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>
            <a:lvl1pPr algn="r"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39273"/>
            <a:ext cx="3012819" cy="46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b" anchorCtr="0" compatLnSpc="1">
            <a:prstTxWarp prst="textNoShape">
              <a:avLst/>
            </a:prstTxWarp>
          </a:bodyPr>
          <a:lstStyle>
            <a:lvl1pPr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2021" y="8739273"/>
            <a:ext cx="3012818" cy="46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b" anchorCtr="0" compatLnSpc="1">
            <a:prstTxWarp prst="textNoShape">
              <a:avLst/>
            </a:prstTxWarp>
          </a:bodyPr>
          <a:lstStyle>
            <a:lvl1pPr algn="r" defTabSz="894733">
              <a:defRPr sz="1200"/>
            </a:lvl1pPr>
          </a:lstStyle>
          <a:p>
            <a:fld id="{D812C9B3-4FCD-4FAF-AEA4-F563F5E60997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="" xmlns:p14="http://schemas.microsoft.com/office/powerpoint/2010/main" val="3759232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2819" cy="46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>
            <a:lvl1pPr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2021" y="0"/>
            <a:ext cx="3012818" cy="46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>
            <a:lvl1pPr algn="r"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84400" y="688975"/>
            <a:ext cx="2587625" cy="3451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7628" y="4370421"/>
            <a:ext cx="5099585" cy="4139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39273"/>
            <a:ext cx="3012819" cy="46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b" anchorCtr="0" compatLnSpc="1">
            <a:prstTxWarp prst="textNoShape">
              <a:avLst/>
            </a:prstTxWarp>
          </a:bodyPr>
          <a:lstStyle>
            <a:lvl1pPr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2021" y="8739273"/>
            <a:ext cx="3012818" cy="46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b" anchorCtr="0" compatLnSpc="1">
            <a:prstTxWarp prst="textNoShape">
              <a:avLst/>
            </a:prstTxWarp>
          </a:bodyPr>
          <a:lstStyle>
            <a:lvl1pPr algn="r" defTabSz="894733">
              <a:defRPr sz="1200"/>
            </a:lvl1pPr>
          </a:lstStyle>
          <a:p>
            <a:fld id="{B2D98C4D-70FA-4E7D-80DB-29755156E5E7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="" xmlns:p14="http://schemas.microsoft.com/office/powerpoint/2010/main" val="4038739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84400" y="688975"/>
            <a:ext cx="2587625" cy="3451225"/>
          </a:xfrm>
          <a:ln/>
        </p:spPr>
      </p:sp>
      <p:sp>
        <p:nvSpPr>
          <p:cNvPr id="84995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n-US"/>
          </a:p>
        </p:txBody>
      </p:sp>
      <p:sp>
        <p:nvSpPr>
          <p:cNvPr id="84996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35913" indent="-283043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32175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85044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37913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9078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4365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96523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4939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2526870-0AA9-482B-BFDA-09A0A442606C}" type="slidenum">
              <a:rPr lang="es-ES_tradnl" altLang="en-US" sz="1200"/>
              <a:pPr/>
              <a:t>22</a:t>
            </a:fld>
            <a:endParaRPr lang="es-ES_tradnl" altLang="en-US" sz="1200"/>
          </a:p>
        </p:txBody>
      </p:sp>
    </p:spTree>
    <p:extLst>
      <p:ext uri="{BB962C8B-B14F-4D97-AF65-F5344CB8AC3E}">
        <p14:creationId xmlns="" xmlns:p14="http://schemas.microsoft.com/office/powerpoint/2010/main" val="453960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84400" y="688975"/>
            <a:ext cx="2587625" cy="3451225"/>
          </a:xfrm>
          <a:ln/>
        </p:spPr>
      </p:sp>
      <p:sp>
        <p:nvSpPr>
          <p:cNvPr id="84995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n-US"/>
          </a:p>
        </p:txBody>
      </p:sp>
      <p:sp>
        <p:nvSpPr>
          <p:cNvPr id="84996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35913" indent="-283043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32175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85044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37913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9078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4365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96523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4939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2526870-0AA9-482B-BFDA-09A0A442606C}" type="slidenum">
              <a:rPr lang="es-ES_tradnl" altLang="en-US" sz="1200"/>
              <a:pPr/>
              <a:t>23</a:t>
            </a:fld>
            <a:endParaRPr lang="es-ES_tradnl" altLang="en-US" sz="1200"/>
          </a:p>
        </p:txBody>
      </p:sp>
    </p:spTree>
    <p:extLst>
      <p:ext uri="{BB962C8B-B14F-4D97-AF65-F5344CB8AC3E}">
        <p14:creationId xmlns="" xmlns:p14="http://schemas.microsoft.com/office/powerpoint/2010/main" val="2689406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84400" y="688975"/>
            <a:ext cx="2587625" cy="3451225"/>
          </a:xfrm>
          <a:ln/>
        </p:spPr>
      </p:sp>
      <p:sp>
        <p:nvSpPr>
          <p:cNvPr id="84995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n-US"/>
          </a:p>
        </p:txBody>
      </p:sp>
      <p:sp>
        <p:nvSpPr>
          <p:cNvPr id="84996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35913" indent="-283043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32175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85044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37913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9078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4365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96523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4939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2526870-0AA9-482B-BFDA-09A0A442606C}" type="slidenum">
              <a:rPr lang="es-ES_tradnl" altLang="en-US" sz="1200"/>
              <a:pPr/>
              <a:t>24</a:t>
            </a:fld>
            <a:endParaRPr lang="es-ES_tradnl" altLang="en-US" sz="1200"/>
          </a:p>
        </p:txBody>
      </p:sp>
    </p:spTree>
    <p:extLst>
      <p:ext uri="{BB962C8B-B14F-4D97-AF65-F5344CB8AC3E}">
        <p14:creationId xmlns="" xmlns:p14="http://schemas.microsoft.com/office/powerpoint/2010/main" val="3048075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84400" y="688975"/>
            <a:ext cx="2587625" cy="3451225"/>
          </a:xfrm>
          <a:ln/>
        </p:spPr>
      </p:sp>
      <p:sp>
        <p:nvSpPr>
          <p:cNvPr id="84995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n-US"/>
          </a:p>
        </p:txBody>
      </p:sp>
      <p:sp>
        <p:nvSpPr>
          <p:cNvPr id="84996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35913" indent="-283043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32175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85044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37913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9078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4365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96523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4939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2526870-0AA9-482B-BFDA-09A0A442606C}" type="slidenum">
              <a:rPr lang="es-ES_tradnl" altLang="en-US" sz="1200"/>
              <a:pPr/>
              <a:t>25</a:t>
            </a:fld>
            <a:endParaRPr lang="es-ES_tradnl" altLang="en-US" sz="1200"/>
          </a:p>
        </p:txBody>
      </p:sp>
    </p:spTree>
    <p:extLst>
      <p:ext uri="{BB962C8B-B14F-4D97-AF65-F5344CB8AC3E}">
        <p14:creationId xmlns="" xmlns:p14="http://schemas.microsoft.com/office/powerpoint/2010/main" val="740652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84400" y="688975"/>
            <a:ext cx="2587625" cy="3451225"/>
          </a:xfrm>
          <a:ln/>
        </p:spPr>
      </p:sp>
      <p:sp>
        <p:nvSpPr>
          <p:cNvPr id="84995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n-US"/>
          </a:p>
        </p:txBody>
      </p:sp>
      <p:sp>
        <p:nvSpPr>
          <p:cNvPr id="84996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35913" indent="-283043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32175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85044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37913" indent="-226434" defTabSz="8915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9078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4365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96523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49392" indent="-226434" defTabSz="891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2526870-0AA9-482B-BFDA-09A0A442606C}" type="slidenum">
              <a:rPr lang="es-ES_tradnl" altLang="en-US" sz="1200"/>
              <a:pPr/>
              <a:t>26</a:t>
            </a:fld>
            <a:endParaRPr lang="es-ES_tradnl" altLang="en-US" sz="1200"/>
          </a:p>
        </p:txBody>
      </p:sp>
    </p:spTree>
    <p:extLst>
      <p:ext uri="{BB962C8B-B14F-4D97-AF65-F5344CB8AC3E}">
        <p14:creationId xmlns="" xmlns:p14="http://schemas.microsoft.com/office/powerpoint/2010/main" val="4205649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7"/>
            <a:ext cx="5829300" cy="1960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1A607-41DF-4DE1-A75B-E86B80EF6B04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="" xmlns:p14="http://schemas.microsoft.com/office/powerpoint/2010/main" val="361198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5A421-599E-447C-932A-609BC3EA333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="" xmlns:p14="http://schemas.microsoft.com/office/powerpoint/2010/main" val="61593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9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9"/>
            <a:ext cx="5829300" cy="200025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A0C871-E6E9-4F1D-A902-A2A4B6A209AF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="" xmlns:p14="http://schemas.microsoft.com/office/powerpoint/2010/main" val="42049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2DD86-2D51-4558-9BCF-F7AEA4A2998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="" xmlns:p14="http://schemas.microsoft.com/office/powerpoint/2010/main" val="92923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5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5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45750-A8A6-42A0-BD19-ACD5088C245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="" xmlns:p14="http://schemas.microsoft.com/office/powerpoint/2010/main" val="407947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7625D-F759-4157-944A-C06B752A630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="" xmlns:p14="http://schemas.microsoft.com/office/powerpoint/2010/main" val="397573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C0AAA9-6CF1-44D5-A0DD-480CC1683D90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="" xmlns:p14="http://schemas.microsoft.com/office/powerpoint/2010/main" val="417279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9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9" y="363539"/>
            <a:ext cx="3833812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9"/>
            <a:ext cx="2255838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5C5E6-2B7B-4C6D-95E6-193D14FA7236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="" xmlns:p14="http://schemas.microsoft.com/office/powerpoint/2010/main" val="110459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1"/>
            <a:ext cx="4114800" cy="10731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96D76-5F78-4428-B3B9-5F6539CD285B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="" xmlns:p14="http://schemas.microsoft.com/office/powerpoint/2010/main" val="295039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A39F52-85E5-49FA-BE22-0043F8DE9F0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="" xmlns:p14="http://schemas.microsoft.com/office/powerpoint/2010/main" val="37998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7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2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9C6CF-49D4-4DF2-B838-DAD4E8C0A2F1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="" xmlns:p14="http://schemas.microsoft.com/office/powerpoint/2010/main" val="205492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texto del patrón</a:t>
            </a:r>
          </a:p>
          <a:p>
            <a:pPr lvl="1"/>
            <a:r>
              <a:rPr lang="es-ES_tradnl" altLang="en-US"/>
              <a:t>Segundo nivel</a:t>
            </a:r>
          </a:p>
          <a:p>
            <a:pPr lvl="2"/>
            <a:r>
              <a:rPr lang="es-ES_tradnl" altLang="en-US"/>
              <a:t>Tercer nivel</a:t>
            </a:r>
          </a:p>
          <a:p>
            <a:pPr lvl="3"/>
            <a:r>
              <a:rPr lang="es-ES_tradnl" altLang="en-US"/>
              <a:t>Cuarto nivel</a:t>
            </a:r>
          </a:p>
          <a:p>
            <a:pPr lvl="4"/>
            <a:r>
              <a:rPr lang="es-ES_tradnl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1E5E97-0A77-4891-B14D-91EE3C60ED6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509713" y="1735141"/>
            <a:ext cx="5181600" cy="626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</a:pPr>
            <a:endParaRPr lang="es-ES" altLang="es-MX" sz="4000" b="1" dirty="0">
              <a:latin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s-ES" altLang="es-MX" sz="4000" b="1" dirty="0">
              <a:latin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s-ES" altLang="es-MX" sz="4000" b="1" dirty="0">
              <a:latin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s-ES" altLang="es-MX" sz="4000" b="1" dirty="0">
                <a:latin typeface="Arial" panose="020B0604020202020204" pitchFamily="34" charset="0"/>
              </a:rPr>
              <a:t>MANUAL 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s-ES" altLang="es-MX" sz="4000" b="1" dirty="0">
                <a:latin typeface="Arial" panose="020B0604020202020204" pitchFamily="34" charset="0"/>
              </a:rPr>
              <a:t>     </a:t>
            </a:r>
            <a:r>
              <a:rPr lang="es-ES_tradnl" altLang="es-MX" sz="4000" dirty="0">
                <a:latin typeface="Arial" panose="020B0604020202020204" pitchFamily="34" charset="0"/>
              </a:rPr>
              <a:t>de Organización</a:t>
            </a:r>
            <a:r>
              <a:rPr lang="es-ES_tradnl" altLang="es-MX" sz="2400" dirty="0">
                <a:latin typeface="Arial" panose="020B0604020202020204" pitchFamily="34" charset="0"/>
              </a:rPr>
              <a:t> </a:t>
            </a:r>
          </a:p>
          <a:p>
            <a:pPr lvl="4"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2400" dirty="0">
                <a:latin typeface="Arial" panose="020B0604020202020204" pitchFamily="34" charset="0"/>
              </a:rPr>
              <a:t>	</a:t>
            </a:r>
          </a:p>
          <a:p>
            <a:pPr lvl="4"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1200" b="1" dirty="0">
                <a:latin typeface="Arial" panose="020B06040202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1400" b="1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1200" b="1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1200" b="1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1200" b="1" dirty="0">
                <a:latin typeface="Arial" panose="020B0604020202020204" pitchFamily="34" charset="0"/>
              </a:rPr>
              <a:t>APLICADO A: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600" b="1" dirty="0">
              <a:latin typeface="Arial" panose="020B0604020202020204" pitchFamily="34" charset="0"/>
            </a:endParaRPr>
          </a:p>
          <a:p>
            <a:pPr algn="ctr">
              <a:buNone/>
            </a:pPr>
            <a:r>
              <a:rPr lang="es-ES" altLang="en-US" sz="1200" b="1" dirty="0">
                <a:latin typeface="Arial" panose="020B0604020202020204" pitchFamily="34" charset="0"/>
                <a:cs typeface="Times New Roman" panose="02020603050405020304" pitchFamily="18" charset="0"/>
              </a:rPr>
              <a:t>CENTRO DE </a:t>
            </a:r>
            <a:r>
              <a:rPr lang="es-ES" altLang="en-US" sz="1200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ASISTENCIA SOCIAL </a:t>
            </a:r>
            <a:endParaRPr lang="es-ES" altLang="en-US" sz="12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s-ES" altLang="en-US" sz="1200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“RAFAEL NIETO” </a:t>
            </a:r>
            <a:endParaRPr lang="es-ES_tradnl" altLang="en-US" sz="12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1200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2400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2400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1000" b="1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1000" b="1" dirty="0">
                <a:latin typeface="Arial" panose="020B0604020202020204" pitchFamily="34" charset="0"/>
              </a:rPr>
              <a:t>SAN LUIS POTOSÍ, S.L.P. A </a:t>
            </a:r>
            <a:r>
              <a:rPr lang="es-ES_tradnl" altLang="es-MX" sz="1000" b="1" dirty="0" smtClean="0">
                <a:latin typeface="Arial" panose="020B0604020202020204" pitchFamily="34" charset="0"/>
              </a:rPr>
              <a:t>JULIO DE 2019</a:t>
            </a:r>
            <a:endParaRPr lang="es-ES_tradnl" altLang="es-MX" sz="1000" b="1" dirty="0">
              <a:latin typeface="Arial" panose="020B0604020202020204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gradFill rotWithShape="0">
            <a:gsLst>
              <a:gs pos="0">
                <a:srgbClr val="B2B2B2"/>
              </a:gs>
              <a:gs pos="50000">
                <a:srgbClr val="525252"/>
              </a:gs>
              <a:gs pos="100000">
                <a:srgbClr val="B2B2B2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 dirty="0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0" y="8839200"/>
            <a:ext cx="685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3117" y="-396645"/>
            <a:ext cx="5758543" cy="4449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45011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0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77789" y="76201"/>
            <a:ext cx="21820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2000" b="1" i="1" dirty="0">
                <a:latin typeface="Arial" panose="020B0604020202020204" pitchFamily="34" charset="0"/>
              </a:rPr>
              <a:t>INTRODUCCION</a:t>
            </a:r>
          </a:p>
        </p:txBody>
      </p:sp>
      <p:sp>
        <p:nvSpPr>
          <p:cNvPr id="4100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4101" name="Rectangle 42"/>
          <p:cNvSpPr>
            <a:spLocks noChangeArrowheads="1"/>
          </p:cNvSpPr>
          <p:nvPr/>
        </p:nvSpPr>
        <p:spPr bwMode="auto">
          <a:xfrm>
            <a:off x="1581152" y="1164084"/>
            <a:ext cx="5153025" cy="6869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30000"/>
              </a:lnSpc>
              <a:spcBef>
                <a:spcPct val="30000"/>
              </a:spcBef>
            </a:pPr>
            <a:r>
              <a:rPr lang="es-ES_tradnl" altLang="en-US" sz="1200" dirty="0">
                <a:latin typeface="Arial" panose="020B0604020202020204" pitchFamily="34" charset="0"/>
              </a:rPr>
              <a:t>El presente manual se elaboró con el objeto de que los servidores públicos del Gobierno del Estado cuenten con una fuente de información que les permita conocer la organización del </a:t>
            </a:r>
            <a:r>
              <a:rPr lang="es-ES_tradnl" altLang="en-US" sz="1200" b="1" i="1" u="sng" dirty="0">
                <a:latin typeface="Arial" panose="020B0604020202020204" pitchFamily="34" charset="0"/>
              </a:rPr>
              <a:t>Centro de Asistencia Social </a:t>
            </a:r>
            <a:r>
              <a:rPr lang="ja-JP" altLang="es-ES_tradnl" sz="1200" b="1" i="1" u="sng" dirty="0">
                <a:latin typeface="Arial" panose="020B0604020202020204" pitchFamily="34" charset="0"/>
              </a:rPr>
              <a:t>“ </a:t>
            </a:r>
            <a:r>
              <a:rPr lang="es-ES_tradnl" altLang="ja-JP" sz="1200" b="1" i="1" u="sng" dirty="0">
                <a:latin typeface="Arial" panose="020B0604020202020204" pitchFamily="34" charset="0"/>
              </a:rPr>
              <a:t>Rafael Nieto</a:t>
            </a:r>
            <a:r>
              <a:rPr lang="ja-JP" altLang="es-ES_tradnl" sz="1200" b="1" i="1" u="sng" dirty="0">
                <a:latin typeface="Arial" panose="020B0604020202020204" pitchFamily="34" charset="0"/>
              </a:rPr>
              <a:t>”</a:t>
            </a:r>
            <a:r>
              <a:rPr lang="es-ES_tradnl" altLang="ja-JP" sz="1200" b="1" dirty="0">
                <a:latin typeface="Arial" panose="020B0604020202020204" pitchFamily="34" charset="0"/>
              </a:rPr>
              <a:t>,</a:t>
            </a:r>
            <a:r>
              <a:rPr lang="es-ES_tradnl" altLang="ja-JP" sz="1200" dirty="0">
                <a:latin typeface="Arial" panose="020B0604020202020204" pitchFamily="34" charset="0"/>
              </a:rPr>
              <a:t> así como las funciones a su cargo.</a:t>
            </a: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r>
              <a:rPr lang="es-ES_tradnl" altLang="en-US" sz="1200" dirty="0">
                <a:latin typeface="Arial" panose="020B0604020202020204" pitchFamily="34" charset="0"/>
              </a:rPr>
              <a:t>Este documento presenta la Estructura Orgánica actualizada y autorizada, el Marco Jurídico en el que sustenta su actualización y funcionamiento, los objetivos que tiene encomendados y la descripción de las funciones que debe realizar para alcanzarlos.</a:t>
            </a: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r>
              <a:rPr lang="es-ES_tradnl" altLang="en-US" sz="1200" dirty="0">
                <a:latin typeface="Arial" panose="020B0604020202020204" pitchFamily="34" charset="0"/>
              </a:rPr>
              <a:t>Además el manual de organización facilita a los empleados y funcionarios el conocimiento de sus obligaciones en el ámbito de su competencia, asimismo ayuda entre otras cosas, a integrar y orientar al nuevo personal y es un instrumento valioso de datos para estudios de productividad, reorganización y recursos humanos.</a:t>
            </a: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r>
              <a:rPr lang="es-ES_tradnl" altLang="en-US" sz="1200" dirty="0">
                <a:latin typeface="Arial" panose="020B0604020202020204" pitchFamily="34" charset="0"/>
              </a:rPr>
              <a:t>La aplicación del presente manual es únicamente para el personal que integra el </a:t>
            </a:r>
            <a:r>
              <a:rPr lang="es-ES_tradnl" altLang="en-US" sz="1200" b="1" i="1" u="sng" dirty="0">
                <a:latin typeface="Arial" panose="020B0604020202020204" pitchFamily="34" charset="0"/>
              </a:rPr>
              <a:t>Centro de Asistencia Social </a:t>
            </a:r>
            <a:r>
              <a:rPr lang="ja-JP" altLang="es-ES_tradnl" sz="1200" b="1" i="1" u="sng" dirty="0">
                <a:latin typeface="Arial" panose="020B0604020202020204" pitchFamily="34" charset="0"/>
              </a:rPr>
              <a:t>“ </a:t>
            </a:r>
            <a:r>
              <a:rPr lang="es-ES_tradnl" altLang="ja-JP" sz="1200" b="1" i="1" u="sng" dirty="0">
                <a:latin typeface="Arial" panose="020B0604020202020204" pitchFamily="34" charset="0"/>
              </a:rPr>
              <a:t>Rafael Nieto</a:t>
            </a:r>
            <a:r>
              <a:rPr lang="ja-JP" altLang="es-ES_tradnl" sz="1200" b="1" i="1" u="sng" dirty="0">
                <a:latin typeface="Arial" panose="020B0604020202020204" pitchFamily="34" charset="0"/>
              </a:rPr>
              <a:t>”</a:t>
            </a:r>
            <a:r>
              <a:rPr lang="es-ES_tradnl" altLang="ja-JP" sz="1200" u="sng" dirty="0">
                <a:latin typeface="Arial" panose="020B0604020202020204" pitchFamily="34" charset="0"/>
              </a:rPr>
              <a:t>,</a:t>
            </a:r>
            <a:r>
              <a:rPr lang="es-ES_tradnl" altLang="ja-JP" sz="1200" dirty="0">
                <a:latin typeface="Arial" panose="020B0604020202020204" pitchFamily="34" charset="0"/>
              </a:rPr>
              <a:t> será la misma la responsable de actualizar o modificar su contenido.  </a:t>
            </a: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r>
              <a:rPr lang="es-ES_tradnl" altLang="en-US" sz="1200" dirty="0">
                <a:latin typeface="Arial" panose="020B0604020202020204" pitchFamily="34" charset="0"/>
              </a:rPr>
              <a:t>Dado a la naturaleza dinámica de Gobierno del Estado, es necesario que cualquier cambio que se presente en la organización de las áreas, se comunique a la brevedad a la Dirección de Organización y Métodos de Oficialía Mayor, con el objeto de revisarlos y mantener actualizada la Estructura Orgánica de la Administración Pública Estatal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ct val="50000"/>
              </a:spcBef>
            </a:pP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1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 dirty="0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76200" y="50801"/>
            <a:ext cx="25010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2000" b="1" i="1" dirty="0">
                <a:latin typeface="Arial" panose="020B0604020202020204" pitchFamily="34" charset="0"/>
              </a:rPr>
              <a:t>D I R E C T O R I O </a:t>
            </a:r>
          </a:p>
        </p:txBody>
      </p:sp>
      <p:sp>
        <p:nvSpPr>
          <p:cNvPr id="5124" name="Line 40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5125" name="Rectangle 44"/>
          <p:cNvSpPr>
            <a:spLocks noChangeArrowheads="1"/>
          </p:cNvSpPr>
          <p:nvPr/>
        </p:nvSpPr>
        <p:spPr bwMode="auto">
          <a:xfrm>
            <a:off x="1581152" y="1392241"/>
            <a:ext cx="5153025" cy="650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b="1" dirty="0">
                <a:latin typeface="Arial" panose="020B0604020202020204" pitchFamily="34" charset="0"/>
              </a:rPr>
              <a:t> DIRECCIÓN GENERAL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dirty="0">
                <a:latin typeface="Arial" panose="020B0604020202020204" pitchFamily="34" charset="0"/>
              </a:rPr>
              <a:t> Claudia Hinojosa </a:t>
            </a:r>
            <a:r>
              <a:rPr lang="es-ES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MX" altLang="en-US" sz="1200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b="1" dirty="0">
                <a:latin typeface="Arial" panose="020B0604020202020204" pitchFamily="34" charset="0"/>
              </a:rPr>
              <a:t>ÁREA ADMINISTRATIVA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dirty="0">
                <a:latin typeface="Arial" panose="020B0604020202020204" pitchFamily="34" charset="0"/>
              </a:rPr>
              <a:t>María José Treviño </a:t>
            </a:r>
            <a:r>
              <a:rPr lang="es-ES" altLang="en-US" sz="1200" dirty="0" smtClean="0">
                <a:latin typeface="Arial" panose="020B0604020202020204" pitchFamily="34" charset="0"/>
              </a:rPr>
              <a:t>Báez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b="1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b="1" dirty="0" smtClean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b="1" dirty="0">
                <a:latin typeface="Arial" panose="020B0604020202020204" pitchFamily="34" charset="0"/>
              </a:rPr>
              <a:t>ÁREA </a:t>
            </a:r>
            <a:r>
              <a:rPr lang="es-ES" altLang="en-US" sz="1200" b="1" dirty="0" smtClean="0">
                <a:latin typeface="Arial" panose="020B0604020202020204" pitchFamily="34" charset="0"/>
              </a:rPr>
              <a:t>ACADÉMICA</a:t>
            </a:r>
            <a:endParaRPr lang="es-ES" altLang="en-US" sz="1200" b="1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dirty="0" smtClean="0">
                <a:latin typeface="Arial" panose="020B0604020202020204" pitchFamily="34" charset="0"/>
              </a:rPr>
              <a:t>Héctor Manuel Enríquez González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b="1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b="1" dirty="0" smtClean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b="1" dirty="0">
                <a:latin typeface="Arial" panose="020B0604020202020204" pitchFamily="34" charset="0"/>
              </a:rPr>
              <a:t>ÁREA </a:t>
            </a:r>
            <a:r>
              <a:rPr lang="es-ES" altLang="en-US" sz="1200" b="1" dirty="0" smtClean="0">
                <a:latin typeface="Arial" panose="020B0604020202020204" pitchFamily="34" charset="0"/>
              </a:rPr>
              <a:t>DE PSICOLOGÍA</a:t>
            </a:r>
            <a:endParaRPr lang="es-ES" altLang="en-US" sz="1200" b="1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dirty="0" smtClean="0">
                <a:latin typeface="Arial" panose="020B0604020202020204" pitchFamily="34" charset="0"/>
              </a:rPr>
              <a:t>Patricia </a:t>
            </a:r>
            <a:r>
              <a:rPr lang="es-ES" altLang="en-US" sz="1200" dirty="0" err="1" smtClean="0">
                <a:latin typeface="Arial" panose="020B0604020202020204" pitchFamily="34" charset="0"/>
              </a:rPr>
              <a:t>Joffré</a:t>
            </a:r>
            <a:r>
              <a:rPr lang="es-ES" altLang="en-US" sz="1200" dirty="0" smtClean="0">
                <a:latin typeface="Arial" panose="020B0604020202020204" pitchFamily="34" charset="0"/>
              </a:rPr>
              <a:t> Rodríguez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b="1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b="1" dirty="0" smtClean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b="1" dirty="0">
                <a:latin typeface="Arial" panose="020B0604020202020204" pitchFamily="34" charset="0"/>
              </a:rPr>
              <a:t>ÁREA </a:t>
            </a:r>
            <a:r>
              <a:rPr lang="es-ES" altLang="en-US" sz="1200" b="1" dirty="0" smtClean="0">
                <a:latin typeface="Arial" panose="020B0604020202020204" pitchFamily="34" charset="0"/>
              </a:rPr>
              <a:t>MÉDICA</a:t>
            </a:r>
            <a:endParaRPr lang="es-ES" altLang="en-US" sz="1200" b="1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b="1" dirty="0" smtClean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b="1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b="1" dirty="0" smtClean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b="1" dirty="0">
                <a:latin typeface="Arial" panose="020B0604020202020204" pitchFamily="34" charset="0"/>
              </a:rPr>
              <a:t>ÁREA </a:t>
            </a:r>
            <a:r>
              <a:rPr lang="es-ES" altLang="en-US" sz="1200" b="1" dirty="0" smtClean="0">
                <a:latin typeface="Arial" panose="020B0604020202020204" pitchFamily="34" charset="0"/>
              </a:rPr>
              <a:t>DE TRABAJO SOCIAL</a:t>
            </a:r>
            <a:endParaRPr lang="es-ES" altLang="en-US" sz="1200" b="1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b="1" dirty="0" smtClean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b="1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b="1" dirty="0" smtClean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b="1" dirty="0">
                <a:latin typeface="Arial" panose="020B0604020202020204" pitchFamily="34" charset="0"/>
              </a:rPr>
              <a:t>ÁREA </a:t>
            </a:r>
            <a:r>
              <a:rPr lang="es-ES" altLang="en-US" sz="1200" b="1" dirty="0" smtClean="0">
                <a:latin typeface="Arial" panose="020B0604020202020204" pitchFamily="34" charset="0"/>
              </a:rPr>
              <a:t>DE PREFECTURA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b="1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b="1" dirty="0" smtClean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b="1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b="1" dirty="0" smtClean="0">
                <a:latin typeface="Arial" panose="020B0604020202020204" pitchFamily="34" charset="0"/>
              </a:rPr>
              <a:t>UNIDAD DE TRANSPARENCIA</a:t>
            </a:r>
            <a:endParaRPr lang="es-ES" altLang="en-US" sz="1200" b="1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b="1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b="1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76200" y="76201"/>
            <a:ext cx="17251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2000" b="1" i="1">
                <a:latin typeface="Arial" panose="020B0604020202020204" pitchFamily="34" charset="0"/>
              </a:rPr>
              <a:t>CONTENIDO</a:t>
            </a:r>
          </a:p>
        </p:txBody>
      </p:sp>
      <p:sp>
        <p:nvSpPr>
          <p:cNvPr id="3076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077" name="Text Box 7"/>
          <p:cNvSpPr txBox="1">
            <a:spLocks noChangeArrowheads="1"/>
          </p:cNvSpPr>
          <p:nvPr/>
        </p:nvSpPr>
        <p:spPr bwMode="auto">
          <a:xfrm>
            <a:off x="1581150" y="990602"/>
            <a:ext cx="5068888" cy="7626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40000"/>
              </a:lnSpc>
            </a:pPr>
            <a:r>
              <a:rPr lang="es-ES_tradnl" altLang="en-US" sz="1200" b="1" i="1" dirty="0">
                <a:latin typeface="Arial" panose="020B0604020202020204" pitchFamily="34" charset="0"/>
              </a:rPr>
              <a:t>Sección </a:t>
            </a:r>
            <a:endParaRPr lang="es-ES_tradnl" altLang="en-US" sz="1200" i="1" dirty="0">
              <a:latin typeface="Arial" panose="020B0604020202020204" pitchFamily="34" charset="0"/>
            </a:endParaRPr>
          </a:p>
          <a:p>
            <a:pPr>
              <a:lnSpc>
                <a:spcPct val="140000"/>
              </a:lnSpc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</a:rPr>
              <a:t>Introducción		 		1</a:t>
            </a: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</a:rPr>
              <a:t>Directorio					2</a:t>
            </a: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</a:rPr>
              <a:t>Legislación                                			3</a:t>
            </a: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</a:rPr>
              <a:t>Misión					4</a:t>
            </a: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</a:rPr>
              <a:t>Código de Conducta                                                                        5</a:t>
            </a: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</a:rPr>
              <a:t>Estructura Orgánica				6</a:t>
            </a: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</a:rPr>
              <a:t>Organigrama				7</a:t>
            </a: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</a:rPr>
              <a:t>Descripción de  funciones              	                                           8</a:t>
            </a:r>
          </a:p>
          <a:p>
            <a:r>
              <a:rPr lang="es-ES_tradnl" altLang="en-US" sz="1200" dirty="0" smtClean="0">
                <a:latin typeface="Arial" panose="020B0604020202020204" pitchFamily="34" charset="0"/>
              </a:rPr>
              <a:t> </a:t>
            </a:r>
            <a:endParaRPr lang="es-ES_tradnl" altLang="en-US" sz="1200" dirty="0">
              <a:latin typeface="Arial" panose="020B0604020202020204" pitchFamily="34" charset="0"/>
            </a:endParaRPr>
          </a:p>
          <a:p>
            <a:r>
              <a:rPr lang="es-ES_tradnl" altLang="en-US" sz="1200" dirty="0" smtClean="0">
                <a:latin typeface="Arial" panose="020B0604020202020204" pitchFamily="34" charset="0"/>
              </a:rPr>
              <a:t>       </a:t>
            </a: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</a:rPr>
              <a:t>Autorización			                     9</a:t>
            </a: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</a:rPr>
              <a:t>Control de  Actualizaciones		                     10</a:t>
            </a:r>
          </a:p>
          <a:p>
            <a:pPr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0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71440" y="63501"/>
            <a:ext cx="4216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LEGISLACION </a:t>
            </a:r>
          </a:p>
        </p:txBody>
      </p:sp>
      <p:sp>
        <p:nvSpPr>
          <p:cNvPr id="6148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149" name="Rectangle 44"/>
          <p:cNvSpPr>
            <a:spLocks noChangeArrowheads="1"/>
          </p:cNvSpPr>
          <p:nvPr/>
        </p:nvSpPr>
        <p:spPr bwMode="auto">
          <a:xfrm>
            <a:off x="1581152" y="1045464"/>
            <a:ext cx="5153025" cy="803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1200" b="1" dirty="0">
                <a:latin typeface="Arial" panose="020B0604020202020204" pitchFamily="34" charset="0"/>
              </a:rPr>
              <a:t>  </a:t>
            </a:r>
            <a:r>
              <a:rPr lang="es-ES_tradnl" altLang="en-US" sz="1200" b="1" i="1" dirty="0">
                <a:latin typeface="Arial" panose="020B0604020202020204" pitchFamily="34" charset="0"/>
              </a:rPr>
              <a:t>Los Ordenamientos o normas Jurídicas que rigen la operación del  </a:t>
            </a:r>
            <a:r>
              <a:rPr lang="es-ES" altLang="en-US" sz="1200" b="1" i="1" dirty="0">
                <a:latin typeface="Arial" panose="020B0604020202020204" pitchFamily="34" charset="0"/>
              </a:rPr>
              <a:t>Centro de Asistencia Social Rafael Nieto </a:t>
            </a:r>
            <a:r>
              <a:rPr lang="es-ES_tradnl" altLang="en-US" sz="1200" b="1" i="1" dirty="0">
                <a:latin typeface="Arial" panose="020B0604020202020204" pitchFamily="34" charset="0"/>
              </a:rPr>
              <a:t>son las siguientes</a:t>
            </a:r>
            <a:r>
              <a:rPr lang="es-ES_tradnl" altLang="en-US" sz="1200" b="1" dirty="0">
                <a:latin typeface="Arial" panose="020B0604020202020204" pitchFamily="34" charset="0"/>
              </a:rPr>
              <a:t>:</a:t>
            </a:r>
          </a:p>
          <a:p>
            <a:pPr algn="just"/>
            <a:endParaRPr lang="es-ES" altLang="en-US" sz="1200" b="1" dirty="0">
              <a:latin typeface="Arial" panose="020B0604020202020204" pitchFamily="34" charset="0"/>
            </a:endParaRPr>
          </a:p>
          <a:p>
            <a:pPr algn="just"/>
            <a:endParaRPr lang="es-ES" altLang="en-US" sz="1200" b="1" dirty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>
                <a:latin typeface="Arial" panose="020B0604020202020204" pitchFamily="34" charset="0"/>
              </a:rPr>
              <a:t>Constitución Política de los Estados Unidos Mexicanos</a:t>
            </a:r>
            <a:r>
              <a:rPr lang="es-ES" altLang="en-US" sz="1200" dirty="0" smtClean="0">
                <a:latin typeface="Arial" panose="020B0604020202020204" pitchFamily="34" charset="0"/>
              </a:rPr>
              <a:t>.</a:t>
            </a:r>
          </a:p>
          <a:p>
            <a:pPr marL="0" indent="0" algn="just"/>
            <a:endParaRPr lang="es-ES" altLang="en-US" sz="1200" dirty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</a:rPr>
              <a:t>Artículos </a:t>
            </a:r>
            <a:r>
              <a:rPr lang="es-ES" altLang="en-US" sz="1200" dirty="0">
                <a:latin typeface="Arial" panose="020B0604020202020204" pitchFamily="34" charset="0"/>
              </a:rPr>
              <a:t>4º. 5º, 27º y 123º.</a:t>
            </a:r>
            <a:r>
              <a:rPr lang="es-MX" altLang="en-US" sz="1200" dirty="0">
                <a:latin typeface="Arial" panose="020B0604020202020204" pitchFamily="34" charset="0"/>
              </a:rPr>
              <a:t> </a:t>
            </a:r>
            <a:r>
              <a:rPr lang="es-ES" altLang="en-US" sz="1200" dirty="0">
                <a:latin typeface="Arial" panose="020B0604020202020204" pitchFamily="34" charset="0"/>
              </a:rPr>
              <a:t>Diario Oficial de la Federación.</a:t>
            </a:r>
          </a:p>
          <a:p>
            <a:pPr marL="92075" indent="-92075" algn="just">
              <a:buFont typeface="Wingdings" panose="05000000000000000000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>
                <a:latin typeface="Arial" panose="020B0604020202020204" pitchFamily="34" charset="0"/>
              </a:rPr>
              <a:t>Ley General de los Derechos de Niñas, Niños y Adolescentes.</a:t>
            </a:r>
          </a:p>
          <a:p>
            <a:pPr marL="92075" indent="-92075" algn="just">
              <a:buFont typeface="Wingdings" panose="05000000000000000000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</a:rPr>
              <a:t>23849 </a:t>
            </a:r>
            <a:r>
              <a:rPr lang="es-ES" altLang="en-US" sz="1200" dirty="0">
                <a:latin typeface="Arial" panose="020B0604020202020204" pitchFamily="34" charset="0"/>
              </a:rPr>
              <a:t>Convención Sobre Los Derechos Del Niño.</a:t>
            </a:r>
          </a:p>
          <a:p>
            <a:pPr marL="92075" indent="-92075" algn="just">
              <a:buFont typeface="Wingdings" panose="05000000000000000000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>
                <a:latin typeface="Arial" panose="020B0604020202020204" pitchFamily="34" charset="0"/>
              </a:rPr>
              <a:t>Leyes Nacionales</a:t>
            </a:r>
          </a:p>
          <a:p>
            <a:pPr marL="0" indent="0" algn="just"/>
            <a:r>
              <a:rPr lang="es-ES" altLang="en-US" sz="1200" dirty="0">
                <a:latin typeface="Arial" panose="020B0604020202020204" pitchFamily="34" charset="0"/>
              </a:rPr>
              <a:t>		</a:t>
            </a: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</a:rPr>
              <a:t>Ley </a:t>
            </a:r>
            <a:r>
              <a:rPr lang="es-ES" altLang="en-US" sz="1200" dirty="0">
                <a:latin typeface="Arial" panose="020B0604020202020204" pitchFamily="34" charset="0"/>
              </a:rPr>
              <a:t>General de Salud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</a:rPr>
              <a:t>Artículo </a:t>
            </a:r>
            <a:r>
              <a:rPr lang="es-ES" altLang="en-US" sz="1200" dirty="0">
                <a:latin typeface="Arial" panose="020B0604020202020204" pitchFamily="34" charset="0"/>
              </a:rPr>
              <a:t>172. Diario  Oficial de la Federación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marL="0" indent="0" algn="just"/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</a:rPr>
              <a:t>Ley </a:t>
            </a:r>
            <a:r>
              <a:rPr lang="es-ES" altLang="en-US" sz="1200" dirty="0">
                <a:latin typeface="Arial" panose="020B0604020202020204" pitchFamily="34" charset="0"/>
              </a:rPr>
              <a:t>Sobre el Sistema Nacional de Asistencia Social.</a:t>
            </a:r>
          </a:p>
          <a:p>
            <a:pPr marL="92075" indent="-92075" algn="just">
              <a:buFont typeface="Wingdings" panose="05000000000000000000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</a:rPr>
              <a:t>Diario </a:t>
            </a:r>
            <a:r>
              <a:rPr lang="es-ES" altLang="en-US" sz="1200" dirty="0">
                <a:latin typeface="Arial" panose="020B0604020202020204" pitchFamily="34" charset="0"/>
              </a:rPr>
              <a:t>Oficial de la Federación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</a:p>
          <a:p>
            <a:pPr marL="92075" indent="-92075" algn="just">
              <a:buFont typeface="Wingdings" panose="05000000000000000000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</a:rPr>
              <a:t>Ley </a:t>
            </a:r>
            <a:r>
              <a:rPr lang="es-ES" altLang="en-US" sz="1200" dirty="0">
                <a:latin typeface="Arial" panose="020B0604020202020204" pitchFamily="34" charset="0"/>
              </a:rPr>
              <a:t>Federal del Trabajo.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endParaRPr lang="es-ES" altLang="en-US" sz="1200" b="1" i="1" dirty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>
                <a:latin typeface="Arial" panose="020B0604020202020204" pitchFamily="34" charset="0"/>
              </a:rPr>
              <a:t>Constitución Política del Estado Libre y Soberano de San Luis Potosí.</a:t>
            </a:r>
          </a:p>
          <a:p>
            <a:pPr marL="0" indent="0"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 </a:t>
            </a:r>
            <a:r>
              <a:rPr lang="es-ES" altLang="en-US" sz="1200" dirty="0">
                <a:latin typeface="Arial" panose="020B0604020202020204" pitchFamily="34" charset="0"/>
              </a:rPr>
              <a:t>Artículo 12º Modificaciones derivadas del Decreto 657</a:t>
            </a:r>
            <a:r>
              <a:rPr lang="es-MX" altLang="en-US" sz="1200" dirty="0" smtClean="0">
                <a:latin typeface="Arial" panose="020B0604020202020204" pitchFamily="34" charset="0"/>
              </a:rPr>
              <a:t>.</a:t>
            </a:r>
          </a:p>
          <a:p>
            <a:pPr marL="0" indent="0" algn="just"/>
            <a:endParaRPr lang="es-ES" altLang="en-US" sz="1200" dirty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</a:rPr>
              <a:t>Periódico </a:t>
            </a:r>
            <a:r>
              <a:rPr lang="es-ES" altLang="en-US" sz="1200" dirty="0">
                <a:latin typeface="Arial" panose="020B0604020202020204" pitchFamily="34" charset="0"/>
              </a:rPr>
              <a:t>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</a:p>
          <a:p>
            <a:pPr marL="92075" indent="-92075" algn="just">
              <a:buFont typeface="Wingdings" panose="05000000000000000000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Ley De Asistencia Social para el Estado San Luis Potosí.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marL="0" indent="0" algn="just"/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>
                <a:latin typeface="Arial" panose="020B0604020202020204" pitchFamily="34" charset="0"/>
              </a:rPr>
              <a:t>Ley Orgánica de la Administración Pública Estatal. </a:t>
            </a:r>
          </a:p>
          <a:p>
            <a:pPr marL="92075" indent="-92075" algn="just">
              <a:buFont typeface="Wingdings" panose="05000000000000000000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</a:rPr>
              <a:t>Decreto </a:t>
            </a:r>
            <a:r>
              <a:rPr lang="es-ES" altLang="en-US" sz="1200" dirty="0">
                <a:latin typeface="Arial" panose="020B0604020202020204" pitchFamily="34" charset="0"/>
              </a:rPr>
              <a:t>7</a:t>
            </a:r>
            <a:r>
              <a:rPr lang="es-MX" altLang="en-US" sz="1200" dirty="0">
                <a:latin typeface="Arial" panose="020B0604020202020204" pitchFamily="34" charset="0"/>
              </a:rPr>
              <a:t>,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marL="0" indent="0" algn="just"/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>
                <a:latin typeface="Arial" panose="020B0604020202020204" pitchFamily="34" charset="0"/>
              </a:rPr>
              <a:t>Ley Estatal de Salud</a:t>
            </a:r>
            <a:r>
              <a:rPr lang="es-ES" altLang="en-US" sz="1200" dirty="0" smtClean="0">
                <a:latin typeface="Arial" panose="020B0604020202020204" pitchFamily="34" charset="0"/>
              </a:rPr>
              <a:t>.</a:t>
            </a:r>
          </a:p>
          <a:p>
            <a:pPr marL="92075" indent="-92075" algn="just">
              <a:buFont typeface="Wingdings" panose="05000000000000000000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</a:rPr>
              <a:t>Decreto </a:t>
            </a:r>
            <a:r>
              <a:rPr lang="es-ES" altLang="en-US" sz="1200" dirty="0">
                <a:latin typeface="Arial" panose="020B0604020202020204" pitchFamily="34" charset="0"/>
              </a:rPr>
              <a:t>576</a:t>
            </a:r>
            <a:r>
              <a:rPr lang="es-MX" altLang="en-US" sz="1200" dirty="0">
                <a:latin typeface="Arial" panose="020B0604020202020204" pitchFamily="34" charset="0"/>
              </a:rPr>
              <a:t>,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marL="0" indent="0" algn="just"/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>
                <a:latin typeface="Arial" panose="020B0604020202020204" pitchFamily="34" charset="0"/>
              </a:rPr>
              <a:t>Ley sobre el Sistema Estatal de Asistencia Social de San Luis Potosí</a:t>
            </a:r>
            <a:r>
              <a:rPr lang="es-ES" altLang="en-US" sz="1200" dirty="0" smtClean="0">
                <a:latin typeface="Arial" panose="020B0604020202020204" pitchFamily="34" charset="0"/>
              </a:rPr>
              <a:t>.</a:t>
            </a:r>
          </a:p>
          <a:p>
            <a:pPr marL="0" indent="0" algn="just"/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71440" y="63501"/>
            <a:ext cx="4216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LEGISLACION </a:t>
            </a: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1581152" y="990600"/>
            <a:ext cx="5153025" cy="725737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95250" indent="-95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ES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es-ES" altLang="en-US" sz="1200" b="1" i="1" dirty="0">
              <a:latin typeface="Arial" panose="020B0604020202020204" pitchFamily="34" charset="0"/>
            </a:endParaRPr>
          </a:p>
          <a:p>
            <a:pPr marL="92075" indent="-92075"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ES" altLang="en-US" sz="1200" dirty="0" smtClean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>
                <a:latin typeface="Arial" panose="020B0604020202020204" pitchFamily="34" charset="0"/>
              </a:rPr>
              <a:t>Decreto 911</a:t>
            </a:r>
            <a:r>
              <a:rPr lang="es-MX" altLang="en-US" sz="1200" dirty="0">
                <a:latin typeface="Arial" panose="020B0604020202020204" pitchFamily="34" charset="0"/>
              </a:rPr>
              <a:t>,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</a:p>
          <a:p>
            <a:pPr marL="92075" indent="-92075" algn="just">
              <a:buFont typeface="Wingdings" panose="05000000000000000000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>
                <a:latin typeface="Arial" panose="020B0604020202020204" pitchFamily="34" charset="0"/>
              </a:rPr>
              <a:t>Ley Orgánica del Municipio Libre de San Luis Potosí.</a:t>
            </a:r>
          </a:p>
          <a:p>
            <a:pPr marL="0" indent="0" algn="just">
              <a:buNone/>
            </a:pPr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>
                <a:latin typeface="Arial" panose="020B0604020202020204" pitchFamily="34" charset="0"/>
              </a:rPr>
              <a:t>Decreto 554</a:t>
            </a:r>
            <a:r>
              <a:rPr lang="es-MX" altLang="en-US" sz="1200" dirty="0">
                <a:latin typeface="Arial" panose="020B0604020202020204" pitchFamily="34" charset="0"/>
              </a:rPr>
              <a:t>,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>
                <a:latin typeface="Arial" panose="020B0604020202020204" pitchFamily="34" charset="0"/>
              </a:rPr>
              <a:t>Ley de los Trabajadores al Servicio de las Instituciones Públicas del</a:t>
            </a:r>
            <a:r>
              <a:rPr lang="es-MX" altLang="en-US" sz="1200" dirty="0">
                <a:latin typeface="Arial" panose="020B0604020202020204" pitchFamily="34" charset="0"/>
              </a:rPr>
              <a:t> </a:t>
            </a:r>
            <a:r>
              <a:rPr lang="es-ES" altLang="en-US" sz="1200" dirty="0">
                <a:latin typeface="Arial" panose="020B0604020202020204" pitchFamily="34" charset="0"/>
              </a:rPr>
              <a:t>Estado de San Luis Potosí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</a:p>
          <a:p>
            <a:pPr marL="0" indent="0" algn="just"/>
            <a:endParaRPr lang="es-ES" altLang="en-US" sz="1200" dirty="0">
              <a:latin typeface="Arial" panose="020B0604020202020204" pitchFamily="34" charset="0"/>
            </a:endParaRPr>
          </a:p>
          <a:p>
            <a:pPr marL="92075" indent="-92075" algn="just">
              <a:buFont typeface="Wingdings" panose="05000000000000000000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</a:rPr>
              <a:t>Decreto </a:t>
            </a:r>
            <a:r>
              <a:rPr lang="es-ES" altLang="en-US" sz="1200" dirty="0">
                <a:latin typeface="Arial" panose="020B0604020202020204" pitchFamily="34" charset="0"/>
              </a:rPr>
              <a:t>533</a:t>
            </a:r>
            <a:r>
              <a:rPr lang="es-MX" altLang="en-US" sz="1200" dirty="0">
                <a:latin typeface="Arial" panose="020B0604020202020204" pitchFamily="34" charset="0"/>
              </a:rPr>
              <a:t>,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marL="92075" indent="-92075"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marL="92075" indent="-92075"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n-US" sz="1200" dirty="0" smtClean="0">
                <a:latin typeface="Arial" panose="020B0604020202020204" pitchFamily="34" charset="0"/>
              </a:rPr>
              <a:t>Ley </a:t>
            </a:r>
            <a:r>
              <a:rPr lang="es-ES" altLang="en-US" sz="1200" dirty="0">
                <a:latin typeface="Arial" panose="020B0604020202020204" pitchFamily="34" charset="0"/>
              </a:rPr>
              <a:t>para la Inclusión de Personas con Discapacidad en el Estado y Municipios de San Luis Potosí</a:t>
            </a:r>
            <a:r>
              <a:rPr lang="es-ES" altLang="en-US" sz="1200" dirty="0" smtClean="0">
                <a:latin typeface="Arial" panose="020B0604020202020204" pitchFamily="34" charset="0"/>
              </a:rPr>
              <a:t>.</a:t>
            </a:r>
          </a:p>
          <a:p>
            <a:pPr marL="92075" indent="-92075"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marL="92075" indent="-92075"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n-US" sz="1200" dirty="0" smtClean="0">
                <a:latin typeface="Arial" panose="020B0604020202020204" pitchFamily="34" charset="0"/>
              </a:rPr>
              <a:t>Decreto </a:t>
            </a:r>
            <a:r>
              <a:rPr lang="es-ES" altLang="en-US" sz="1200" dirty="0">
                <a:latin typeface="Arial" panose="020B0604020202020204" pitchFamily="34" charset="0"/>
              </a:rPr>
              <a:t>429</a:t>
            </a:r>
            <a:r>
              <a:rPr lang="es-MX" altLang="en-US" sz="1200" dirty="0">
                <a:latin typeface="Arial" panose="020B0604020202020204" pitchFamily="34" charset="0"/>
              </a:rPr>
              <a:t>,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marL="0" indent="0" algn="just">
              <a:spcBef>
                <a:spcPct val="0"/>
              </a:spcBef>
              <a:buNone/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marL="92075" indent="-92075"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Ley de los Derechos de Niñas, Niños y Adolescentes en el Estado de San Luis Potosí.</a:t>
            </a:r>
          </a:p>
          <a:p>
            <a:pPr marL="0" indent="0" algn="just">
              <a:spcBef>
                <a:spcPct val="0"/>
              </a:spcBef>
              <a:buNone/>
              <a:defRPr/>
            </a:pPr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marL="92075" indent="-92075"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Código de Conducta para los Servidores Públicos de la Administración Publica del Estado de San Luis Potosí.</a:t>
            </a:r>
          </a:p>
          <a:p>
            <a:pPr marL="92075" indent="-92075"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ES" altLang="en-US" sz="1200" dirty="0" smtClean="0">
              <a:latin typeface="Arial" panose="020B0604020202020204" pitchFamily="34" charset="0"/>
            </a:endParaRPr>
          </a:p>
          <a:p>
            <a:pPr marL="92075" indent="-92075"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n-US" sz="1200" dirty="0" smtClean="0">
                <a:latin typeface="Arial" panose="020B0604020202020204" pitchFamily="34" charset="0"/>
              </a:rPr>
              <a:t>Normas </a:t>
            </a:r>
            <a:r>
              <a:rPr lang="es-ES" altLang="en-US" sz="1200" dirty="0">
                <a:latin typeface="Arial" panose="020B0604020202020204" pitchFamily="34" charset="0"/>
              </a:rPr>
              <a:t>Oficiales Mexicanas aplicables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marL="0" indent="0" algn="just">
              <a:spcBef>
                <a:spcPct val="0"/>
              </a:spcBef>
              <a:buNone/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marL="92075" indent="-92075"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NOM – 032 – SSA3 – 10  Asistencia Social. Prestación de Servicios de Asistencia Social. Prestación de Servicios de asistencia social para niños, niñas y adolescentes en situación de riesgo y vulnerabilidad.</a:t>
            </a:r>
          </a:p>
          <a:p>
            <a:pPr marL="92075" indent="-92075"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marL="92075" indent="-92075"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Decreto Administrativo de creación del Centro de Asistencia Social Rafael Nieto.</a:t>
            </a:r>
          </a:p>
          <a:p>
            <a:pPr marL="92075" indent="-92075"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marL="92075" indent="-92075"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Reglamento Interior del Centro de Asistencia Social “Rafael Nieto”.</a:t>
            </a:r>
          </a:p>
          <a:p>
            <a:pPr marL="92075" indent="-92075" algn="just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defRPr/>
            </a:pP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71440" y="50801"/>
            <a:ext cx="4216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M I S I O N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1668463" y="3488411"/>
            <a:ext cx="49641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/>
            <a:r>
              <a:rPr lang="es-ES" altLang="en-US" sz="1200" dirty="0">
                <a:latin typeface="Arial" panose="020B0604020202020204" pitchFamily="34" charset="0"/>
              </a:rPr>
              <a:t>Proporcionar asistencia a través del albergue temporal con calidad y calidez a los niños y adolescentes de entre 6 y 17 años once meses  y en casos especiales hasta los 20 años de edad que hayan sido ingresados por la Procuraduría de Protección de Niñas, Niños, Adolescentes, la Mujer, la Familia y el Adulto Mayor, brindándoles atención especializada dentro del más estricto </a:t>
            </a:r>
            <a:r>
              <a:rPr lang="es-ES" altLang="en-US" sz="1200" dirty="0" smtClean="0">
                <a:latin typeface="Arial" panose="020B0604020202020204" pitchFamily="34" charset="0"/>
              </a:rPr>
              <a:t>respeto </a:t>
            </a:r>
            <a:r>
              <a:rPr lang="es-ES" altLang="en-US" sz="1200" dirty="0">
                <a:latin typeface="Arial" panose="020B0604020202020204" pitchFamily="34" charset="0"/>
              </a:rPr>
              <a:t>a los derechos humanos, para reintegrarse a su familia y a la sociedad con un proyecto de vida creativo.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9219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1530352" y="1263651"/>
            <a:ext cx="5186363" cy="646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I. Dedicación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>
                <a:latin typeface="Arial" panose="020B0604020202020204" pitchFamily="34" charset="0"/>
                <a:cs typeface="Arial" panose="020B0604020202020204" pitchFamily="34" charset="0"/>
              </a:rPr>
              <a:t>Procurar su mejor esfuerzo y perseverancia para alcanzar los objetivos institucionales en el desempeño de las actividades gubernamentales, imprimir pasión y demostrar aprecio por San Luis Potosí, sus instituciones y por su trabajo, así como demostrar un alto compromiso hacia la sociedad en la solución de sus demandas.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b="1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II. Transparencia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>
                <a:latin typeface="Arial" panose="020B0604020202020204" pitchFamily="34" charset="0"/>
                <a:cs typeface="Arial" panose="020B0604020202020204" pitchFamily="34" charset="0"/>
              </a:rPr>
              <a:t>Ser abiertos al derecho ciudadano respecto a la información, de acuerdo a su legalidad y oportunidad, ofreciendo al ciudadano la posibilidad de ser un usuario en la administración y entendida la transparencia como un verdadero servicio público.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III. Rendición de Cuentas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>
                <a:latin typeface="Arial" panose="020B0604020202020204" pitchFamily="34" charset="0"/>
                <a:cs typeface="Arial" panose="020B0604020202020204" pitchFamily="34" charset="0"/>
              </a:rPr>
              <a:t>Cumplir con la responsabilidad del adecuado cumplimiento de sus funciones, objetivos y metas, fomentando la participación  ciudadana en el diseño, implementación , seguimiento  y evaluación  de políticas públicas, respondiendo de la aplicación   del recurso puesto a disposición.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b="1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IV. Diálogo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>
                <a:latin typeface="Arial" panose="020B0604020202020204" pitchFamily="34" charset="0"/>
                <a:cs typeface="Arial" panose="020B0604020202020204" pitchFamily="34" charset="0"/>
              </a:rPr>
              <a:t>Ser abiertos, flexibles, de trato amable, humilde y respetuoso para comunicarse y construir ideas, tomando las mejores decisiones  con otras instituciones gubernamentales y organizaciones de la sociedad civil.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V. Respeto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>
                <a:latin typeface="Arial" panose="020B0604020202020204" pitchFamily="34" charset="0"/>
                <a:cs typeface="Arial" panose="020B0604020202020204" pitchFamily="34" charset="0"/>
              </a:rPr>
              <a:t>Contar con sensibilidad para reconocer  y considerar en todo momento los derechos y libertades inherentes a la condición humana de otros servidores públicos y de la ciudadanía.</a:t>
            </a:r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71440" y="50801"/>
            <a:ext cx="4216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CONDUCTA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0243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1530352" y="546102"/>
            <a:ext cx="5186363" cy="84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ctr" eaLnBrk="1" hangingPunct="1">
              <a:spcBef>
                <a:spcPct val="50000"/>
              </a:spcBef>
            </a:pPr>
            <a:endParaRPr lang="es-ES_tradnl" alt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VI. Legalidad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Hacer sólo aquello que las normas expresamente les confieren, y en todo momento someter su actuación a las facultades que las leyes, reglamentos y demás disposiciones jurídicas y administrativas atribuyen a su empleo, cargo o comisión.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VII. Honradez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Conducirse con actitud sin utilizar su empleo cargo o comisión para obtener o pretender obtener algún beneficio, provecho o ventaja personal o a favor de terceros; no buscan o aceptan presentes de cualquier persona u organización, debido a que están conscientes que ello compromete sus funciones, y que el ejercicio de cualquier cargo público implica un alto sentido de austeridad y vacación de servicio.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VIII. Lealtad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Ser fieles en todo momento y comprometerse con los principios, valores, criterios y objetivos institucionales, adaptándolos como propios en el desempeño de sus funciones y atribuciones.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IX. Integridad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Desempeñar su empleo, cargo, comisión o funciones de manera imparcial y proba, no en beneficio de si mismo, de su familia o de cualquier otra persona, y abstenerse de participar en situaciones que causen posible conflicto de interés. Además, utilizar el mobiliario, equipo y vehículo asignados en el desempeño de sus actividades de forma responsable y apegada a la legalidad.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X. Eficiencia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Actuar conforme a una cultura de servicio orientada al logro de resultados y rendición de cuentas, procurando en todo momento un mejor desempeño de sus funciones a fin de alcanzar las metas institucionales según sus responsabilidades y mediante el uso óptico , responsable y transparente de los recursos públicos, eliminando cualquier ostentación y discrecionalidad indebida en su aplicación.</a:t>
            </a:r>
            <a:endParaRPr lang="es-ES_tradnl" alt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5" name="Text Box 3"/>
          <p:cNvSpPr txBox="1">
            <a:spLocks noChangeArrowheads="1"/>
          </p:cNvSpPr>
          <p:nvPr/>
        </p:nvSpPr>
        <p:spPr bwMode="auto">
          <a:xfrm>
            <a:off x="71440" y="50801"/>
            <a:ext cx="4216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CONDUCTA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1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1267" name="Text Box 75"/>
          <p:cNvSpPr txBox="1">
            <a:spLocks noChangeArrowheads="1"/>
          </p:cNvSpPr>
          <p:nvPr/>
        </p:nvSpPr>
        <p:spPr bwMode="auto">
          <a:xfrm>
            <a:off x="88900" y="50801"/>
            <a:ext cx="39322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ESTRUCTURA ORGANICA</a:t>
            </a:r>
          </a:p>
        </p:txBody>
      </p:sp>
      <p:sp>
        <p:nvSpPr>
          <p:cNvPr id="11268" name="Line 111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269" name="Rectangle 116"/>
          <p:cNvSpPr>
            <a:spLocks noChangeArrowheads="1"/>
          </p:cNvSpPr>
          <p:nvPr/>
        </p:nvSpPr>
        <p:spPr bwMode="auto">
          <a:xfrm>
            <a:off x="1178816" y="1116013"/>
            <a:ext cx="515302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1.0   Dirección General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1.1   Área Administrativa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1.2   Área Académica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1.3   Área </a:t>
            </a: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Psicológica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1.4   </a:t>
            </a:r>
            <a:r>
              <a:rPr lang="en-U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Área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Médica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1.5   </a:t>
            </a:r>
            <a:r>
              <a:rPr lang="en-U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Área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Trabajo Social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1.6   Área de </a:t>
            </a: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Prefectura</a:t>
            </a:r>
          </a:p>
          <a:p>
            <a:pPr algn="just"/>
            <a:endParaRPr lang="es-ES_tradnl" altLang="en-US" sz="12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just"/>
            <a:r>
              <a:rPr lang="es-ES_tradnl" altLang="en-US" sz="12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         </a:t>
            </a:r>
          </a:p>
          <a:p>
            <a:pPr algn="just"/>
            <a:r>
              <a:rPr lang="es-ES_tradnl" altLang="en-US" sz="12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         1.7  Unidad de Transparencia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ES_tradnl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Conector recto 62"/>
          <p:cNvCxnSpPr/>
          <p:nvPr/>
        </p:nvCxnSpPr>
        <p:spPr bwMode="auto">
          <a:xfrm>
            <a:off x="6184850" y="4706971"/>
            <a:ext cx="332" cy="97745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Conector recto 61"/>
          <p:cNvCxnSpPr/>
          <p:nvPr/>
        </p:nvCxnSpPr>
        <p:spPr bwMode="auto">
          <a:xfrm>
            <a:off x="5060086" y="4705773"/>
            <a:ext cx="332" cy="97745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Conector recto 59"/>
          <p:cNvCxnSpPr/>
          <p:nvPr/>
        </p:nvCxnSpPr>
        <p:spPr bwMode="auto">
          <a:xfrm>
            <a:off x="2769265" y="4705773"/>
            <a:ext cx="332" cy="97745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0" name="Rectangle 3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cxnSp>
        <p:nvCxnSpPr>
          <p:cNvPr id="59" name="Conector recto 58"/>
          <p:cNvCxnSpPr/>
          <p:nvPr/>
        </p:nvCxnSpPr>
        <p:spPr bwMode="auto">
          <a:xfrm>
            <a:off x="545167" y="4703977"/>
            <a:ext cx="332" cy="97745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Conector recto 55"/>
          <p:cNvCxnSpPr/>
          <p:nvPr/>
        </p:nvCxnSpPr>
        <p:spPr bwMode="auto">
          <a:xfrm>
            <a:off x="1642900" y="4703799"/>
            <a:ext cx="332" cy="97745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Conector recto 8"/>
          <p:cNvCxnSpPr/>
          <p:nvPr/>
        </p:nvCxnSpPr>
        <p:spPr bwMode="auto">
          <a:xfrm>
            <a:off x="3441961" y="3187655"/>
            <a:ext cx="5259" cy="1516144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361" name="Line 128"/>
          <p:cNvSpPr>
            <a:spLocks noChangeShapeType="1"/>
          </p:cNvSpPr>
          <p:nvPr/>
        </p:nvSpPr>
        <p:spPr bwMode="auto">
          <a:xfrm flipV="1">
            <a:off x="2408539" y="4183813"/>
            <a:ext cx="2030111" cy="404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es-MX"/>
          </a:p>
        </p:txBody>
      </p:sp>
      <p:sp>
        <p:nvSpPr>
          <p:cNvPr id="140" name="Rectangle 139"/>
          <p:cNvSpPr>
            <a:spLocks noChangeArrowheads="1"/>
          </p:cNvSpPr>
          <p:nvPr/>
        </p:nvSpPr>
        <p:spPr bwMode="auto">
          <a:xfrm>
            <a:off x="2885665" y="3195881"/>
            <a:ext cx="1080000" cy="5040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solidFill>
                <a:srgbClr val="92D050"/>
              </a:solidFill>
              <a:ea typeface="+mn-ea"/>
            </a:endParaRPr>
          </a:p>
        </p:txBody>
      </p:sp>
      <p:sp>
        <p:nvSpPr>
          <p:cNvPr id="12293" name="Line 165"/>
          <p:cNvSpPr>
            <a:spLocks noChangeShapeType="1"/>
          </p:cNvSpPr>
          <p:nvPr/>
        </p:nvSpPr>
        <p:spPr bwMode="auto">
          <a:xfrm flipH="1" flipV="1">
            <a:off x="3901932" y="4712072"/>
            <a:ext cx="4548" cy="63379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es-MX"/>
          </a:p>
        </p:txBody>
      </p:sp>
      <p:sp>
        <p:nvSpPr>
          <p:cNvPr id="12315" name="Line 222"/>
          <p:cNvSpPr>
            <a:spLocks noChangeShapeType="1"/>
          </p:cNvSpPr>
          <p:nvPr/>
        </p:nvSpPr>
        <p:spPr bwMode="auto">
          <a:xfrm>
            <a:off x="-11113" y="520700"/>
            <a:ext cx="685800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49" name="Rectangle 131"/>
          <p:cNvSpPr>
            <a:spLocks noChangeArrowheads="1"/>
          </p:cNvSpPr>
          <p:nvPr/>
        </p:nvSpPr>
        <p:spPr bwMode="auto">
          <a:xfrm>
            <a:off x="0" y="5177257"/>
            <a:ext cx="1080000" cy="50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 eaLnBrk="1" hangingPunct="1"/>
            <a:endParaRPr lang="es-MX" alt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endParaRPr lang="es-MX" alt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María José Treviño Báez</a:t>
            </a: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Jefa de Departamento</a:t>
            </a: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(13-07) Com</a:t>
            </a:r>
            <a:r>
              <a:rPr lang="es-MX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DIF</a:t>
            </a:r>
          </a:p>
          <a:p>
            <a:pPr algn="ctr" eaLnBrk="1" hangingPunct="1"/>
            <a:endParaRPr lang="es-ES" sz="400" dirty="0">
              <a:ea typeface="+mn-ea"/>
            </a:endParaRPr>
          </a:p>
        </p:txBody>
      </p:sp>
      <p:sp>
        <p:nvSpPr>
          <p:cNvPr id="150" name="Rectangle 132"/>
          <p:cNvSpPr>
            <a:spLocks noChangeArrowheads="1"/>
          </p:cNvSpPr>
          <p:nvPr/>
        </p:nvSpPr>
        <p:spPr bwMode="auto">
          <a:xfrm>
            <a:off x="5657079" y="5191519"/>
            <a:ext cx="1080000" cy="504000"/>
          </a:xfrm>
          <a:prstGeom prst="rect">
            <a:avLst/>
          </a:prstGeom>
          <a:solidFill>
            <a:schemeClr val="bg1"/>
          </a:solidFill>
          <a:ln w="9525">
            <a:solidFill>
              <a:srgbClr val="FFC0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FFC000"/>
            </a:outerShdw>
          </a:effectLst>
        </p:spPr>
        <p:txBody>
          <a:bodyPr wrap="none" anchor="ctr"/>
          <a:lstStyle/>
          <a:p>
            <a:endParaRPr lang="es-ES" dirty="0">
              <a:ea typeface="+mn-ea"/>
            </a:endParaRPr>
          </a:p>
        </p:txBody>
      </p:sp>
      <p:sp>
        <p:nvSpPr>
          <p:cNvPr id="152" name="Rectangle 134"/>
          <p:cNvSpPr>
            <a:spLocks noChangeArrowheads="1"/>
          </p:cNvSpPr>
          <p:nvPr/>
        </p:nvSpPr>
        <p:spPr bwMode="auto">
          <a:xfrm>
            <a:off x="2235727" y="5301201"/>
            <a:ext cx="1080000" cy="50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57" name="Rectangle 139"/>
          <p:cNvSpPr>
            <a:spLocks noChangeArrowheads="1"/>
          </p:cNvSpPr>
          <p:nvPr/>
        </p:nvSpPr>
        <p:spPr bwMode="auto">
          <a:xfrm>
            <a:off x="4265309" y="3929303"/>
            <a:ext cx="1080000" cy="50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2328" name="Line 167"/>
          <p:cNvSpPr>
            <a:spLocks noChangeShapeType="1"/>
          </p:cNvSpPr>
          <p:nvPr/>
        </p:nvSpPr>
        <p:spPr bwMode="auto">
          <a:xfrm>
            <a:off x="545433" y="4704702"/>
            <a:ext cx="5646435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es-MX"/>
          </a:p>
        </p:txBody>
      </p:sp>
      <p:sp>
        <p:nvSpPr>
          <p:cNvPr id="12329" name="Text Box 168"/>
          <p:cNvSpPr txBox="1">
            <a:spLocks noChangeArrowheads="1"/>
          </p:cNvSpPr>
          <p:nvPr/>
        </p:nvSpPr>
        <p:spPr bwMode="auto">
          <a:xfrm>
            <a:off x="2833793" y="3208019"/>
            <a:ext cx="117633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 Dirección General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2330" name="Text Box 169"/>
          <p:cNvSpPr txBox="1">
            <a:spLocks noChangeArrowheads="1"/>
          </p:cNvSpPr>
          <p:nvPr/>
        </p:nvSpPr>
        <p:spPr bwMode="auto">
          <a:xfrm>
            <a:off x="2829615" y="3386240"/>
            <a:ext cx="12089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Claudia Hinojosa </a:t>
            </a:r>
            <a:r>
              <a:rPr lang="es-MX" altLang="en-US" sz="700" dirty="0" smtClean="0">
                <a:latin typeface="Arial" panose="020B0604020202020204" pitchFamily="34" charset="0"/>
              </a:rPr>
              <a:t>Celis</a:t>
            </a: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</a:rPr>
              <a:t>Directora General (17-02)</a:t>
            </a:r>
            <a:endParaRPr lang="es-MX" altLang="en-US" sz="700" dirty="0">
              <a:latin typeface="Arial" panose="020B0604020202020204" pitchFamily="34" charset="0"/>
            </a:endParaRPr>
          </a:p>
        </p:txBody>
      </p:sp>
      <p:sp>
        <p:nvSpPr>
          <p:cNvPr id="12331" name="Text Box 176"/>
          <p:cNvSpPr txBox="1">
            <a:spLocks noChangeArrowheads="1"/>
          </p:cNvSpPr>
          <p:nvPr/>
        </p:nvSpPr>
        <p:spPr bwMode="auto">
          <a:xfrm>
            <a:off x="4243381" y="3901755"/>
            <a:ext cx="111921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Secretaria de Director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2332" name="Text Box 177"/>
          <p:cNvSpPr txBox="1">
            <a:spLocks noChangeArrowheads="1"/>
          </p:cNvSpPr>
          <p:nvPr/>
        </p:nvSpPr>
        <p:spPr bwMode="auto">
          <a:xfrm>
            <a:off x="4140309" y="4100757"/>
            <a:ext cx="133349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Claudia </a:t>
            </a:r>
            <a:r>
              <a:rPr lang="es-MX" altLang="en-US" sz="700" dirty="0" smtClean="0">
                <a:latin typeface="Arial" panose="020B0604020202020204" pitchFamily="34" charset="0"/>
              </a:rPr>
              <a:t>E. </a:t>
            </a:r>
            <a:r>
              <a:rPr lang="es-MX" altLang="en-US" sz="700" dirty="0">
                <a:latin typeface="Arial" panose="020B0604020202020204" pitchFamily="34" charset="0"/>
              </a:rPr>
              <a:t>Flores Alvarado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Secretaria de </a:t>
            </a:r>
            <a:r>
              <a:rPr lang="es-MX" altLang="en-US" sz="700" dirty="0" smtClean="0">
                <a:latin typeface="Arial" panose="020B0604020202020204" pitchFamily="34" charset="0"/>
              </a:rPr>
              <a:t>Director</a:t>
            </a: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</a:rPr>
              <a:t>(8-07</a:t>
            </a:r>
            <a:r>
              <a:rPr lang="es-MX" altLang="en-US" sz="700" dirty="0">
                <a:latin typeface="Arial" panose="020B0604020202020204" pitchFamily="34" charset="0"/>
              </a:rPr>
              <a:t>)</a:t>
            </a:r>
            <a:endParaRPr lang="es-ES" altLang="en-US" sz="700" dirty="0">
              <a:latin typeface="Arial" panose="020B0604020202020204" pitchFamily="34" charset="0"/>
            </a:endParaRPr>
          </a:p>
        </p:txBody>
      </p:sp>
      <p:sp>
        <p:nvSpPr>
          <p:cNvPr id="12333" name="Text Box 178"/>
          <p:cNvSpPr txBox="1">
            <a:spLocks noChangeArrowheads="1"/>
          </p:cNvSpPr>
          <p:nvPr/>
        </p:nvSpPr>
        <p:spPr bwMode="auto">
          <a:xfrm>
            <a:off x="-114300" y="5078249"/>
            <a:ext cx="12858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s-MX" altLang="en-US" sz="700" b="1" dirty="0" smtClean="0">
              <a:latin typeface="Arial" panose="020B0604020202020204" pitchFamily="34" charset="0"/>
            </a:endParaRPr>
          </a:p>
          <a:p>
            <a:pPr algn="ctr" eaLnBrk="1" hangingPunct="1"/>
            <a:r>
              <a:rPr lang="es-MX" altLang="en-US" sz="700" b="1" dirty="0" smtClean="0">
                <a:latin typeface="Arial" panose="020B0604020202020204" pitchFamily="34" charset="0"/>
              </a:rPr>
              <a:t>Área Administrativa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2334" name="Text Box 181"/>
          <p:cNvSpPr txBox="1">
            <a:spLocks noChangeArrowheads="1"/>
          </p:cNvSpPr>
          <p:nvPr/>
        </p:nvSpPr>
        <p:spPr bwMode="auto">
          <a:xfrm>
            <a:off x="2252203" y="5290858"/>
            <a:ext cx="10191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 smtClean="0">
                <a:latin typeface="Arial" panose="020B0604020202020204" pitchFamily="34" charset="0"/>
              </a:rPr>
              <a:t>Área de Psicología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2336" name="Text Box 195"/>
          <p:cNvSpPr txBox="1">
            <a:spLocks noChangeArrowheads="1"/>
          </p:cNvSpPr>
          <p:nvPr/>
        </p:nvSpPr>
        <p:spPr bwMode="auto">
          <a:xfrm>
            <a:off x="2200275" y="5493953"/>
            <a:ext cx="1209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Patricia </a:t>
            </a:r>
            <a:r>
              <a:rPr lang="es-MX" altLang="en-US" sz="700" dirty="0" err="1">
                <a:latin typeface="Arial" panose="020B0604020202020204" pitchFamily="34" charset="0"/>
              </a:rPr>
              <a:t>Joffré</a:t>
            </a:r>
            <a:r>
              <a:rPr lang="es-MX" altLang="en-US" sz="700" dirty="0">
                <a:latin typeface="Arial" panose="020B0604020202020204" pitchFamily="34" charset="0"/>
              </a:rPr>
              <a:t> Rodríguez</a:t>
            </a:r>
          </a:p>
          <a:p>
            <a:pPr algn="ctr" eaLnBrk="1" hangingPunct="1"/>
            <a:r>
              <a:rPr lang="es-MX" altLang="en-US" sz="700" dirty="0" err="1">
                <a:latin typeface="Arial" panose="020B0604020202020204" pitchFamily="34" charset="0"/>
              </a:rPr>
              <a:t>Psicologa</a:t>
            </a:r>
            <a:r>
              <a:rPr lang="es-MX" altLang="en-US" sz="700" dirty="0">
                <a:latin typeface="Arial" panose="020B0604020202020204" pitchFamily="34" charset="0"/>
              </a:rPr>
              <a:t> </a:t>
            </a:r>
            <a:r>
              <a:rPr lang="es-MX" altLang="en-US" sz="700" dirty="0" smtClean="0">
                <a:latin typeface="Arial" panose="020B0604020202020204" pitchFamily="34" charset="0"/>
              </a:rPr>
              <a:t>(9-04</a:t>
            </a:r>
            <a:r>
              <a:rPr lang="es-MX" altLang="en-US" sz="700" dirty="0">
                <a:latin typeface="Arial" panose="020B0604020202020204" pitchFamily="34" charset="0"/>
              </a:rPr>
              <a:t>)</a:t>
            </a:r>
            <a:endParaRPr lang="es-ES" altLang="en-US" sz="700" dirty="0">
              <a:latin typeface="Arial" panose="020B0604020202020204" pitchFamily="34" charset="0"/>
            </a:endParaRPr>
          </a:p>
        </p:txBody>
      </p:sp>
      <p:sp>
        <p:nvSpPr>
          <p:cNvPr id="12337" name="Text Box 217"/>
          <p:cNvSpPr txBox="1">
            <a:spLocks noChangeArrowheads="1"/>
          </p:cNvSpPr>
          <p:nvPr/>
        </p:nvSpPr>
        <p:spPr bwMode="auto">
          <a:xfrm>
            <a:off x="1493007" y="8577160"/>
            <a:ext cx="195421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700" dirty="0">
                <a:solidFill>
                  <a:srgbClr val="00B050"/>
                </a:solidFill>
                <a:latin typeface="Arial" panose="020B0604020202020204" pitchFamily="34" charset="0"/>
              </a:rPr>
              <a:t>01 </a:t>
            </a:r>
            <a:r>
              <a:rPr lang="es-MX" altLang="en-US" sz="700" dirty="0" smtClean="0">
                <a:solidFill>
                  <a:srgbClr val="00B050"/>
                </a:solidFill>
                <a:latin typeface="Arial" panose="020B0604020202020204" pitchFamily="34" charset="0"/>
              </a:rPr>
              <a:t>Puestos </a:t>
            </a:r>
            <a:r>
              <a:rPr lang="es-MX" altLang="en-US" sz="700" dirty="0">
                <a:solidFill>
                  <a:srgbClr val="00B050"/>
                </a:solidFill>
                <a:latin typeface="Arial" panose="020B0604020202020204" pitchFamily="34" charset="0"/>
              </a:rPr>
              <a:t>de confianza</a:t>
            </a:r>
          </a:p>
          <a:p>
            <a:pPr eaLnBrk="1" hangingPunct="1"/>
            <a:r>
              <a:rPr lang="es-MX" altLang="en-US" sz="700" dirty="0" smtClean="0">
                <a:latin typeface="Arial" panose="020B0604020202020204" pitchFamily="34" charset="0"/>
              </a:rPr>
              <a:t>01 </a:t>
            </a:r>
            <a:r>
              <a:rPr lang="es-MX" altLang="en-US" sz="700" dirty="0" smtClean="0">
                <a:latin typeface="Arial" panose="020B0604020202020204" pitchFamily="34" charset="0"/>
              </a:rPr>
              <a:t>Puestos</a:t>
            </a:r>
            <a:r>
              <a:rPr lang="es-MX" altLang="en-US" sz="700" dirty="0" smtClean="0">
                <a:latin typeface="Arial" panose="020B0604020202020204" pitchFamily="34" charset="0"/>
              </a:rPr>
              <a:t> </a:t>
            </a:r>
            <a:r>
              <a:rPr lang="es-MX" altLang="en-US" sz="700" dirty="0">
                <a:latin typeface="Arial" panose="020B0604020202020204" pitchFamily="34" charset="0"/>
              </a:rPr>
              <a:t>de base</a:t>
            </a:r>
          </a:p>
          <a:p>
            <a:pPr eaLnBrk="1" hangingPunct="1"/>
            <a:r>
              <a:rPr lang="es-MX" altLang="en-US" sz="700" b="1" i="1" dirty="0" smtClean="0">
                <a:latin typeface="Arial" panose="020B0604020202020204" pitchFamily="34" charset="0"/>
              </a:rPr>
              <a:t>Total 2</a:t>
            </a:r>
            <a:endParaRPr lang="es-ES" altLang="en-US" sz="700" b="1" i="1" dirty="0">
              <a:latin typeface="Arial" panose="020B0604020202020204" pitchFamily="34" charset="0"/>
            </a:endParaRPr>
          </a:p>
        </p:txBody>
      </p:sp>
      <p:sp>
        <p:nvSpPr>
          <p:cNvPr id="12338" name="Line 219"/>
          <p:cNvSpPr>
            <a:spLocks noChangeShapeType="1"/>
          </p:cNvSpPr>
          <p:nvPr/>
        </p:nvSpPr>
        <p:spPr bwMode="auto">
          <a:xfrm>
            <a:off x="3058283" y="8785123"/>
            <a:ext cx="346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40" name="Text Box 221"/>
          <p:cNvSpPr txBox="1">
            <a:spLocks noChangeArrowheads="1"/>
          </p:cNvSpPr>
          <p:nvPr/>
        </p:nvSpPr>
        <p:spPr bwMode="auto">
          <a:xfrm>
            <a:off x="52388" y="508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12341" name="Line 222"/>
          <p:cNvSpPr>
            <a:spLocks noChangeShapeType="1"/>
          </p:cNvSpPr>
          <p:nvPr/>
        </p:nvSpPr>
        <p:spPr bwMode="auto">
          <a:xfrm>
            <a:off x="-11113" y="520700"/>
            <a:ext cx="685800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343" name="Text Box 234"/>
          <p:cNvSpPr txBox="1">
            <a:spLocks noChangeArrowheads="1"/>
          </p:cNvSpPr>
          <p:nvPr/>
        </p:nvSpPr>
        <p:spPr bwMode="auto">
          <a:xfrm>
            <a:off x="1919822" y="1009819"/>
            <a:ext cx="3136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i="1" dirty="0">
                <a:latin typeface="Arial" panose="020B0604020202020204" pitchFamily="34" charset="0"/>
              </a:rPr>
              <a:t>Centro de Asistencia Social Rafael </a:t>
            </a:r>
            <a:r>
              <a:rPr lang="es-MX" altLang="en-US" sz="1200" b="1" i="1" dirty="0" smtClean="0">
                <a:latin typeface="Arial" panose="020B0604020202020204" pitchFamily="34" charset="0"/>
              </a:rPr>
              <a:t>Nieto</a:t>
            </a:r>
          </a:p>
          <a:p>
            <a:pPr algn="ctr" eaLnBrk="1" hangingPunct="1"/>
            <a:r>
              <a:rPr lang="es-MX" altLang="en-US" sz="1200" b="1" i="1" dirty="0" smtClean="0">
                <a:latin typeface="Arial" panose="020B0604020202020204" pitchFamily="34" charset="0"/>
              </a:rPr>
              <a:t>Dirección General</a:t>
            </a:r>
            <a:endParaRPr lang="es-ES" altLang="en-US" sz="1200" b="1" i="1" dirty="0">
              <a:latin typeface="Arial" panose="020B0604020202020204" pitchFamily="34" charset="0"/>
            </a:endParaRPr>
          </a:p>
        </p:txBody>
      </p:sp>
      <p:sp>
        <p:nvSpPr>
          <p:cNvPr id="12377" name="Rectangle 114"/>
          <p:cNvSpPr>
            <a:spLocks noChangeArrowheads="1"/>
          </p:cNvSpPr>
          <p:nvPr/>
        </p:nvSpPr>
        <p:spPr bwMode="auto">
          <a:xfrm>
            <a:off x="5676900" y="5293539"/>
            <a:ext cx="10477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Área de </a:t>
            </a:r>
          </a:p>
          <a:p>
            <a:pPr algn="ctr"/>
            <a:r>
              <a:rPr lang="es-ES_tradnl" altLang="en-US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Prefectura</a:t>
            </a:r>
            <a:endParaRPr lang="es-ES_tradnl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25"/>
          <p:cNvSpPr>
            <a:spLocks noChangeArrowheads="1"/>
          </p:cNvSpPr>
          <p:nvPr/>
        </p:nvSpPr>
        <p:spPr bwMode="auto">
          <a:xfrm>
            <a:off x="4516322" y="5194767"/>
            <a:ext cx="1080000" cy="504000"/>
          </a:xfrm>
          <a:prstGeom prst="rect">
            <a:avLst/>
          </a:prstGeom>
          <a:solidFill>
            <a:schemeClr val="bg1"/>
          </a:solidFill>
          <a:ln w="9525">
            <a:solidFill>
              <a:srgbClr val="FFC0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FFC000"/>
            </a:outerShdw>
          </a:effectLst>
        </p:spPr>
        <p:txBody>
          <a:bodyPr wrap="none" anchor="ctr"/>
          <a:lstStyle/>
          <a:p>
            <a:endParaRPr lang="es-ES">
              <a:ea typeface="+mn-ea"/>
            </a:endParaRPr>
          </a:p>
        </p:txBody>
      </p:sp>
      <p:sp>
        <p:nvSpPr>
          <p:cNvPr id="12400" name="Rectangle 140"/>
          <p:cNvSpPr>
            <a:spLocks noChangeArrowheads="1"/>
          </p:cNvSpPr>
          <p:nvPr/>
        </p:nvSpPr>
        <p:spPr bwMode="auto">
          <a:xfrm>
            <a:off x="4528678" y="5286788"/>
            <a:ext cx="10858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 smtClean="0">
                <a:latin typeface="Arial" panose="020B0604020202020204" pitchFamily="34" charset="0"/>
              </a:rPr>
              <a:t>Área de </a:t>
            </a:r>
          </a:p>
          <a:p>
            <a:pPr algn="ctr" eaLnBrk="1" hangingPunct="1"/>
            <a:r>
              <a:rPr lang="es-MX" altLang="en-US" sz="700" b="1" dirty="0" smtClean="0">
                <a:latin typeface="Arial" panose="020B0604020202020204" pitchFamily="34" charset="0"/>
              </a:rPr>
              <a:t>Trabajo Social</a:t>
            </a:r>
            <a:endParaRPr lang="es-MX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36" name="Rectangle 132"/>
          <p:cNvSpPr>
            <a:spLocks noChangeArrowheads="1"/>
          </p:cNvSpPr>
          <p:nvPr/>
        </p:nvSpPr>
        <p:spPr bwMode="auto">
          <a:xfrm>
            <a:off x="3367217" y="5187289"/>
            <a:ext cx="1080000" cy="504000"/>
          </a:xfrm>
          <a:prstGeom prst="rect">
            <a:avLst/>
          </a:prstGeom>
          <a:solidFill>
            <a:schemeClr val="bg1"/>
          </a:solidFill>
          <a:ln w="9525">
            <a:solidFill>
              <a:srgbClr val="FFC0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FFC000"/>
            </a:outerShdw>
          </a:effectLst>
        </p:spPr>
        <p:txBody>
          <a:bodyPr wrap="none" anchor="ctr"/>
          <a:lstStyle/>
          <a:p>
            <a:endParaRPr lang="es-ES">
              <a:ea typeface="+mn-ea"/>
            </a:endParaRPr>
          </a:p>
        </p:txBody>
      </p:sp>
      <p:sp>
        <p:nvSpPr>
          <p:cNvPr id="12403" name="Text Box 180"/>
          <p:cNvSpPr txBox="1">
            <a:spLocks noChangeArrowheads="1"/>
          </p:cNvSpPr>
          <p:nvPr/>
        </p:nvSpPr>
        <p:spPr bwMode="auto">
          <a:xfrm>
            <a:off x="3381376" y="5337408"/>
            <a:ext cx="104775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 smtClean="0">
                <a:latin typeface="Arial" panose="020B0604020202020204" pitchFamily="34" charset="0"/>
              </a:rPr>
              <a:t>Área Médica</a:t>
            </a:r>
            <a:endParaRPr lang="es-MX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44" name="Rectangle 134"/>
          <p:cNvSpPr>
            <a:spLocks noChangeArrowheads="1"/>
          </p:cNvSpPr>
          <p:nvPr/>
        </p:nvSpPr>
        <p:spPr bwMode="auto">
          <a:xfrm>
            <a:off x="1499772" y="3957745"/>
            <a:ext cx="1080000" cy="504000"/>
          </a:xfrm>
          <a:prstGeom prst="rect">
            <a:avLst/>
          </a:prstGeom>
          <a:solidFill>
            <a:schemeClr val="bg1"/>
          </a:solidFill>
          <a:ln w="9525">
            <a:solidFill>
              <a:srgbClr val="FFC0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FFC000"/>
            </a:outerShdw>
          </a:effectLst>
        </p:spPr>
        <p:txBody>
          <a:bodyPr wrap="none" anchor="ctr"/>
          <a:lstStyle/>
          <a:p>
            <a:endParaRPr lang="es-ES" dirty="0">
              <a:ea typeface="+mn-ea"/>
            </a:endParaRPr>
          </a:p>
        </p:txBody>
      </p:sp>
      <p:sp>
        <p:nvSpPr>
          <p:cNvPr id="12411" name="Text Box 176"/>
          <p:cNvSpPr txBox="1">
            <a:spLocks noChangeArrowheads="1"/>
          </p:cNvSpPr>
          <p:nvPr/>
        </p:nvSpPr>
        <p:spPr bwMode="auto">
          <a:xfrm>
            <a:off x="1414915" y="4055635"/>
            <a:ext cx="12771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 smtClean="0">
                <a:latin typeface="Arial" panose="020B0604020202020204" pitchFamily="34" charset="0"/>
              </a:rPr>
              <a:t>Unidad de </a:t>
            </a:r>
          </a:p>
          <a:p>
            <a:pPr algn="ctr" eaLnBrk="1" hangingPunct="1"/>
            <a:r>
              <a:rPr lang="es-MX" altLang="en-US" sz="700" b="1" dirty="0" smtClean="0">
                <a:latin typeface="Arial" panose="020B0604020202020204" pitchFamily="34" charset="0"/>
              </a:rPr>
              <a:t>Transparencia</a:t>
            </a:r>
          </a:p>
        </p:txBody>
      </p:sp>
      <p:sp>
        <p:nvSpPr>
          <p:cNvPr id="139" name="Line 220"/>
          <p:cNvSpPr>
            <a:spLocks noChangeShapeType="1"/>
          </p:cNvSpPr>
          <p:nvPr/>
        </p:nvSpPr>
        <p:spPr bwMode="auto">
          <a:xfrm>
            <a:off x="3061458" y="8662885"/>
            <a:ext cx="346075" cy="0"/>
          </a:xfrm>
          <a:prstGeom prst="line">
            <a:avLst/>
          </a:prstGeom>
          <a:noFill/>
          <a:ln w="9525">
            <a:solidFill>
              <a:srgbClr val="00B050"/>
            </a:solidFill>
            <a:prstDash val="dash"/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1" name="Text Box 141"/>
          <p:cNvSpPr txBox="1">
            <a:spLocks noChangeArrowheads="1"/>
          </p:cNvSpPr>
          <p:nvPr/>
        </p:nvSpPr>
        <p:spPr bwMode="auto">
          <a:xfrm>
            <a:off x="4791077" y="8064502"/>
            <a:ext cx="20732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s-MX" altLang="en-US" sz="600" b="1" i="1" u="sng" dirty="0" smtClean="0">
                <a:latin typeface="Arial" panose="020B0604020202020204" pitchFamily="34" charset="0"/>
              </a:rPr>
              <a:t>Claudia Hinojosa </a:t>
            </a:r>
            <a:r>
              <a:rPr lang="es-MX" altLang="en-US" sz="600" b="1" i="1" u="sng" dirty="0" err="1" smtClean="0">
                <a:latin typeface="Arial" panose="020B0604020202020204" pitchFamily="34" charset="0"/>
              </a:rPr>
              <a:t>Célis</a:t>
            </a:r>
            <a:r>
              <a:rPr lang="es-MX" altLang="en-US" sz="600" b="1" i="1" u="sng" dirty="0" smtClean="0">
                <a:latin typeface="Arial" panose="020B0604020202020204" pitchFamily="34" charset="0"/>
              </a:rPr>
              <a:t>, Directora General</a:t>
            </a:r>
            <a:r>
              <a:rPr lang="es-ES" altLang="en-US" sz="600" b="1" i="1" u="sng" dirty="0" smtClean="0">
                <a:latin typeface="Arial" panose="020B0604020202020204" pitchFamily="34" charset="0"/>
              </a:rPr>
              <a:t> del </a:t>
            </a:r>
            <a:r>
              <a:rPr lang="es-MX" altLang="en-US" sz="600" b="1" i="1" u="sng" dirty="0" smtClean="0">
                <a:latin typeface="Arial" panose="020B0604020202020204" pitchFamily="34" charset="0"/>
              </a:rPr>
              <a:t>Centro </a:t>
            </a:r>
            <a:r>
              <a:rPr lang="es-MX" altLang="en-US" sz="600" b="1" i="1" u="sng" dirty="0">
                <a:latin typeface="Arial" panose="020B0604020202020204" pitchFamily="34" charset="0"/>
              </a:rPr>
              <a:t>de Asistencia Social Rafael Nieto</a:t>
            </a:r>
            <a:r>
              <a:rPr lang="es-ES" altLang="en-US" sz="600" dirty="0">
                <a:latin typeface="Arial" panose="020B0604020202020204" pitchFamily="34" charset="0"/>
              </a:rPr>
              <a:t>, Certifica que el presente organigrama refleja el personal, así como los puestos y nombramientos que integran la estructura vigente al mes de</a:t>
            </a:r>
            <a:r>
              <a:rPr lang="es-ES" altLang="en-US" sz="600" u="sng" dirty="0">
                <a:latin typeface="Arial" panose="020B0604020202020204" pitchFamily="34" charset="0"/>
              </a:rPr>
              <a:t> </a:t>
            </a:r>
            <a:r>
              <a:rPr lang="es-ES" altLang="en-US" sz="600" b="1" i="1" u="sng" dirty="0" smtClean="0">
                <a:latin typeface="Arial" panose="020B0604020202020204" pitchFamily="34" charset="0"/>
              </a:rPr>
              <a:t>julio </a:t>
            </a:r>
            <a:r>
              <a:rPr lang="es-ES" altLang="en-US" sz="600" b="1" i="1" u="sng" dirty="0" smtClean="0">
                <a:latin typeface="Arial" panose="020B0604020202020204" pitchFamily="34" charset="0"/>
              </a:rPr>
              <a:t>de</a:t>
            </a:r>
            <a:r>
              <a:rPr lang="es-MX" altLang="en-US" sz="600" b="1" i="1" u="sng" dirty="0">
                <a:latin typeface="Arial" panose="020B0604020202020204" pitchFamily="34" charset="0"/>
              </a:rPr>
              <a:t>l</a:t>
            </a:r>
            <a:r>
              <a:rPr lang="es-ES" altLang="en-US" sz="600" b="1" i="1" u="sng" dirty="0">
                <a:latin typeface="Arial" panose="020B0604020202020204" pitchFamily="34" charset="0"/>
              </a:rPr>
              <a:t> año 20</a:t>
            </a:r>
            <a:r>
              <a:rPr lang="es-MX" altLang="en-US" sz="600" b="1" i="1" u="sng" dirty="0" smtClean="0">
                <a:latin typeface="Arial" panose="020B0604020202020204" pitchFamily="34" charset="0"/>
              </a:rPr>
              <a:t>19</a:t>
            </a:r>
            <a:endParaRPr lang="es-ES" altLang="en-US" sz="600" b="1" i="1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ES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r>
              <a:rPr lang="es-ES" altLang="en-US" sz="600" dirty="0">
                <a:latin typeface="Arial" panose="020B0604020202020204" pitchFamily="34" charset="0"/>
              </a:rPr>
              <a:t>Firma</a:t>
            </a:r>
            <a:r>
              <a:rPr lang="es-ES" altLang="en-US" sz="600" dirty="0" smtClean="0">
                <a:latin typeface="Arial" panose="020B0604020202020204" pitchFamily="34" charset="0"/>
              </a:rPr>
              <a:t>:_______________________________________</a:t>
            </a:r>
            <a:endParaRPr lang="es-ES" altLang="en-US" sz="600" dirty="0">
              <a:latin typeface="Arial" panose="020B0604020202020204" pitchFamily="34" charset="0"/>
            </a:endParaRPr>
          </a:p>
        </p:txBody>
      </p:sp>
      <p:sp>
        <p:nvSpPr>
          <p:cNvPr id="213" name="Rectangle 125"/>
          <p:cNvSpPr>
            <a:spLocks noChangeArrowheads="1"/>
          </p:cNvSpPr>
          <p:nvPr/>
        </p:nvSpPr>
        <p:spPr bwMode="auto">
          <a:xfrm>
            <a:off x="1110750" y="5408345"/>
            <a:ext cx="1080000" cy="50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 eaLnBrk="1" hangingPunct="1"/>
            <a:endParaRPr lang="es-MX" altLang="en-U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endParaRPr lang="es-MX" altLang="en-U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Héctor Manuel Enríquez</a:t>
            </a: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 González</a:t>
            </a: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Maestro (</a:t>
            </a:r>
            <a:r>
              <a:rPr lang="es-MX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5-12) Com. DIF </a:t>
            </a:r>
            <a:endParaRPr lang="es-MX" altLang="en-U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endParaRPr lang="es-MX" altLang="en-US" sz="400" b="1" dirty="0" smtClean="0">
              <a:latin typeface="Arial" panose="020B0604020202020204" pitchFamily="34" charset="0"/>
            </a:endParaRPr>
          </a:p>
        </p:txBody>
      </p:sp>
      <p:sp>
        <p:nvSpPr>
          <p:cNvPr id="138" name="Line 141"/>
          <p:cNvSpPr>
            <a:spLocks noChangeShapeType="1"/>
          </p:cNvSpPr>
          <p:nvPr/>
        </p:nvSpPr>
        <p:spPr bwMode="auto">
          <a:xfrm flipV="1">
            <a:off x="0" y="5363372"/>
            <a:ext cx="1076325" cy="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7" name="46 CuadroTexto"/>
          <p:cNvSpPr txBox="1"/>
          <p:nvPr/>
        </p:nvSpPr>
        <p:spPr>
          <a:xfrm>
            <a:off x="1110479" y="5394093"/>
            <a:ext cx="108027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 smtClean="0">
                <a:latin typeface="Arial" pitchFamily="34" charset="0"/>
                <a:cs typeface="Arial" pitchFamily="34" charset="0"/>
              </a:rPr>
              <a:t>Área Académica</a:t>
            </a:r>
            <a:endParaRPr lang="es-MX" sz="7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" name="Conector recto 2"/>
          <p:cNvCxnSpPr/>
          <p:nvPr/>
        </p:nvCxnSpPr>
        <p:spPr bwMode="auto">
          <a:xfrm>
            <a:off x="1110750" y="5569852"/>
            <a:ext cx="108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Conector recto 47"/>
          <p:cNvCxnSpPr/>
          <p:nvPr/>
        </p:nvCxnSpPr>
        <p:spPr bwMode="auto">
          <a:xfrm>
            <a:off x="2228294" y="5479352"/>
            <a:ext cx="108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Conector recto 48"/>
          <p:cNvCxnSpPr/>
          <p:nvPr/>
        </p:nvCxnSpPr>
        <p:spPr bwMode="auto">
          <a:xfrm>
            <a:off x="4263546" y="4093709"/>
            <a:ext cx="108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Conector recto 49"/>
          <p:cNvCxnSpPr/>
          <p:nvPr/>
        </p:nvCxnSpPr>
        <p:spPr bwMode="auto">
          <a:xfrm>
            <a:off x="2885665" y="3396508"/>
            <a:ext cx="108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Conector recto 92"/>
          <p:cNvCxnSpPr/>
          <p:nvPr/>
        </p:nvCxnSpPr>
        <p:spPr bwMode="auto">
          <a:xfrm>
            <a:off x="3409158" y="2418472"/>
            <a:ext cx="1" cy="212484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Conector recto 91"/>
          <p:cNvCxnSpPr/>
          <p:nvPr/>
        </p:nvCxnSpPr>
        <p:spPr bwMode="auto">
          <a:xfrm flipH="1">
            <a:off x="4822092" y="4532885"/>
            <a:ext cx="1415" cy="181097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1" name="Conector recto 90"/>
          <p:cNvCxnSpPr/>
          <p:nvPr/>
        </p:nvCxnSpPr>
        <p:spPr bwMode="auto">
          <a:xfrm flipH="1">
            <a:off x="5743208" y="4532885"/>
            <a:ext cx="1488" cy="704251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Conector recto 88"/>
          <p:cNvCxnSpPr>
            <a:endCxn id="79" idx="2"/>
          </p:cNvCxnSpPr>
          <p:nvPr/>
        </p:nvCxnSpPr>
        <p:spPr bwMode="auto">
          <a:xfrm flipH="1">
            <a:off x="3920133" y="4532885"/>
            <a:ext cx="1488" cy="704251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Conector recto 86"/>
          <p:cNvCxnSpPr/>
          <p:nvPr/>
        </p:nvCxnSpPr>
        <p:spPr bwMode="auto">
          <a:xfrm>
            <a:off x="2408396" y="4532885"/>
            <a:ext cx="1429" cy="223555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cxnSp>
        <p:nvCxnSpPr>
          <p:cNvPr id="10" name="Conector recto 9"/>
          <p:cNvCxnSpPr/>
          <p:nvPr/>
        </p:nvCxnSpPr>
        <p:spPr bwMode="auto">
          <a:xfrm flipH="1">
            <a:off x="880910" y="4535490"/>
            <a:ext cx="1415" cy="181097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4" name="Rectangle 15"/>
          <p:cNvSpPr>
            <a:spLocks noChangeArrowheads="1"/>
          </p:cNvSpPr>
          <p:nvPr/>
        </p:nvSpPr>
        <p:spPr bwMode="auto">
          <a:xfrm>
            <a:off x="2811465" y="3418955"/>
            <a:ext cx="1195387" cy="51435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 eaLnBrk="1" hangingPunct="1"/>
            <a:endParaRPr lang="es-MX" altLang="en-US" sz="700" dirty="0" smtClean="0">
              <a:latin typeface="Arial" panose="020B0604020202020204" pitchFamily="34" charset="0"/>
            </a:endParaRPr>
          </a:p>
          <a:p>
            <a:pPr algn="ctr" eaLnBrk="1" hangingPunct="1"/>
            <a:endParaRPr lang="es-MX" altLang="en-US" sz="700" dirty="0" smtClean="0">
              <a:latin typeface="Arial" panose="020B0604020202020204" pitchFamily="34" charset="0"/>
            </a:endParaRP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</a:rPr>
              <a:t>María José Treviño Báez</a:t>
            </a: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</a:rPr>
              <a:t>Jefe de </a:t>
            </a:r>
            <a:r>
              <a:rPr lang="es-MX" altLang="en-US" sz="700" dirty="0">
                <a:latin typeface="Arial" panose="020B0604020202020204" pitchFamily="34" charset="0"/>
              </a:rPr>
              <a:t>Departamento (</a:t>
            </a:r>
            <a:r>
              <a:rPr lang="es-MX" altLang="en-US" sz="700" dirty="0" smtClean="0">
                <a:latin typeface="Arial" panose="020B0604020202020204" pitchFamily="34" charset="0"/>
              </a:rPr>
              <a:t>13-07</a:t>
            </a:r>
            <a:r>
              <a:rPr lang="es-MX" altLang="en-US" sz="700" dirty="0">
                <a:latin typeface="Arial" panose="020B0604020202020204" pitchFamily="34" charset="0"/>
              </a:rPr>
              <a:t>)</a:t>
            </a: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</a:rPr>
              <a:t>Comisionado DIF</a:t>
            </a:r>
            <a:endParaRPr lang="es-MX" altLang="en-US" sz="700" dirty="0">
              <a:latin typeface="Arial" panose="020B0604020202020204" pitchFamily="34" charset="0"/>
            </a:endParaRPr>
          </a:p>
        </p:txBody>
      </p:sp>
      <p:sp>
        <p:nvSpPr>
          <p:cNvPr id="79" name="Rectangle 9"/>
          <p:cNvSpPr>
            <a:spLocks noChangeArrowheads="1"/>
          </p:cNvSpPr>
          <p:nvPr/>
        </p:nvSpPr>
        <p:spPr bwMode="auto">
          <a:xfrm>
            <a:off x="3290133" y="4722336"/>
            <a:ext cx="1260000" cy="51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 eaLnBrk="1" hangingPunct="1">
              <a:lnSpc>
                <a:spcPts val="700"/>
              </a:lnSpc>
            </a:pPr>
            <a:endParaRPr lang="es-MX" altLang="en-US" sz="800" dirty="0" smtClean="0">
              <a:latin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</a:pPr>
            <a:r>
              <a:rPr lang="es-MX" altLang="en-US" sz="700" b="1" dirty="0" smtClean="0">
                <a:latin typeface="Arial" panose="020B0604020202020204" pitchFamily="34" charset="0"/>
              </a:rPr>
              <a:t>Chofer</a:t>
            </a:r>
          </a:p>
          <a:p>
            <a:pPr algn="ctr" eaLnBrk="1" hangingPunct="1">
              <a:lnSpc>
                <a:spcPts val="700"/>
              </a:lnSpc>
            </a:pPr>
            <a:endParaRPr lang="es-MX" altLang="en-US" sz="100" dirty="0" smtClean="0">
              <a:latin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</a:pPr>
            <a:r>
              <a:rPr lang="es-MX" altLang="en-US" sz="700" dirty="0" smtClean="0">
                <a:latin typeface="Arial" panose="020B0604020202020204" pitchFamily="34" charset="0"/>
              </a:rPr>
              <a:t>Ricardo </a:t>
            </a:r>
            <a:r>
              <a:rPr lang="es-MX" altLang="en-US" sz="700" dirty="0" err="1" smtClean="0">
                <a:latin typeface="Arial" panose="020B0604020202020204" pitchFamily="34" charset="0"/>
              </a:rPr>
              <a:t>Poire</a:t>
            </a:r>
            <a:r>
              <a:rPr lang="es-MX" altLang="en-US" sz="700" dirty="0" smtClean="0">
                <a:latin typeface="Arial" panose="020B0604020202020204" pitchFamily="34" charset="0"/>
              </a:rPr>
              <a:t> Vargas</a:t>
            </a:r>
          </a:p>
          <a:p>
            <a:pPr algn="ctr" eaLnBrk="1" hangingPunct="1">
              <a:lnSpc>
                <a:spcPts val="700"/>
              </a:lnSpc>
            </a:pPr>
            <a:r>
              <a:rPr lang="es-MX" altLang="en-US" sz="700" dirty="0" smtClean="0">
                <a:latin typeface="Arial" panose="020B0604020202020204" pitchFamily="34" charset="0"/>
              </a:rPr>
              <a:t>Chofer de Primera (5-02</a:t>
            </a:r>
            <a:r>
              <a:rPr lang="es-MX" altLang="en-US" sz="700" dirty="0">
                <a:latin typeface="Arial" panose="020B0604020202020204" pitchFamily="34" charset="0"/>
              </a:rPr>
              <a:t>)</a:t>
            </a:r>
            <a:endParaRPr lang="es-ES" altLang="en-US" sz="700" dirty="0">
              <a:latin typeface="Arial" panose="020B0604020202020204" pitchFamily="34" charset="0"/>
            </a:endParaRPr>
          </a:p>
          <a:p>
            <a:pPr algn="ctr" eaLnBrk="1" hangingPunct="1">
              <a:lnSpc>
                <a:spcPts val="700"/>
              </a:lnSpc>
            </a:pPr>
            <a:r>
              <a:rPr lang="es-MX" altLang="en-US" sz="700" dirty="0" smtClean="0">
                <a:latin typeface="Arial" panose="020B0604020202020204" pitchFamily="34" charset="0"/>
              </a:rPr>
              <a:t> Com. del DIF</a:t>
            </a:r>
            <a:endParaRPr lang="es-ES" altLang="en-US" sz="700" dirty="0">
              <a:latin typeface="Arial" panose="020B0604020202020204" pitchFamily="34" charset="0"/>
            </a:endParaRPr>
          </a:p>
        </p:txBody>
      </p:sp>
      <p:sp>
        <p:nvSpPr>
          <p:cNvPr id="80" name="Rectangle 11"/>
          <p:cNvSpPr>
            <a:spLocks noChangeArrowheads="1"/>
          </p:cNvSpPr>
          <p:nvPr/>
        </p:nvSpPr>
        <p:spPr bwMode="auto">
          <a:xfrm>
            <a:off x="1780586" y="4856915"/>
            <a:ext cx="1260000" cy="51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82" name="Rectangle 13"/>
          <p:cNvSpPr>
            <a:spLocks noChangeArrowheads="1"/>
          </p:cNvSpPr>
          <p:nvPr/>
        </p:nvSpPr>
        <p:spPr bwMode="auto">
          <a:xfrm>
            <a:off x="5114564" y="4869544"/>
            <a:ext cx="1260000" cy="51435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3332" name="Text Box 27"/>
          <p:cNvSpPr txBox="1">
            <a:spLocks noChangeArrowheads="1"/>
          </p:cNvSpPr>
          <p:nvPr/>
        </p:nvSpPr>
        <p:spPr bwMode="auto">
          <a:xfrm>
            <a:off x="2893067" y="3426300"/>
            <a:ext cx="103425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700" b="1" dirty="0" smtClean="0">
                <a:latin typeface="Arial" panose="020B0604020202020204" pitchFamily="34" charset="0"/>
              </a:rPr>
              <a:t>Área Administrativa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95" name="Rectangle 29"/>
          <p:cNvSpPr>
            <a:spLocks noChangeArrowheads="1"/>
          </p:cNvSpPr>
          <p:nvPr/>
        </p:nvSpPr>
        <p:spPr bwMode="auto">
          <a:xfrm>
            <a:off x="1790111" y="6435549"/>
            <a:ext cx="1260000" cy="51435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3335" name="Text Box 33"/>
          <p:cNvSpPr txBox="1">
            <a:spLocks noChangeArrowheads="1"/>
          </p:cNvSpPr>
          <p:nvPr/>
        </p:nvSpPr>
        <p:spPr bwMode="auto">
          <a:xfrm>
            <a:off x="1784711" y="4858506"/>
            <a:ext cx="1219199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Lavandería y Ropería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3336" name="Text Box 35"/>
          <p:cNvSpPr txBox="1">
            <a:spLocks noChangeArrowheads="1"/>
          </p:cNvSpPr>
          <p:nvPr/>
        </p:nvSpPr>
        <p:spPr bwMode="auto">
          <a:xfrm>
            <a:off x="5270139" y="4840970"/>
            <a:ext cx="96202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Jardinería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3338" name="Text Box 39"/>
          <p:cNvSpPr txBox="1">
            <a:spLocks noChangeArrowheads="1"/>
          </p:cNvSpPr>
          <p:nvPr/>
        </p:nvSpPr>
        <p:spPr bwMode="auto">
          <a:xfrm>
            <a:off x="1813285" y="6587467"/>
            <a:ext cx="117157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María de la Luz López Bravo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Lavandera </a:t>
            </a:r>
            <a:r>
              <a:rPr lang="es-MX" altLang="en-US" sz="700" dirty="0" smtClean="0">
                <a:latin typeface="Arial" panose="020B0604020202020204" pitchFamily="34" charset="0"/>
              </a:rPr>
              <a:t>(1-01</a:t>
            </a:r>
            <a:r>
              <a:rPr lang="es-MX" altLang="en-US" sz="700" dirty="0">
                <a:latin typeface="Arial" panose="020B0604020202020204" pitchFamily="34" charset="0"/>
              </a:rPr>
              <a:t>)</a:t>
            </a:r>
            <a:endParaRPr lang="es-ES" altLang="en-US" sz="700" dirty="0">
              <a:latin typeface="Arial" panose="020B0604020202020204" pitchFamily="34" charset="0"/>
            </a:endParaRPr>
          </a:p>
        </p:txBody>
      </p:sp>
      <p:sp>
        <p:nvSpPr>
          <p:cNvPr id="13339" name="Text Box 41"/>
          <p:cNvSpPr txBox="1">
            <a:spLocks noChangeArrowheads="1"/>
          </p:cNvSpPr>
          <p:nvPr/>
        </p:nvSpPr>
        <p:spPr bwMode="auto">
          <a:xfrm>
            <a:off x="5165364" y="5006069"/>
            <a:ext cx="11334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José Manuel Heredia Guerrero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Jardinero (</a:t>
            </a:r>
            <a:r>
              <a:rPr lang="es-MX" altLang="en-US" sz="700" dirty="0" smtClean="0">
                <a:latin typeface="Arial" panose="020B0604020202020204" pitchFamily="34" charset="0"/>
              </a:rPr>
              <a:t>3-13</a:t>
            </a:r>
            <a:r>
              <a:rPr lang="es-MX" altLang="en-US" sz="700" dirty="0">
                <a:latin typeface="Arial" panose="020B0604020202020204" pitchFamily="34" charset="0"/>
              </a:rPr>
              <a:t>)</a:t>
            </a:r>
            <a:endParaRPr lang="es-ES" altLang="en-US" sz="700" dirty="0">
              <a:latin typeface="Arial" panose="020B0604020202020204" pitchFamily="34" charset="0"/>
            </a:endParaRPr>
          </a:p>
        </p:txBody>
      </p:sp>
      <p:sp>
        <p:nvSpPr>
          <p:cNvPr id="13341" name="Text Box 47"/>
          <p:cNvSpPr txBox="1">
            <a:spLocks noChangeArrowheads="1"/>
          </p:cNvSpPr>
          <p:nvPr/>
        </p:nvSpPr>
        <p:spPr bwMode="auto">
          <a:xfrm>
            <a:off x="1794236" y="5001379"/>
            <a:ext cx="11811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Adelaida Zúñiga Mendoza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Cocinera (</a:t>
            </a:r>
            <a:r>
              <a:rPr lang="es-MX" altLang="en-US" sz="700" dirty="0" smtClean="0">
                <a:latin typeface="Arial" panose="020B0604020202020204" pitchFamily="34" charset="0"/>
              </a:rPr>
              <a:t>3-05</a:t>
            </a:r>
            <a:r>
              <a:rPr lang="es-MX" altLang="en-US" sz="700" dirty="0">
                <a:latin typeface="Arial" panose="020B0604020202020204" pitchFamily="34" charset="0"/>
              </a:rPr>
              <a:t>)</a:t>
            </a:r>
            <a:endParaRPr lang="es-ES" altLang="en-US" sz="700" dirty="0">
              <a:latin typeface="Arial" panose="020B0604020202020204" pitchFamily="34" charset="0"/>
            </a:endParaRPr>
          </a:p>
        </p:txBody>
      </p:sp>
      <p:sp>
        <p:nvSpPr>
          <p:cNvPr id="113" name="Rectangle 50"/>
          <p:cNvSpPr>
            <a:spLocks noChangeArrowheads="1"/>
          </p:cNvSpPr>
          <p:nvPr/>
        </p:nvSpPr>
        <p:spPr bwMode="auto">
          <a:xfrm>
            <a:off x="4190561" y="6060346"/>
            <a:ext cx="1260000" cy="8484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3344" name="Text Box 52"/>
          <p:cNvSpPr txBox="1">
            <a:spLocks noChangeArrowheads="1"/>
          </p:cNvSpPr>
          <p:nvPr/>
        </p:nvSpPr>
        <p:spPr bwMode="auto">
          <a:xfrm>
            <a:off x="4192148" y="6350858"/>
            <a:ext cx="12477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María del Carmen </a:t>
            </a:r>
            <a:r>
              <a:rPr lang="es-MX" altLang="en-US" sz="700" dirty="0" smtClean="0">
                <a:latin typeface="Arial" panose="020B0604020202020204" pitchFamily="34" charset="0"/>
              </a:rPr>
              <a:t>Flores</a:t>
            </a: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</a:rPr>
              <a:t>Mozo de Oficina (2-08)</a:t>
            </a:r>
            <a:endParaRPr lang="es-MX" altLang="en-US" sz="700" dirty="0">
              <a:latin typeface="Arial" panose="020B0604020202020204" pitchFamily="34" charset="0"/>
            </a:endParaRPr>
          </a:p>
        </p:txBody>
      </p:sp>
      <p:sp>
        <p:nvSpPr>
          <p:cNvPr id="13345" name="Text Box 53"/>
          <p:cNvSpPr txBox="1">
            <a:spLocks noChangeArrowheads="1"/>
          </p:cNvSpPr>
          <p:nvPr/>
        </p:nvSpPr>
        <p:spPr bwMode="auto">
          <a:xfrm>
            <a:off x="4279461" y="6087336"/>
            <a:ext cx="108743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Intendencia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3346" name="Text Box 62"/>
          <p:cNvSpPr txBox="1">
            <a:spLocks noChangeArrowheads="1"/>
          </p:cNvSpPr>
          <p:nvPr/>
        </p:nvSpPr>
        <p:spPr bwMode="auto">
          <a:xfrm>
            <a:off x="63500" y="508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13347" name="Line 6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348" name="Text Box 64"/>
          <p:cNvSpPr txBox="1">
            <a:spLocks noChangeArrowheads="1"/>
          </p:cNvSpPr>
          <p:nvPr/>
        </p:nvSpPr>
        <p:spPr bwMode="auto">
          <a:xfrm>
            <a:off x="1860749" y="1012433"/>
            <a:ext cx="31365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i="1" dirty="0">
                <a:latin typeface="Arial" panose="020B0604020202020204" pitchFamily="34" charset="0"/>
              </a:rPr>
              <a:t>Centro de Asistencia Social Rafael Nieto</a:t>
            </a:r>
          </a:p>
          <a:p>
            <a:pPr algn="ctr" eaLnBrk="1" hangingPunct="1"/>
            <a:r>
              <a:rPr lang="es-MX" altLang="en-US" sz="1200" b="1" i="1" dirty="0" smtClean="0">
                <a:latin typeface="Arial" panose="020B0604020202020204" pitchFamily="34" charset="0"/>
              </a:rPr>
              <a:t>Área Administrativa</a:t>
            </a:r>
            <a:endParaRPr lang="es-ES" altLang="en-US" sz="1200" b="1" i="1" dirty="0">
              <a:latin typeface="Arial" panose="020B0604020202020204" pitchFamily="34" charset="0"/>
            </a:endParaRPr>
          </a:p>
        </p:txBody>
      </p:sp>
      <p:sp>
        <p:nvSpPr>
          <p:cNvPr id="13349" name="Line 19"/>
          <p:cNvSpPr>
            <a:spLocks noChangeShapeType="1"/>
          </p:cNvSpPr>
          <p:nvPr/>
        </p:nvSpPr>
        <p:spPr bwMode="auto">
          <a:xfrm>
            <a:off x="4192148" y="6350858"/>
            <a:ext cx="1262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50" name="Text Box 33"/>
          <p:cNvSpPr txBox="1">
            <a:spLocks noChangeArrowheads="1"/>
          </p:cNvSpPr>
          <p:nvPr/>
        </p:nvSpPr>
        <p:spPr bwMode="auto">
          <a:xfrm>
            <a:off x="1796512" y="6421731"/>
            <a:ext cx="124073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 smtClean="0">
                <a:latin typeface="Arial" panose="020B0604020202020204" pitchFamily="34" charset="0"/>
              </a:rPr>
              <a:t>Apoyo a Lavandería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3357" name="Text Box 32"/>
          <p:cNvSpPr txBox="1">
            <a:spLocks noChangeArrowheads="1"/>
          </p:cNvSpPr>
          <p:nvPr/>
        </p:nvSpPr>
        <p:spPr bwMode="auto">
          <a:xfrm>
            <a:off x="249024" y="4825317"/>
            <a:ext cx="123825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Cocina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61" name="Rectangle 139"/>
          <p:cNvSpPr>
            <a:spLocks noChangeArrowheads="1"/>
          </p:cNvSpPr>
          <p:nvPr/>
        </p:nvSpPr>
        <p:spPr bwMode="auto">
          <a:xfrm>
            <a:off x="2797177" y="2433117"/>
            <a:ext cx="1195200" cy="5148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solidFill>
                <a:srgbClr val="92D050"/>
              </a:solidFill>
              <a:ea typeface="+mn-ea"/>
            </a:endParaRPr>
          </a:p>
        </p:txBody>
      </p:sp>
      <p:sp>
        <p:nvSpPr>
          <p:cNvPr id="63" name="Text Box 168"/>
          <p:cNvSpPr txBox="1">
            <a:spLocks noChangeArrowheads="1"/>
          </p:cNvSpPr>
          <p:nvPr/>
        </p:nvSpPr>
        <p:spPr bwMode="auto">
          <a:xfrm>
            <a:off x="2855915" y="2609330"/>
            <a:ext cx="117633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 Dirección General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69" name="Text Box 217"/>
          <p:cNvSpPr txBox="1">
            <a:spLocks noChangeArrowheads="1"/>
          </p:cNvSpPr>
          <p:nvPr/>
        </p:nvSpPr>
        <p:spPr bwMode="auto">
          <a:xfrm>
            <a:off x="1513481" y="8427029"/>
            <a:ext cx="195421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s-MX" altLang="en-US" sz="700" dirty="0">
              <a:solidFill>
                <a:srgbClr val="00B05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s-MX" altLang="en-US" sz="700" dirty="0" smtClean="0">
                <a:latin typeface="Arial" panose="020B0604020202020204" pitchFamily="34" charset="0"/>
              </a:rPr>
              <a:t>11 </a:t>
            </a:r>
            <a:r>
              <a:rPr lang="es-MX" altLang="en-US" sz="700" dirty="0" smtClean="0">
                <a:latin typeface="Arial" panose="020B0604020202020204" pitchFamily="34" charset="0"/>
              </a:rPr>
              <a:t>Puestos </a:t>
            </a:r>
            <a:r>
              <a:rPr lang="es-MX" altLang="en-US" sz="700" dirty="0">
                <a:latin typeface="Arial" panose="020B0604020202020204" pitchFamily="34" charset="0"/>
              </a:rPr>
              <a:t>de base</a:t>
            </a:r>
            <a:endParaRPr lang="es-MX" altLang="en-US" sz="7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s-MX" altLang="en-US" sz="700" b="1" i="1" dirty="0" smtClean="0">
                <a:latin typeface="Arial" panose="020B0604020202020204" pitchFamily="34" charset="0"/>
              </a:rPr>
              <a:t>Total 11</a:t>
            </a:r>
            <a:endParaRPr lang="es-ES" altLang="en-US" sz="700" b="1" i="1" dirty="0">
              <a:latin typeface="Arial" panose="020B0604020202020204" pitchFamily="34" charset="0"/>
            </a:endParaRPr>
          </a:p>
        </p:txBody>
      </p:sp>
      <p:sp>
        <p:nvSpPr>
          <p:cNvPr id="70" name="Line 219"/>
          <p:cNvSpPr>
            <a:spLocks noChangeShapeType="1"/>
          </p:cNvSpPr>
          <p:nvPr/>
        </p:nvSpPr>
        <p:spPr bwMode="auto">
          <a:xfrm>
            <a:off x="3078757" y="8634992"/>
            <a:ext cx="346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56" name="Text Box 52"/>
          <p:cNvSpPr txBox="1">
            <a:spLocks noChangeArrowheads="1"/>
          </p:cNvSpPr>
          <p:nvPr/>
        </p:nvSpPr>
        <p:spPr bwMode="auto">
          <a:xfrm>
            <a:off x="4208069" y="6598793"/>
            <a:ext cx="12477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</a:rPr>
              <a:t>Maribel </a:t>
            </a:r>
            <a:r>
              <a:rPr lang="es-MX" altLang="en-US" sz="700" dirty="0">
                <a:latin typeface="Arial" panose="020B0604020202020204" pitchFamily="34" charset="0"/>
              </a:rPr>
              <a:t>Torres Coronado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Mozo de Oficina </a:t>
            </a:r>
            <a:r>
              <a:rPr lang="es-MX" altLang="en-US" sz="700" dirty="0" smtClean="0">
                <a:latin typeface="Arial" panose="020B0604020202020204" pitchFamily="34" charset="0"/>
              </a:rPr>
              <a:t>(2-08</a:t>
            </a:r>
            <a:r>
              <a:rPr lang="es-MX" altLang="en-US" sz="700" dirty="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57" name="Line 19"/>
          <p:cNvSpPr>
            <a:spLocks noChangeShapeType="1"/>
          </p:cNvSpPr>
          <p:nvPr/>
        </p:nvSpPr>
        <p:spPr bwMode="auto">
          <a:xfrm>
            <a:off x="4188240" y="6619264"/>
            <a:ext cx="1262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58" name="Line 16"/>
          <p:cNvSpPr>
            <a:spLocks noChangeShapeType="1"/>
          </p:cNvSpPr>
          <p:nvPr/>
        </p:nvSpPr>
        <p:spPr bwMode="auto">
          <a:xfrm>
            <a:off x="2811414" y="3618618"/>
            <a:ext cx="1198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66" name="Rectangle 125"/>
          <p:cNvSpPr>
            <a:spLocks noChangeArrowheads="1"/>
          </p:cNvSpPr>
          <p:nvPr/>
        </p:nvSpPr>
        <p:spPr bwMode="auto">
          <a:xfrm>
            <a:off x="285751" y="4848655"/>
            <a:ext cx="1260000" cy="16120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 eaLnBrk="1" hangingPunct="1">
              <a:buFont typeface="Arial" pitchFamily="34" charset="0"/>
              <a:buChar char="•"/>
            </a:pPr>
            <a:endParaRPr lang="es-MX" altLang="en-US" sz="700" dirty="0" smtClean="0">
              <a:latin typeface="Arial" panose="020B0604020202020204" pitchFamily="34" charset="0"/>
            </a:endParaRPr>
          </a:p>
          <a:p>
            <a:pPr algn="ctr" eaLnBrk="1" hangingPunct="1">
              <a:buFont typeface="Arial" pitchFamily="34" charset="0"/>
              <a:buChar char="•"/>
            </a:pPr>
            <a:endParaRPr lang="es-MX" altLang="en-US" sz="700" dirty="0" smtClean="0">
              <a:latin typeface="Arial" panose="020B0604020202020204" pitchFamily="34" charset="0"/>
            </a:endParaRPr>
          </a:p>
        </p:txBody>
      </p:sp>
      <p:sp>
        <p:nvSpPr>
          <p:cNvPr id="67" name="Text Box 47"/>
          <p:cNvSpPr txBox="1">
            <a:spLocks noChangeArrowheads="1"/>
          </p:cNvSpPr>
          <p:nvPr/>
        </p:nvSpPr>
        <p:spPr bwMode="auto">
          <a:xfrm>
            <a:off x="285750" y="4841399"/>
            <a:ext cx="120015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n-US" sz="700" b="1" dirty="0" smtClean="0">
                <a:latin typeface="Arial" panose="020B0604020202020204" pitchFamily="34" charset="0"/>
              </a:rPr>
              <a:t>Cocina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59" name="Text Box 141"/>
          <p:cNvSpPr txBox="1">
            <a:spLocks noChangeArrowheads="1"/>
          </p:cNvSpPr>
          <p:nvPr/>
        </p:nvSpPr>
        <p:spPr bwMode="auto">
          <a:xfrm>
            <a:off x="4743452" y="8074027"/>
            <a:ext cx="20732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s-MX" altLang="en-US" sz="600" b="1" i="1" u="sng" dirty="0" smtClean="0">
                <a:latin typeface="Arial" panose="020B0604020202020204" pitchFamily="34" charset="0"/>
              </a:rPr>
              <a:t>Claudia Hinojosa </a:t>
            </a:r>
            <a:r>
              <a:rPr lang="es-MX" altLang="en-US" sz="600" b="1" i="1" u="sng" dirty="0" err="1" smtClean="0">
                <a:latin typeface="Arial" panose="020B0604020202020204" pitchFamily="34" charset="0"/>
              </a:rPr>
              <a:t>Célis</a:t>
            </a:r>
            <a:r>
              <a:rPr lang="es-MX" altLang="en-US" sz="600" b="1" i="1" u="sng" dirty="0" smtClean="0">
                <a:latin typeface="Arial" panose="020B0604020202020204" pitchFamily="34" charset="0"/>
              </a:rPr>
              <a:t>, Directora General</a:t>
            </a:r>
            <a:r>
              <a:rPr lang="es-ES" altLang="en-US" sz="600" b="1" i="1" u="sng" dirty="0" smtClean="0">
                <a:latin typeface="Arial" panose="020B0604020202020204" pitchFamily="34" charset="0"/>
              </a:rPr>
              <a:t> del </a:t>
            </a:r>
            <a:r>
              <a:rPr lang="es-MX" altLang="en-US" sz="600" b="1" i="1" u="sng" dirty="0" smtClean="0">
                <a:latin typeface="Arial" panose="020B0604020202020204" pitchFamily="34" charset="0"/>
              </a:rPr>
              <a:t>Centro </a:t>
            </a:r>
            <a:r>
              <a:rPr lang="es-MX" altLang="en-US" sz="600" b="1" i="1" u="sng" dirty="0">
                <a:latin typeface="Arial" panose="020B0604020202020204" pitchFamily="34" charset="0"/>
              </a:rPr>
              <a:t>de Asistencia Social Rafael Nieto</a:t>
            </a:r>
            <a:r>
              <a:rPr lang="es-ES" altLang="en-US" sz="600" dirty="0">
                <a:latin typeface="Arial" panose="020B0604020202020204" pitchFamily="34" charset="0"/>
              </a:rPr>
              <a:t>, Certifica que el presente organigrama refleja el personal, así como los puestos y nombramientos que integran la estructura vigente al mes de</a:t>
            </a:r>
            <a:r>
              <a:rPr lang="es-ES" altLang="en-US" sz="600" u="sng" dirty="0">
                <a:latin typeface="Arial" panose="020B0604020202020204" pitchFamily="34" charset="0"/>
              </a:rPr>
              <a:t> </a:t>
            </a:r>
            <a:r>
              <a:rPr lang="es-ES" altLang="en-US" sz="600" b="1" i="1" u="sng" dirty="0" smtClean="0">
                <a:latin typeface="Arial" panose="020B0604020202020204" pitchFamily="34" charset="0"/>
              </a:rPr>
              <a:t>julio </a:t>
            </a:r>
            <a:r>
              <a:rPr lang="es-ES" altLang="en-US" sz="600" b="1" i="1" u="sng" dirty="0" smtClean="0">
                <a:latin typeface="Arial" panose="020B0604020202020204" pitchFamily="34" charset="0"/>
              </a:rPr>
              <a:t>de</a:t>
            </a:r>
            <a:r>
              <a:rPr lang="es-MX" altLang="en-US" sz="600" b="1" i="1" u="sng" dirty="0">
                <a:latin typeface="Arial" panose="020B0604020202020204" pitchFamily="34" charset="0"/>
              </a:rPr>
              <a:t>l</a:t>
            </a:r>
            <a:r>
              <a:rPr lang="es-ES" altLang="en-US" sz="600" b="1" i="1" u="sng" dirty="0">
                <a:latin typeface="Arial" panose="020B0604020202020204" pitchFamily="34" charset="0"/>
              </a:rPr>
              <a:t> año 20</a:t>
            </a:r>
            <a:r>
              <a:rPr lang="es-MX" altLang="en-US" sz="600" b="1" i="1" u="sng" dirty="0" smtClean="0">
                <a:latin typeface="Arial" panose="020B0604020202020204" pitchFamily="34" charset="0"/>
              </a:rPr>
              <a:t>19</a:t>
            </a:r>
            <a:endParaRPr lang="es-ES" altLang="en-US" sz="600" b="1" i="1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ES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r>
              <a:rPr lang="es-ES" altLang="en-US" sz="600" dirty="0">
                <a:latin typeface="Arial" panose="020B0604020202020204" pitchFamily="34" charset="0"/>
              </a:rPr>
              <a:t>Firma</a:t>
            </a:r>
            <a:r>
              <a:rPr lang="es-ES" altLang="en-US" sz="600" dirty="0" smtClean="0">
                <a:latin typeface="Arial" panose="020B0604020202020204" pitchFamily="34" charset="0"/>
              </a:rPr>
              <a:t>:_______________________________________</a:t>
            </a:r>
            <a:endParaRPr lang="es-ES" altLang="en-US" sz="600" dirty="0">
              <a:latin typeface="Arial" panose="020B0604020202020204" pitchFamily="34" charset="0"/>
            </a:endParaRPr>
          </a:p>
        </p:txBody>
      </p:sp>
      <p:cxnSp>
        <p:nvCxnSpPr>
          <p:cNvPr id="5" name="Conector recto 4"/>
          <p:cNvCxnSpPr/>
          <p:nvPr/>
        </p:nvCxnSpPr>
        <p:spPr bwMode="auto">
          <a:xfrm>
            <a:off x="1780586" y="5038115"/>
            <a:ext cx="126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Conector recto 73"/>
          <p:cNvCxnSpPr/>
          <p:nvPr/>
        </p:nvCxnSpPr>
        <p:spPr bwMode="auto">
          <a:xfrm>
            <a:off x="280775" y="5036203"/>
            <a:ext cx="126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Conector recto 77"/>
          <p:cNvCxnSpPr/>
          <p:nvPr/>
        </p:nvCxnSpPr>
        <p:spPr bwMode="auto">
          <a:xfrm>
            <a:off x="1796512" y="6628136"/>
            <a:ext cx="126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3" name="Conector recto 82"/>
          <p:cNvCxnSpPr/>
          <p:nvPr/>
        </p:nvCxnSpPr>
        <p:spPr bwMode="auto">
          <a:xfrm>
            <a:off x="3290133" y="4911115"/>
            <a:ext cx="126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Conector recto 84"/>
          <p:cNvCxnSpPr/>
          <p:nvPr/>
        </p:nvCxnSpPr>
        <p:spPr bwMode="auto">
          <a:xfrm>
            <a:off x="5114564" y="5037819"/>
            <a:ext cx="126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Conector recto 7"/>
          <p:cNvCxnSpPr/>
          <p:nvPr/>
        </p:nvCxnSpPr>
        <p:spPr bwMode="auto">
          <a:xfrm flipV="1">
            <a:off x="880910" y="4532885"/>
            <a:ext cx="4870241" cy="2605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" name="Text Box 42"/>
          <p:cNvSpPr txBox="1">
            <a:spLocks noChangeArrowheads="1"/>
          </p:cNvSpPr>
          <p:nvPr/>
        </p:nvSpPr>
        <p:spPr bwMode="auto">
          <a:xfrm>
            <a:off x="190500" y="5361068"/>
            <a:ext cx="143827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s-MX" altLang="en-US" sz="200" dirty="0" smtClean="0">
              <a:latin typeface="Arial" panose="020B0604020202020204" pitchFamily="34" charset="0"/>
            </a:endParaRP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</a:rPr>
              <a:t>María </a:t>
            </a:r>
            <a:r>
              <a:rPr lang="es-MX" altLang="en-US" sz="700" dirty="0">
                <a:latin typeface="Arial" panose="020B0604020202020204" pitchFamily="34" charset="0"/>
              </a:rPr>
              <a:t>Elena Martínez </a:t>
            </a:r>
            <a:r>
              <a:rPr lang="es-MX" altLang="en-US" sz="700" dirty="0" err="1" smtClean="0">
                <a:latin typeface="Arial" panose="020B0604020202020204" pitchFamily="34" charset="0"/>
              </a:rPr>
              <a:t>Rdz</a:t>
            </a:r>
            <a:endParaRPr lang="es-MX" altLang="en-US" sz="700" dirty="0" smtClean="0">
              <a:latin typeface="Arial" panose="020B0604020202020204" pitchFamily="34" charset="0"/>
            </a:endParaRP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</a:rPr>
              <a:t>Cocinera (3-05)</a:t>
            </a:r>
          </a:p>
          <a:p>
            <a:pPr algn="ctr" eaLnBrk="1" hangingPunct="1">
              <a:buFontTx/>
              <a:buChar char="•"/>
            </a:pPr>
            <a:endParaRPr lang="es-MX" altLang="en-US" sz="700" dirty="0" smtClean="0">
              <a:latin typeface="Arial" panose="020B0604020202020204" pitchFamily="34" charset="0"/>
            </a:endParaRPr>
          </a:p>
          <a:p>
            <a:pPr algn="ctr" eaLnBrk="1" hangingPunct="1"/>
            <a:endParaRPr lang="es-MX" altLang="en-US" sz="100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</a:rPr>
              <a:t>Ma</a:t>
            </a:r>
            <a:r>
              <a:rPr lang="es-MX" altLang="en-US" sz="700" dirty="0">
                <a:latin typeface="Arial" panose="020B0604020202020204" pitchFamily="34" charset="0"/>
              </a:rPr>
              <a:t>. Ofelia </a:t>
            </a:r>
            <a:r>
              <a:rPr lang="es-MX" altLang="en-US" sz="700" dirty="0" err="1">
                <a:latin typeface="Arial" panose="020B0604020202020204" pitchFamily="34" charset="0"/>
              </a:rPr>
              <a:t>Rdz.</a:t>
            </a:r>
            <a:r>
              <a:rPr lang="es-MX" altLang="en-US" sz="700" dirty="0">
                <a:latin typeface="Arial" panose="020B0604020202020204" pitchFamily="34" charset="0"/>
              </a:rPr>
              <a:t> Mendoza</a:t>
            </a: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</a:rPr>
              <a:t>Cocinera (3-05)</a:t>
            </a:r>
            <a:endParaRPr lang="es-ES" altLang="en-US" sz="700" dirty="0" smtClean="0">
              <a:latin typeface="Arial" panose="020B0604020202020204" pitchFamily="34" charset="0"/>
            </a:endParaRPr>
          </a:p>
          <a:p>
            <a:pPr algn="ctr" eaLnBrk="1" hangingPunct="1"/>
            <a:endParaRPr lang="es-MX" altLang="en-US" sz="500" dirty="0" smtClean="0">
              <a:latin typeface="Arial" panose="020B0604020202020204" pitchFamily="34" charset="0"/>
            </a:endParaRP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</a:rPr>
              <a:t>Ma. </a:t>
            </a:r>
            <a:r>
              <a:rPr lang="es-MX" altLang="en-US" sz="700" dirty="0">
                <a:latin typeface="Arial" panose="020B0604020202020204" pitchFamily="34" charset="0"/>
              </a:rPr>
              <a:t>del Socorro </a:t>
            </a:r>
            <a:r>
              <a:rPr lang="es-MX" altLang="en-US" sz="700" dirty="0" smtClean="0">
                <a:latin typeface="Arial" panose="020B0604020202020204" pitchFamily="34" charset="0"/>
              </a:rPr>
              <a:t>Orozco</a:t>
            </a: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</a:rPr>
              <a:t> </a:t>
            </a:r>
            <a:r>
              <a:rPr lang="es-MX" altLang="en-US" sz="700" dirty="0">
                <a:latin typeface="Arial" panose="020B0604020202020204" pitchFamily="34" charset="0"/>
              </a:rPr>
              <a:t>Villaseñor </a:t>
            </a:r>
            <a:endParaRPr lang="es-MX" altLang="en-US" sz="700" dirty="0" smtClean="0">
              <a:latin typeface="Arial" panose="020B0604020202020204" pitchFamily="34" charset="0"/>
            </a:endParaRP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</a:rPr>
              <a:t>Cocinera (3-05)</a:t>
            </a:r>
            <a:endParaRPr lang="es-MX" altLang="en-US" sz="700" dirty="0">
              <a:latin typeface="Arial" panose="020B0604020202020204" pitchFamily="34" charset="0"/>
            </a:endParaRPr>
          </a:p>
        </p:txBody>
      </p:sp>
      <p:cxnSp>
        <p:nvCxnSpPr>
          <p:cNvPr id="52" name="Conector recto 51"/>
          <p:cNvCxnSpPr/>
          <p:nvPr/>
        </p:nvCxnSpPr>
        <p:spPr bwMode="auto">
          <a:xfrm>
            <a:off x="285538" y="5684785"/>
            <a:ext cx="126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Conector recto 52"/>
          <p:cNvCxnSpPr/>
          <p:nvPr/>
        </p:nvCxnSpPr>
        <p:spPr bwMode="auto">
          <a:xfrm>
            <a:off x="280988" y="6040385"/>
            <a:ext cx="126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CuadroTexto 1"/>
          <p:cNvSpPr txBox="1"/>
          <p:nvPr/>
        </p:nvSpPr>
        <p:spPr>
          <a:xfrm>
            <a:off x="143351" y="5021661"/>
            <a:ext cx="154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Ma. Esperanza Castillo Palomo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Cocinera (3-05) 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cxnSp>
        <p:nvCxnSpPr>
          <p:cNvPr id="55" name="Conector recto 54"/>
          <p:cNvCxnSpPr/>
          <p:nvPr/>
        </p:nvCxnSpPr>
        <p:spPr bwMode="auto">
          <a:xfrm>
            <a:off x="285538" y="5361068"/>
            <a:ext cx="126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3318" name="Line 8"/>
          <p:cNvSpPr>
            <a:spLocks noChangeShapeType="1"/>
          </p:cNvSpPr>
          <p:nvPr/>
        </p:nvSpPr>
        <p:spPr bwMode="auto">
          <a:xfrm flipH="1" flipV="1">
            <a:off x="3974433" y="2939686"/>
            <a:ext cx="3770" cy="1885949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4" name="Rectangle 15"/>
          <p:cNvSpPr>
            <a:spLocks noChangeArrowheads="1"/>
          </p:cNvSpPr>
          <p:nvPr/>
        </p:nvSpPr>
        <p:spPr bwMode="auto">
          <a:xfrm>
            <a:off x="3374361" y="3925526"/>
            <a:ext cx="1195387" cy="51435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 eaLnBrk="1" hangingPunct="1"/>
            <a:endParaRPr lang="es-MX" altLang="en-US" sz="700" dirty="0" smtClean="0">
              <a:latin typeface="Arial" panose="020B0604020202020204" pitchFamily="34" charset="0"/>
            </a:endParaRPr>
          </a:p>
          <a:p>
            <a:pPr algn="ctr" eaLnBrk="1" hangingPunct="1"/>
            <a:endParaRPr lang="es-MX" altLang="en-US" sz="600" dirty="0" smtClean="0">
              <a:latin typeface="Arial" panose="020B0604020202020204" pitchFamily="34" charset="0"/>
            </a:endParaRP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Héctor Manuel Enríquez</a:t>
            </a: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 González</a:t>
            </a: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Maestro (</a:t>
            </a:r>
            <a:r>
              <a:rPr lang="es-MX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5-12) Com. DIF </a:t>
            </a:r>
            <a:endParaRPr lang="es-MX" altLang="en-US" sz="700" dirty="0">
              <a:latin typeface="Arial" panose="020B0604020202020204" pitchFamily="34" charset="0"/>
            </a:endParaRPr>
          </a:p>
        </p:txBody>
      </p:sp>
      <p:sp>
        <p:nvSpPr>
          <p:cNvPr id="13331" name="Line 26"/>
          <p:cNvSpPr>
            <a:spLocks noChangeShapeType="1"/>
          </p:cNvSpPr>
          <p:nvPr/>
        </p:nvSpPr>
        <p:spPr bwMode="auto">
          <a:xfrm flipV="1">
            <a:off x="3339193" y="4825634"/>
            <a:ext cx="1295400" cy="1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32" name="Text Box 27"/>
          <p:cNvSpPr txBox="1">
            <a:spLocks noChangeArrowheads="1"/>
          </p:cNvSpPr>
          <p:nvPr/>
        </p:nvSpPr>
        <p:spPr bwMode="auto">
          <a:xfrm>
            <a:off x="3382297" y="3932872"/>
            <a:ext cx="11811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 smtClean="0">
                <a:latin typeface="Arial" panose="020B0604020202020204" pitchFamily="34" charset="0"/>
              </a:rPr>
              <a:t>Área Académica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3346" name="Text Box 62"/>
          <p:cNvSpPr txBox="1">
            <a:spLocks noChangeArrowheads="1"/>
          </p:cNvSpPr>
          <p:nvPr/>
        </p:nvSpPr>
        <p:spPr bwMode="auto">
          <a:xfrm>
            <a:off x="63500" y="508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13347" name="Line 6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348" name="Text Box 64"/>
          <p:cNvSpPr txBox="1">
            <a:spLocks noChangeArrowheads="1"/>
          </p:cNvSpPr>
          <p:nvPr/>
        </p:nvSpPr>
        <p:spPr bwMode="auto">
          <a:xfrm>
            <a:off x="2549089" y="971302"/>
            <a:ext cx="31365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i="1" dirty="0">
                <a:latin typeface="Arial" panose="020B0604020202020204" pitchFamily="34" charset="0"/>
              </a:rPr>
              <a:t>Centro de Asistencia Social Rafael Nieto</a:t>
            </a:r>
          </a:p>
          <a:p>
            <a:pPr algn="ctr" eaLnBrk="1" hangingPunct="1"/>
            <a:r>
              <a:rPr lang="es-MX" altLang="en-US" sz="1200" b="1" i="1" dirty="0" smtClean="0">
                <a:latin typeface="Arial" panose="020B0604020202020204" pitchFamily="34" charset="0"/>
              </a:rPr>
              <a:t>Área Academia</a:t>
            </a:r>
            <a:endParaRPr lang="es-ES" altLang="en-US" sz="1200" b="1" i="1" dirty="0">
              <a:latin typeface="Arial" panose="020B0604020202020204" pitchFamily="34" charset="0"/>
            </a:endParaRPr>
          </a:p>
        </p:txBody>
      </p:sp>
      <p:sp>
        <p:nvSpPr>
          <p:cNvPr id="61" name="Rectangle 139"/>
          <p:cNvSpPr>
            <a:spLocks noChangeArrowheads="1"/>
          </p:cNvSpPr>
          <p:nvPr/>
        </p:nvSpPr>
        <p:spPr bwMode="auto">
          <a:xfrm>
            <a:off x="3360073" y="2939688"/>
            <a:ext cx="1195200" cy="5148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solidFill>
                <a:srgbClr val="92D050"/>
              </a:solidFill>
              <a:ea typeface="+mn-ea"/>
            </a:endParaRPr>
          </a:p>
        </p:txBody>
      </p:sp>
      <p:sp>
        <p:nvSpPr>
          <p:cNvPr id="63" name="Text Box 168"/>
          <p:cNvSpPr txBox="1">
            <a:spLocks noChangeArrowheads="1"/>
          </p:cNvSpPr>
          <p:nvPr/>
        </p:nvSpPr>
        <p:spPr bwMode="auto">
          <a:xfrm>
            <a:off x="3375944" y="3115901"/>
            <a:ext cx="117633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 Dirección General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69" name="Text Box 217"/>
          <p:cNvSpPr txBox="1">
            <a:spLocks noChangeArrowheads="1"/>
          </p:cNvSpPr>
          <p:nvPr/>
        </p:nvSpPr>
        <p:spPr bwMode="auto">
          <a:xfrm>
            <a:off x="1513482" y="8191503"/>
            <a:ext cx="2401294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700" dirty="0" smtClean="0">
                <a:latin typeface="Arial" panose="020B0604020202020204" pitchFamily="34" charset="0"/>
              </a:rPr>
              <a:t>01 </a:t>
            </a:r>
            <a:r>
              <a:rPr lang="es-MX" altLang="en-US" sz="700" dirty="0" smtClean="0">
                <a:latin typeface="Arial" panose="020B0604020202020204" pitchFamily="34" charset="0"/>
              </a:rPr>
              <a:t>Puestos de </a:t>
            </a:r>
            <a:r>
              <a:rPr lang="es-MX" altLang="en-US" sz="700" dirty="0">
                <a:latin typeface="Arial" panose="020B0604020202020204" pitchFamily="34" charset="0"/>
              </a:rPr>
              <a:t>base</a:t>
            </a:r>
            <a:endParaRPr lang="es-MX" altLang="en-US" sz="7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s-MX" altLang="en-US" sz="700" dirty="0" smtClean="0">
                <a:solidFill>
                  <a:srgbClr val="0070C0"/>
                </a:solidFill>
                <a:latin typeface="Arial" panose="020B0604020202020204" pitchFamily="34" charset="0"/>
              </a:rPr>
              <a:t>01 </a:t>
            </a:r>
            <a:r>
              <a:rPr lang="es-MX" altLang="en-US" sz="700" dirty="0" smtClean="0">
                <a:solidFill>
                  <a:srgbClr val="0070C0"/>
                </a:solidFill>
                <a:latin typeface="Arial" panose="020B0604020202020204" pitchFamily="34" charset="0"/>
              </a:rPr>
              <a:t>Contrato DIF</a:t>
            </a:r>
            <a:endParaRPr lang="es-MX" altLang="en-US" sz="700" dirty="0" smtClean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s-MX" altLang="en-US" sz="700" dirty="0" smtClean="0">
                <a:solidFill>
                  <a:srgbClr val="0070C0"/>
                </a:solidFill>
                <a:latin typeface="Arial" panose="020B0604020202020204" pitchFamily="34" charset="0"/>
              </a:rPr>
              <a:t>01 Contrato CASRN</a:t>
            </a:r>
          </a:p>
          <a:p>
            <a:pPr eaLnBrk="1" hangingPunct="1"/>
            <a:r>
              <a:rPr lang="es-MX" altLang="en-US" sz="700" b="1" i="1" dirty="0" smtClean="0">
                <a:latin typeface="Arial" panose="020B0604020202020204" pitchFamily="34" charset="0"/>
              </a:rPr>
              <a:t>Total 3</a:t>
            </a:r>
            <a:endParaRPr lang="es-ES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ES" altLang="en-US" sz="700" b="1" i="1" dirty="0">
              <a:latin typeface="Arial" panose="020B0604020202020204" pitchFamily="34" charset="0"/>
            </a:endParaRPr>
          </a:p>
        </p:txBody>
      </p:sp>
      <p:sp>
        <p:nvSpPr>
          <p:cNvPr id="70" name="Line 219"/>
          <p:cNvSpPr>
            <a:spLocks noChangeShapeType="1"/>
          </p:cNvSpPr>
          <p:nvPr/>
        </p:nvSpPr>
        <p:spPr bwMode="auto">
          <a:xfrm>
            <a:off x="2679379" y="8294083"/>
            <a:ext cx="346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58" name="Line 16"/>
          <p:cNvSpPr>
            <a:spLocks noChangeShapeType="1"/>
          </p:cNvSpPr>
          <p:nvPr/>
        </p:nvSpPr>
        <p:spPr bwMode="auto">
          <a:xfrm>
            <a:off x="3374310" y="4125189"/>
            <a:ext cx="1198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65" name="Rectangle 135"/>
          <p:cNvSpPr>
            <a:spLocks noChangeArrowheads="1"/>
          </p:cNvSpPr>
          <p:nvPr/>
        </p:nvSpPr>
        <p:spPr bwMode="auto">
          <a:xfrm>
            <a:off x="2719168" y="5099144"/>
            <a:ext cx="1195200" cy="514800"/>
          </a:xfrm>
          <a:prstGeom prst="rect">
            <a:avLst/>
          </a:prstGeom>
          <a:solidFill>
            <a:schemeClr val="bg1"/>
          </a:solidFill>
          <a:ln w="9525">
            <a:solidFill>
              <a:srgbClr val="0070C0"/>
            </a:solidFill>
            <a:miter lim="800000"/>
            <a:headEnd/>
            <a:tailEnd/>
          </a:ln>
          <a:effectLst>
            <a:outerShdw dist="35921" dir="2700000" algn="ctr" rotWithShape="0">
              <a:srgbClr val="0070C0"/>
            </a:outerShdw>
          </a:effectLst>
        </p:spPr>
        <p:txBody>
          <a:bodyPr wrap="none" anchor="ctr"/>
          <a:lstStyle/>
          <a:p>
            <a:pPr algn="ctr"/>
            <a:endParaRPr lang="es-ES_tradnl" altLang="en-U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_tradnl" altLang="en-US" sz="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Omar Carreón </a:t>
            </a:r>
            <a:r>
              <a:rPr lang="es-ES_tradnl" altLang="en-US" sz="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Almanza</a:t>
            </a:r>
            <a:endParaRPr lang="es-ES_tradnl" altLang="en-U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Maestro </a:t>
            </a:r>
            <a:r>
              <a:rPr lang="ja-JP" alt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ES_tradnl" altLang="ja-JP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ja-JP" alt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s-MX" altLang="ja-JP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Com. </a:t>
            </a:r>
            <a:r>
              <a:rPr lang="es-MX" altLang="ja-JP" sz="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Dif</a:t>
            </a:r>
            <a:endParaRPr lang="es-ES_tradnl" altLang="ja-JP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6" name="306 Conector recto"/>
          <p:cNvCxnSpPr>
            <a:cxnSpLocks noChangeShapeType="1"/>
          </p:cNvCxnSpPr>
          <p:nvPr/>
        </p:nvCxnSpPr>
        <p:spPr bwMode="auto">
          <a:xfrm>
            <a:off x="2723819" y="5280344"/>
            <a:ext cx="1195200" cy="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7" name="Rectangle 110"/>
          <p:cNvSpPr>
            <a:spLocks noChangeArrowheads="1"/>
          </p:cNvSpPr>
          <p:nvPr/>
        </p:nvSpPr>
        <p:spPr bwMode="auto">
          <a:xfrm>
            <a:off x="2715306" y="5091381"/>
            <a:ext cx="1155701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Maestro</a:t>
            </a:r>
            <a:endParaRPr lang="es-ES_tradnl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 154"/>
          <p:cNvSpPr>
            <a:spLocks noChangeArrowheads="1"/>
          </p:cNvSpPr>
          <p:nvPr/>
        </p:nvSpPr>
        <p:spPr bwMode="auto">
          <a:xfrm flipH="1">
            <a:off x="4030663" y="5103847"/>
            <a:ext cx="1195200" cy="514800"/>
          </a:xfrm>
          <a:prstGeom prst="rect">
            <a:avLst/>
          </a:prstGeom>
          <a:solidFill>
            <a:schemeClr val="bg1"/>
          </a:solidFill>
          <a:ln w="9525">
            <a:solidFill>
              <a:srgbClr val="0070C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70C0"/>
            </a:outerShdw>
          </a:effectLst>
        </p:spPr>
        <p:txBody>
          <a:bodyPr wrap="none" anchor="ctr"/>
          <a:lstStyle/>
          <a:p>
            <a:pPr lvl="0" algn="ctr">
              <a:defRPr/>
            </a:pPr>
            <a:endParaRPr lang="es-ES" sz="700" b="1" i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Line 166"/>
          <p:cNvSpPr>
            <a:spLocks noChangeShapeType="1"/>
          </p:cNvSpPr>
          <p:nvPr/>
        </p:nvSpPr>
        <p:spPr bwMode="auto">
          <a:xfrm flipV="1">
            <a:off x="3343956" y="4822337"/>
            <a:ext cx="1503" cy="27159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94" name="Line 220"/>
          <p:cNvSpPr>
            <a:spLocks noChangeShapeType="1"/>
          </p:cNvSpPr>
          <p:nvPr/>
        </p:nvSpPr>
        <p:spPr bwMode="auto">
          <a:xfrm>
            <a:off x="2683661" y="8518258"/>
            <a:ext cx="346075" cy="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9" name="Text Box 141"/>
          <p:cNvSpPr txBox="1">
            <a:spLocks noChangeArrowheads="1"/>
          </p:cNvSpPr>
          <p:nvPr/>
        </p:nvSpPr>
        <p:spPr bwMode="auto">
          <a:xfrm>
            <a:off x="4743452" y="8064502"/>
            <a:ext cx="20732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s-MX" altLang="en-US" sz="600" b="1" i="1" u="sng" dirty="0" smtClean="0">
                <a:latin typeface="Arial" panose="020B0604020202020204" pitchFamily="34" charset="0"/>
              </a:rPr>
              <a:t>Claudia Hinojosa </a:t>
            </a:r>
            <a:r>
              <a:rPr lang="es-MX" altLang="en-US" sz="600" b="1" i="1" u="sng" dirty="0" err="1" smtClean="0">
                <a:latin typeface="Arial" panose="020B0604020202020204" pitchFamily="34" charset="0"/>
              </a:rPr>
              <a:t>Célis</a:t>
            </a:r>
            <a:r>
              <a:rPr lang="es-MX" altLang="en-US" sz="600" b="1" i="1" u="sng" dirty="0" smtClean="0">
                <a:latin typeface="Arial" panose="020B0604020202020204" pitchFamily="34" charset="0"/>
              </a:rPr>
              <a:t>, Directora General</a:t>
            </a:r>
            <a:r>
              <a:rPr lang="es-ES" altLang="en-US" sz="600" b="1" i="1" u="sng" dirty="0" smtClean="0">
                <a:latin typeface="Arial" panose="020B0604020202020204" pitchFamily="34" charset="0"/>
              </a:rPr>
              <a:t> del </a:t>
            </a:r>
            <a:r>
              <a:rPr lang="es-MX" altLang="en-US" sz="600" b="1" i="1" u="sng" dirty="0" smtClean="0">
                <a:latin typeface="Arial" panose="020B0604020202020204" pitchFamily="34" charset="0"/>
              </a:rPr>
              <a:t>Centro </a:t>
            </a:r>
            <a:r>
              <a:rPr lang="es-MX" altLang="en-US" sz="600" b="1" i="1" u="sng" dirty="0">
                <a:latin typeface="Arial" panose="020B0604020202020204" pitchFamily="34" charset="0"/>
              </a:rPr>
              <a:t>de Asistencia Social Rafael Nieto</a:t>
            </a:r>
            <a:r>
              <a:rPr lang="es-ES" altLang="en-US" sz="600" dirty="0">
                <a:latin typeface="Arial" panose="020B0604020202020204" pitchFamily="34" charset="0"/>
              </a:rPr>
              <a:t>, Certifica que el presente organigrama refleja el personal, así como los puestos y nombramientos que integran la estructura vigente al mes de</a:t>
            </a:r>
            <a:r>
              <a:rPr lang="es-ES" altLang="en-US" sz="600" u="sng" dirty="0">
                <a:latin typeface="Arial" panose="020B0604020202020204" pitchFamily="34" charset="0"/>
              </a:rPr>
              <a:t> </a:t>
            </a:r>
            <a:r>
              <a:rPr lang="es-ES" altLang="en-US" sz="600" b="1" i="1" u="sng" dirty="0" smtClean="0">
                <a:latin typeface="Arial" panose="020B0604020202020204" pitchFamily="34" charset="0"/>
              </a:rPr>
              <a:t>julio </a:t>
            </a:r>
            <a:r>
              <a:rPr lang="es-ES" altLang="en-US" sz="600" b="1" i="1" u="sng" dirty="0" smtClean="0">
                <a:latin typeface="Arial" panose="020B0604020202020204" pitchFamily="34" charset="0"/>
              </a:rPr>
              <a:t>de</a:t>
            </a:r>
            <a:r>
              <a:rPr lang="es-MX" altLang="en-US" sz="600" b="1" i="1" u="sng" dirty="0">
                <a:latin typeface="Arial" panose="020B0604020202020204" pitchFamily="34" charset="0"/>
              </a:rPr>
              <a:t>l</a:t>
            </a:r>
            <a:r>
              <a:rPr lang="es-ES" altLang="en-US" sz="600" b="1" i="1" u="sng" dirty="0">
                <a:latin typeface="Arial" panose="020B0604020202020204" pitchFamily="34" charset="0"/>
              </a:rPr>
              <a:t> año 20</a:t>
            </a:r>
            <a:r>
              <a:rPr lang="es-MX" altLang="en-US" sz="600" b="1" i="1" u="sng" dirty="0" smtClean="0">
                <a:latin typeface="Arial" panose="020B0604020202020204" pitchFamily="34" charset="0"/>
              </a:rPr>
              <a:t>19</a:t>
            </a:r>
            <a:endParaRPr lang="es-ES" altLang="en-US" sz="600" b="1" i="1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ES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r>
              <a:rPr lang="es-ES" altLang="en-US" sz="600" dirty="0">
                <a:latin typeface="Arial" panose="020B0604020202020204" pitchFamily="34" charset="0"/>
              </a:rPr>
              <a:t>Firma</a:t>
            </a:r>
            <a:r>
              <a:rPr lang="es-ES" altLang="en-US" sz="600" dirty="0" smtClean="0">
                <a:latin typeface="Arial" panose="020B0604020202020204" pitchFamily="34" charset="0"/>
              </a:rPr>
              <a:t>:_______________________________________</a:t>
            </a:r>
            <a:endParaRPr lang="es-ES" altLang="en-US" sz="600" dirty="0">
              <a:latin typeface="Arial" panose="020B0604020202020204" pitchFamily="34" charset="0"/>
            </a:endParaRPr>
          </a:p>
        </p:txBody>
      </p:sp>
      <p:cxnSp>
        <p:nvCxnSpPr>
          <p:cNvPr id="31" name="306 Conector recto"/>
          <p:cNvCxnSpPr>
            <a:cxnSpLocks noChangeShapeType="1"/>
          </p:cNvCxnSpPr>
          <p:nvPr/>
        </p:nvCxnSpPr>
        <p:spPr bwMode="auto">
          <a:xfrm>
            <a:off x="4041756" y="5280344"/>
            <a:ext cx="1195200" cy="0"/>
          </a:xfrm>
          <a:prstGeom prst="line">
            <a:avLst/>
          </a:prstGeom>
          <a:noFill/>
          <a:ln w="9525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CuadroTexto 1"/>
          <p:cNvSpPr txBox="1"/>
          <p:nvPr/>
        </p:nvSpPr>
        <p:spPr>
          <a:xfrm>
            <a:off x="3969612" y="5091940"/>
            <a:ext cx="13250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sz="7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Servicios </a:t>
            </a:r>
            <a:r>
              <a:rPr lang="es-ES" sz="7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 Docencia</a:t>
            </a:r>
            <a:endParaRPr lang="es-ES" sz="7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3970772" y="5288531"/>
            <a:ext cx="1325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sz="700" dirty="0" smtClean="0">
                <a:latin typeface="Arial" pitchFamily="34" charset="0"/>
                <a:cs typeface="Arial" pitchFamily="34" charset="0"/>
              </a:rPr>
              <a:t>Manuela de </a:t>
            </a:r>
            <a:r>
              <a:rPr lang="es-ES" sz="700" dirty="0" err="1" smtClean="0">
                <a:latin typeface="Arial" pitchFamily="34" charset="0"/>
                <a:cs typeface="Arial" pitchFamily="34" charset="0"/>
              </a:rPr>
              <a:t>Fatima</a:t>
            </a:r>
            <a:r>
              <a:rPr lang="es-ES" sz="700" dirty="0" smtClean="0">
                <a:latin typeface="Arial" pitchFamily="34" charset="0"/>
                <a:cs typeface="Arial" pitchFamily="34" charset="0"/>
              </a:rPr>
              <a:t> Karina Moreno </a:t>
            </a:r>
            <a:r>
              <a:rPr lang="es-ES" sz="700" dirty="0" err="1" smtClean="0">
                <a:latin typeface="Arial" pitchFamily="34" charset="0"/>
                <a:cs typeface="Arial" pitchFamily="34" charset="0"/>
              </a:rPr>
              <a:t>Gtz.</a:t>
            </a:r>
            <a:r>
              <a:rPr lang="es-ES" sz="700" dirty="0" smtClean="0">
                <a:latin typeface="Arial" pitchFamily="34" charset="0"/>
                <a:cs typeface="Arial" pitchFamily="34" charset="0"/>
              </a:rPr>
              <a:t> Docente</a:t>
            </a:r>
            <a:endParaRPr lang="es-ES" sz="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Line 166"/>
          <p:cNvSpPr>
            <a:spLocks noChangeShapeType="1"/>
          </p:cNvSpPr>
          <p:nvPr/>
        </p:nvSpPr>
        <p:spPr bwMode="auto">
          <a:xfrm flipV="1">
            <a:off x="4626760" y="4826589"/>
            <a:ext cx="1503" cy="27159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8" name="Line 220"/>
          <p:cNvSpPr>
            <a:spLocks noChangeShapeType="1"/>
          </p:cNvSpPr>
          <p:nvPr/>
        </p:nvSpPr>
        <p:spPr bwMode="auto">
          <a:xfrm>
            <a:off x="2686771" y="8409401"/>
            <a:ext cx="346075" cy="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3318" name="Line 8"/>
          <p:cNvSpPr>
            <a:spLocks noChangeShapeType="1"/>
          </p:cNvSpPr>
          <p:nvPr/>
        </p:nvSpPr>
        <p:spPr bwMode="auto">
          <a:xfrm flipH="1" flipV="1">
            <a:off x="4106481" y="2742819"/>
            <a:ext cx="6732" cy="254355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4" name="Rectangle 15"/>
          <p:cNvSpPr>
            <a:spLocks noChangeArrowheads="1"/>
          </p:cNvSpPr>
          <p:nvPr/>
        </p:nvSpPr>
        <p:spPr bwMode="auto">
          <a:xfrm>
            <a:off x="3506409" y="3771526"/>
            <a:ext cx="1195387" cy="51435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 eaLnBrk="1" hangingPunct="1"/>
            <a:endParaRPr lang="es-MX" altLang="en-US" sz="700" dirty="0" smtClean="0">
              <a:latin typeface="Arial" panose="020B0604020202020204" pitchFamily="34" charset="0"/>
            </a:endParaRPr>
          </a:p>
          <a:p>
            <a:pPr algn="ctr" eaLnBrk="1" hangingPunct="1"/>
            <a:endParaRPr lang="es-MX" altLang="en-US" sz="700" dirty="0" smtClean="0">
              <a:latin typeface="Arial" panose="020B0604020202020204" pitchFamily="34" charset="0"/>
            </a:endParaRP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</a:rPr>
              <a:t>Patricia </a:t>
            </a:r>
            <a:r>
              <a:rPr lang="es-MX" altLang="en-US" sz="700" dirty="0" err="1" smtClean="0">
                <a:latin typeface="Arial" panose="020B0604020202020204" pitchFamily="34" charset="0"/>
              </a:rPr>
              <a:t>Joffré</a:t>
            </a:r>
            <a:r>
              <a:rPr lang="es-MX" altLang="en-US" sz="700" dirty="0" smtClean="0">
                <a:latin typeface="Arial" panose="020B0604020202020204" pitchFamily="34" charset="0"/>
              </a:rPr>
              <a:t> Rodríguez</a:t>
            </a:r>
          </a:p>
          <a:p>
            <a:pPr algn="ctr" eaLnBrk="1" hangingPunct="1"/>
            <a:r>
              <a:rPr lang="es-MX" altLang="en-US" sz="700" dirty="0" smtClean="0">
                <a:latin typeface="Arial" panose="020B0604020202020204" pitchFamily="34" charset="0"/>
              </a:rPr>
              <a:t>Psicóloga (9-04)</a:t>
            </a:r>
            <a:endParaRPr lang="es-MX" altLang="en-US" sz="700" dirty="0">
              <a:latin typeface="Arial" panose="020B0604020202020204" pitchFamily="34" charset="0"/>
            </a:endParaRPr>
          </a:p>
        </p:txBody>
      </p:sp>
      <p:sp>
        <p:nvSpPr>
          <p:cNvPr id="13332" name="Text Box 27"/>
          <p:cNvSpPr txBox="1">
            <a:spLocks noChangeArrowheads="1"/>
          </p:cNvSpPr>
          <p:nvPr/>
        </p:nvSpPr>
        <p:spPr bwMode="auto">
          <a:xfrm>
            <a:off x="3514345" y="3778872"/>
            <a:ext cx="11811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 smtClean="0">
                <a:latin typeface="Arial" panose="020B0604020202020204" pitchFamily="34" charset="0"/>
              </a:rPr>
              <a:t>Área de Psicología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3346" name="Text Box 62"/>
          <p:cNvSpPr txBox="1">
            <a:spLocks noChangeArrowheads="1"/>
          </p:cNvSpPr>
          <p:nvPr/>
        </p:nvSpPr>
        <p:spPr bwMode="auto">
          <a:xfrm>
            <a:off x="63500" y="508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13347" name="Line 6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348" name="Text Box 64"/>
          <p:cNvSpPr txBox="1">
            <a:spLocks noChangeArrowheads="1"/>
          </p:cNvSpPr>
          <p:nvPr/>
        </p:nvSpPr>
        <p:spPr bwMode="auto">
          <a:xfrm>
            <a:off x="2556494" y="1006858"/>
            <a:ext cx="31365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i="1" dirty="0">
                <a:latin typeface="Arial" panose="020B0604020202020204" pitchFamily="34" charset="0"/>
              </a:rPr>
              <a:t>Centro de Asistencia Social Rafael Nieto</a:t>
            </a:r>
          </a:p>
          <a:p>
            <a:pPr algn="ctr" eaLnBrk="1" hangingPunct="1"/>
            <a:r>
              <a:rPr lang="es-MX" altLang="en-US" sz="1200" b="1" i="1" dirty="0" smtClean="0">
                <a:latin typeface="Arial" panose="020B0604020202020204" pitchFamily="34" charset="0"/>
              </a:rPr>
              <a:t>Área de Psicología</a:t>
            </a:r>
            <a:endParaRPr lang="es-ES" altLang="en-US" sz="1200" b="1" i="1" dirty="0">
              <a:latin typeface="Arial" panose="020B0604020202020204" pitchFamily="34" charset="0"/>
            </a:endParaRPr>
          </a:p>
        </p:txBody>
      </p:sp>
      <p:sp>
        <p:nvSpPr>
          <p:cNvPr id="61" name="Rectangle 139"/>
          <p:cNvSpPr>
            <a:spLocks noChangeArrowheads="1"/>
          </p:cNvSpPr>
          <p:nvPr/>
        </p:nvSpPr>
        <p:spPr bwMode="auto">
          <a:xfrm>
            <a:off x="3492121" y="2742821"/>
            <a:ext cx="1195200" cy="5148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solidFill>
                <a:srgbClr val="92D050"/>
              </a:solidFill>
              <a:ea typeface="+mn-ea"/>
            </a:endParaRPr>
          </a:p>
        </p:txBody>
      </p:sp>
      <p:sp>
        <p:nvSpPr>
          <p:cNvPr id="63" name="Text Box 168"/>
          <p:cNvSpPr txBox="1">
            <a:spLocks noChangeArrowheads="1"/>
          </p:cNvSpPr>
          <p:nvPr/>
        </p:nvSpPr>
        <p:spPr bwMode="auto">
          <a:xfrm>
            <a:off x="3515933" y="2872249"/>
            <a:ext cx="117633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 Dirección General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69" name="Text Box 217"/>
          <p:cNvSpPr txBox="1">
            <a:spLocks noChangeArrowheads="1"/>
          </p:cNvSpPr>
          <p:nvPr/>
        </p:nvSpPr>
        <p:spPr bwMode="auto">
          <a:xfrm>
            <a:off x="1513482" y="8191503"/>
            <a:ext cx="24012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700" dirty="0" smtClean="0">
                <a:latin typeface="Arial" panose="020B0604020202020204" pitchFamily="34" charset="0"/>
              </a:rPr>
              <a:t>02 </a:t>
            </a:r>
            <a:r>
              <a:rPr lang="es-MX" altLang="en-US" sz="700" dirty="0" smtClean="0">
                <a:latin typeface="Arial" panose="020B0604020202020204" pitchFamily="34" charset="0"/>
              </a:rPr>
              <a:t>Puestos </a:t>
            </a:r>
            <a:r>
              <a:rPr lang="es-MX" altLang="en-US" sz="700" dirty="0">
                <a:latin typeface="Arial" panose="020B0604020202020204" pitchFamily="34" charset="0"/>
              </a:rPr>
              <a:t>de base</a:t>
            </a:r>
            <a:endParaRPr lang="es-MX" altLang="en-US" sz="7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s-MX" altLang="en-US" sz="700" b="1" i="1" dirty="0" smtClean="0">
                <a:latin typeface="Arial" panose="020B0604020202020204" pitchFamily="34" charset="0"/>
              </a:rPr>
              <a:t>Total 2</a:t>
            </a:r>
            <a:endParaRPr lang="es-ES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ES" altLang="en-US" sz="700" b="1" i="1" dirty="0">
              <a:latin typeface="Arial" panose="020B0604020202020204" pitchFamily="34" charset="0"/>
            </a:endParaRPr>
          </a:p>
        </p:txBody>
      </p:sp>
      <p:sp>
        <p:nvSpPr>
          <p:cNvPr id="70" name="Line 219"/>
          <p:cNvSpPr>
            <a:spLocks noChangeShapeType="1"/>
          </p:cNvSpPr>
          <p:nvPr/>
        </p:nvSpPr>
        <p:spPr bwMode="auto">
          <a:xfrm>
            <a:off x="2571242" y="8293116"/>
            <a:ext cx="346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58" name="Line 16"/>
          <p:cNvSpPr>
            <a:spLocks noChangeShapeType="1"/>
          </p:cNvSpPr>
          <p:nvPr/>
        </p:nvSpPr>
        <p:spPr bwMode="auto">
          <a:xfrm>
            <a:off x="3506358" y="3971189"/>
            <a:ext cx="1198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2" name="Rectangle 154"/>
          <p:cNvSpPr>
            <a:spLocks noChangeArrowheads="1"/>
          </p:cNvSpPr>
          <p:nvPr/>
        </p:nvSpPr>
        <p:spPr bwMode="auto">
          <a:xfrm>
            <a:off x="3537251" y="4841261"/>
            <a:ext cx="1195200" cy="51435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 eaLnBrk="1" hangingPunct="1"/>
            <a:endParaRPr lang="es-MX" altLang="en-US" sz="800" dirty="0" smtClean="0">
              <a:latin typeface="Arial" panose="020B0604020202020204" pitchFamily="34" charset="0"/>
            </a:endParaRPr>
          </a:p>
          <a:p>
            <a:pPr algn="ctr" eaLnBrk="1" hangingPunct="1"/>
            <a:endParaRPr lang="es-MX" altLang="en-US" sz="700" dirty="0" smtClean="0">
              <a:latin typeface="Arial" panose="020B0604020202020204" pitchFamily="34" charset="0"/>
            </a:endParaRPr>
          </a:p>
          <a:p>
            <a:pPr algn="ctr" eaLnBrk="1" hangingPunct="1"/>
            <a:r>
              <a:rPr lang="es-MX" altLang="en-US" sz="700" dirty="0" err="1" smtClean="0">
                <a:latin typeface="Arial" panose="020B0604020202020204" pitchFamily="34" charset="0"/>
              </a:rPr>
              <a:t>Nohemi</a:t>
            </a:r>
            <a:r>
              <a:rPr lang="es-MX" altLang="en-US" sz="700" dirty="0" smtClean="0">
                <a:latin typeface="Arial" panose="020B0604020202020204" pitchFamily="34" charset="0"/>
              </a:rPr>
              <a:t> González </a:t>
            </a:r>
            <a:r>
              <a:rPr lang="es-MX" altLang="en-US" sz="700" dirty="0" err="1" smtClean="0">
                <a:latin typeface="Arial" panose="020B0604020202020204" pitchFamily="34" charset="0"/>
              </a:rPr>
              <a:t>Martinez</a:t>
            </a:r>
            <a:endParaRPr lang="es-MX" altLang="en-US" sz="700" dirty="0" smtClean="0">
              <a:latin typeface="Arial" panose="020B0604020202020204" pitchFamily="34" charset="0"/>
            </a:endParaRPr>
          </a:p>
          <a:p>
            <a:pPr algn="ctr" eaLnBrk="1" hangingPunct="1"/>
            <a:r>
              <a:rPr lang="es-MX" altLang="en-US" sz="700" dirty="0" err="1" smtClean="0">
                <a:latin typeface="Arial" panose="020B0604020202020204" pitchFamily="34" charset="0"/>
              </a:rPr>
              <a:t>Tec</a:t>
            </a:r>
            <a:r>
              <a:rPr lang="es-MX" altLang="en-US" sz="700" dirty="0" smtClean="0">
                <a:latin typeface="Arial" panose="020B0604020202020204" pitchFamily="34" charset="0"/>
              </a:rPr>
              <a:t>. No Especializado (5-14)</a:t>
            </a:r>
            <a:endParaRPr lang="es-ES" altLang="en-US" sz="700" dirty="0">
              <a:latin typeface="Arial" panose="020B0604020202020204" pitchFamily="34" charset="0"/>
            </a:endParaRPr>
          </a:p>
        </p:txBody>
      </p:sp>
      <p:sp>
        <p:nvSpPr>
          <p:cNvPr id="29" name="Line 16"/>
          <p:cNvSpPr>
            <a:spLocks noChangeShapeType="1"/>
          </p:cNvSpPr>
          <p:nvPr/>
        </p:nvSpPr>
        <p:spPr bwMode="auto">
          <a:xfrm>
            <a:off x="3544459" y="5033214"/>
            <a:ext cx="1198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1" name="30 CuadroTexto"/>
          <p:cNvSpPr txBox="1"/>
          <p:nvPr/>
        </p:nvSpPr>
        <p:spPr>
          <a:xfrm>
            <a:off x="3609594" y="4857361"/>
            <a:ext cx="111442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00" b="1" dirty="0" smtClean="0">
                <a:latin typeface="Arial" pitchFamily="34" charset="0"/>
                <a:cs typeface="Arial" pitchFamily="34" charset="0"/>
              </a:rPr>
              <a:t>Auxiliar de Psicología</a:t>
            </a:r>
            <a:endParaRPr lang="es-MX" sz="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 Box 141"/>
          <p:cNvSpPr txBox="1">
            <a:spLocks noChangeArrowheads="1"/>
          </p:cNvSpPr>
          <p:nvPr/>
        </p:nvSpPr>
        <p:spPr bwMode="auto">
          <a:xfrm>
            <a:off x="4733927" y="8064502"/>
            <a:ext cx="20732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s-MX" altLang="en-US" sz="600" b="1" i="1" u="sng" dirty="0" smtClean="0">
                <a:latin typeface="Arial" panose="020B0604020202020204" pitchFamily="34" charset="0"/>
              </a:rPr>
              <a:t>Claudia Hinojosa </a:t>
            </a:r>
            <a:r>
              <a:rPr lang="es-MX" altLang="en-US" sz="600" b="1" i="1" u="sng" dirty="0" err="1" smtClean="0">
                <a:latin typeface="Arial" panose="020B0604020202020204" pitchFamily="34" charset="0"/>
              </a:rPr>
              <a:t>Célis</a:t>
            </a:r>
            <a:r>
              <a:rPr lang="es-MX" altLang="en-US" sz="600" b="1" i="1" u="sng" dirty="0" smtClean="0">
                <a:latin typeface="Arial" panose="020B0604020202020204" pitchFamily="34" charset="0"/>
              </a:rPr>
              <a:t>, Directora General</a:t>
            </a:r>
            <a:r>
              <a:rPr lang="es-ES" altLang="en-US" sz="600" b="1" i="1" u="sng" dirty="0" smtClean="0">
                <a:latin typeface="Arial" panose="020B0604020202020204" pitchFamily="34" charset="0"/>
              </a:rPr>
              <a:t> del </a:t>
            </a:r>
            <a:r>
              <a:rPr lang="es-MX" altLang="en-US" sz="600" b="1" i="1" u="sng" dirty="0" smtClean="0">
                <a:latin typeface="Arial" panose="020B0604020202020204" pitchFamily="34" charset="0"/>
              </a:rPr>
              <a:t>Centro </a:t>
            </a:r>
            <a:r>
              <a:rPr lang="es-MX" altLang="en-US" sz="600" b="1" i="1" u="sng" dirty="0">
                <a:latin typeface="Arial" panose="020B0604020202020204" pitchFamily="34" charset="0"/>
              </a:rPr>
              <a:t>de Asistencia Social Rafael Nieto</a:t>
            </a:r>
            <a:r>
              <a:rPr lang="es-ES" altLang="en-US" sz="600" dirty="0">
                <a:latin typeface="Arial" panose="020B0604020202020204" pitchFamily="34" charset="0"/>
              </a:rPr>
              <a:t>, Certifica que el presente organigrama refleja el personal, así como los puestos y nombramientos que integran la estructura vigente al mes de</a:t>
            </a:r>
            <a:r>
              <a:rPr lang="es-ES" altLang="en-US" sz="600" u="sng" dirty="0">
                <a:latin typeface="Arial" panose="020B0604020202020204" pitchFamily="34" charset="0"/>
              </a:rPr>
              <a:t> </a:t>
            </a:r>
            <a:r>
              <a:rPr lang="es-ES" altLang="en-US" sz="600" b="1" i="1" u="sng" dirty="0" smtClean="0">
                <a:latin typeface="Arial" panose="020B0604020202020204" pitchFamily="34" charset="0"/>
              </a:rPr>
              <a:t>julio </a:t>
            </a:r>
            <a:r>
              <a:rPr lang="es-ES" altLang="en-US" sz="600" b="1" i="1" u="sng" dirty="0" smtClean="0">
                <a:latin typeface="Arial" panose="020B0604020202020204" pitchFamily="34" charset="0"/>
              </a:rPr>
              <a:t>de</a:t>
            </a:r>
            <a:r>
              <a:rPr lang="es-MX" altLang="en-US" sz="600" b="1" i="1" u="sng" dirty="0">
                <a:latin typeface="Arial" panose="020B0604020202020204" pitchFamily="34" charset="0"/>
              </a:rPr>
              <a:t>l</a:t>
            </a:r>
            <a:r>
              <a:rPr lang="es-ES" altLang="en-US" sz="600" b="1" i="1" u="sng" dirty="0">
                <a:latin typeface="Arial" panose="020B0604020202020204" pitchFamily="34" charset="0"/>
              </a:rPr>
              <a:t> año 20</a:t>
            </a:r>
            <a:r>
              <a:rPr lang="es-MX" altLang="en-US" sz="600" b="1" i="1" u="sng" dirty="0" smtClean="0">
                <a:latin typeface="Arial" panose="020B0604020202020204" pitchFamily="34" charset="0"/>
              </a:rPr>
              <a:t>19</a:t>
            </a:r>
            <a:endParaRPr lang="es-ES" altLang="en-US" sz="600" b="1" i="1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ES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r>
              <a:rPr lang="es-ES" altLang="en-US" sz="600" dirty="0">
                <a:latin typeface="Arial" panose="020B0604020202020204" pitchFamily="34" charset="0"/>
              </a:rPr>
              <a:t>Firma</a:t>
            </a:r>
            <a:r>
              <a:rPr lang="es-ES" altLang="en-US" sz="600" dirty="0" smtClean="0">
                <a:latin typeface="Arial" panose="020B0604020202020204" pitchFamily="34" charset="0"/>
              </a:rPr>
              <a:t>:_______________________________________</a:t>
            </a:r>
            <a:endParaRPr lang="es-ES" altLang="en-US" sz="6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3318" name="Line 8"/>
          <p:cNvSpPr>
            <a:spLocks noChangeShapeType="1"/>
          </p:cNvSpPr>
          <p:nvPr/>
        </p:nvSpPr>
        <p:spPr bwMode="auto">
          <a:xfrm flipH="1" flipV="1">
            <a:off x="3998910" y="3003776"/>
            <a:ext cx="3771" cy="2583119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4" name="Rectangle 15"/>
          <p:cNvSpPr>
            <a:spLocks noChangeArrowheads="1"/>
          </p:cNvSpPr>
          <p:nvPr/>
        </p:nvSpPr>
        <p:spPr bwMode="auto">
          <a:xfrm>
            <a:off x="3398839" y="3961042"/>
            <a:ext cx="1195387" cy="514351"/>
          </a:xfrm>
          <a:prstGeom prst="rect">
            <a:avLst/>
          </a:prstGeom>
          <a:solidFill>
            <a:schemeClr val="bg1"/>
          </a:solidFill>
          <a:ln w="9525">
            <a:solidFill>
              <a:srgbClr val="FFC0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FFC000"/>
            </a:outerShdw>
          </a:effectLst>
        </p:spPr>
        <p:txBody>
          <a:bodyPr wrap="none" anchor="ctr"/>
          <a:lstStyle/>
          <a:p>
            <a:endParaRPr lang="es-MX" altLang="en-US" dirty="0">
              <a:ea typeface="+mn-ea"/>
            </a:endParaRPr>
          </a:p>
          <a:p>
            <a:endParaRPr lang="es-MX" altLang="en-US" dirty="0">
              <a:ea typeface="+mn-ea"/>
            </a:endParaRPr>
          </a:p>
        </p:txBody>
      </p:sp>
      <p:sp>
        <p:nvSpPr>
          <p:cNvPr id="13331" name="Line 26"/>
          <p:cNvSpPr>
            <a:spLocks noChangeShapeType="1"/>
          </p:cNvSpPr>
          <p:nvPr/>
        </p:nvSpPr>
        <p:spPr bwMode="auto">
          <a:xfrm>
            <a:off x="2720973" y="4908777"/>
            <a:ext cx="2609853" cy="785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32" name="Text Box 27"/>
          <p:cNvSpPr txBox="1">
            <a:spLocks noChangeArrowheads="1"/>
          </p:cNvSpPr>
          <p:nvPr/>
        </p:nvSpPr>
        <p:spPr bwMode="auto">
          <a:xfrm>
            <a:off x="3406776" y="4120788"/>
            <a:ext cx="11811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 smtClean="0">
                <a:latin typeface="Arial" panose="020B0604020202020204" pitchFamily="34" charset="0"/>
              </a:rPr>
              <a:t>Área Médica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3346" name="Text Box 62"/>
          <p:cNvSpPr txBox="1">
            <a:spLocks noChangeArrowheads="1"/>
          </p:cNvSpPr>
          <p:nvPr/>
        </p:nvSpPr>
        <p:spPr bwMode="auto">
          <a:xfrm>
            <a:off x="63500" y="508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13347" name="Line 6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348" name="Text Box 64"/>
          <p:cNvSpPr txBox="1">
            <a:spLocks noChangeArrowheads="1"/>
          </p:cNvSpPr>
          <p:nvPr/>
        </p:nvSpPr>
        <p:spPr bwMode="auto">
          <a:xfrm>
            <a:off x="2544962" y="984443"/>
            <a:ext cx="31365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i="1" dirty="0">
                <a:latin typeface="Arial" panose="020B0604020202020204" pitchFamily="34" charset="0"/>
              </a:rPr>
              <a:t>Centro de Asistencia Social Rafael Nieto</a:t>
            </a:r>
          </a:p>
          <a:p>
            <a:pPr algn="ctr" eaLnBrk="1" hangingPunct="1"/>
            <a:r>
              <a:rPr lang="es-MX" altLang="en-US" sz="1200" b="1" i="1" dirty="0" smtClean="0">
                <a:latin typeface="Arial" panose="020B0604020202020204" pitchFamily="34" charset="0"/>
              </a:rPr>
              <a:t>Área Médica</a:t>
            </a:r>
            <a:endParaRPr lang="es-ES" altLang="en-US" sz="1200" b="1" i="1" dirty="0">
              <a:latin typeface="Arial" panose="020B0604020202020204" pitchFamily="34" charset="0"/>
            </a:endParaRPr>
          </a:p>
        </p:txBody>
      </p:sp>
      <p:sp>
        <p:nvSpPr>
          <p:cNvPr id="61" name="Rectangle 139"/>
          <p:cNvSpPr>
            <a:spLocks noChangeArrowheads="1"/>
          </p:cNvSpPr>
          <p:nvPr/>
        </p:nvSpPr>
        <p:spPr bwMode="auto">
          <a:xfrm>
            <a:off x="3384551" y="3003779"/>
            <a:ext cx="1195200" cy="5148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solidFill>
                <a:srgbClr val="92D050"/>
              </a:solidFill>
              <a:ea typeface="+mn-ea"/>
            </a:endParaRPr>
          </a:p>
        </p:txBody>
      </p:sp>
      <p:sp>
        <p:nvSpPr>
          <p:cNvPr id="63" name="Text Box 168"/>
          <p:cNvSpPr txBox="1">
            <a:spLocks noChangeArrowheads="1"/>
          </p:cNvSpPr>
          <p:nvPr/>
        </p:nvSpPr>
        <p:spPr bwMode="auto">
          <a:xfrm>
            <a:off x="3414711" y="3160940"/>
            <a:ext cx="117633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 Dirección General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69" name="Text Box 217"/>
          <p:cNvSpPr txBox="1">
            <a:spLocks noChangeArrowheads="1"/>
          </p:cNvSpPr>
          <p:nvPr/>
        </p:nvSpPr>
        <p:spPr bwMode="auto">
          <a:xfrm>
            <a:off x="1513482" y="8191503"/>
            <a:ext cx="24012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700" dirty="0" smtClean="0">
                <a:latin typeface="Arial" panose="020B0604020202020204" pitchFamily="34" charset="0"/>
              </a:rPr>
              <a:t>03 </a:t>
            </a:r>
            <a:r>
              <a:rPr lang="es-MX" altLang="en-US" sz="700" dirty="0" smtClean="0">
                <a:latin typeface="Arial" panose="020B0604020202020204" pitchFamily="34" charset="0"/>
              </a:rPr>
              <a:t>Puestos </a:t>
            </a:r>
            <a:r>
              <a:rPr lang="es-MX" altLang="en-US" sz="700" dirty="0">
                <a:latin typeface="Arial" panose="020B0604020202020204" pitchFamily="34" charset="0"/>
              </a:rPr>
              <a:t>de </a:t>
            </a:r>
            <a:r>
              <a:rPr lang="es-MX" altLang="en-US" sz="700" dirty="0" smtClean="0">
                <a:latin typeface="Arial" panose="020B0604020202020204" pitchFamily="34" charset="0"/>
              </a:rPr>
              <a:t>base</a:t>
            </a:r>
            <a:endParaRPr lang="es-MX" altLang="en-US" sz="700" dirty="0" smtClean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s-MX" altLang="en-US" sz="700" b="1" i="1" dirty="0" smtClean="0">
                <a:latin typeface="Arial" panose="020B0604020202020204" pitchFamily="34" charset="0"/>
              </a:rPr>
              <a:t>Total  3</a:t>
            </a:r>
            <a:endParaRPr lang="es-ES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ES" altLang="en-US" sz="700" b="1" i="1" dirty="0">
              <a:latin typeface="Arial" panose="020B0604020202020204" pitchFamily="34" charset="0"/>
            </a:endParaRPr>
          </a:p>
        </p:txBody>
      </p:sp>
      <p:sp>
        <p:nvSpPr>
          <p:cNvPr id="70" name="Line 219"/>
          <p:cNvSpPr>
            <a:spLocks noChangeShapeType="1"/>
          </p:cNvSpPr>
          <p:nvPr/>
        </p:nvSpPr>
        <p:spPr bwMode="auto">
          <a:xfrm>
            <a:off x="2600888" y="8300490"/>
            <a:ext cx="346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68" name="Rectangle 154"/>
          <p:cNvSpPr>
            <a:spLocks noChangeArrowheads="1"/>
          </p:cNvSpPr>
          <p:nvPr/>
        </p:nvSpPr>
        <p:spPr bwMode="auto">
          <a:xfrm flipH="1">
            <a:off x="2102756" y="5187723"/>
            <a:ext cx="1195200" cy="51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altLang="en-U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_tradnl" altLang="en-U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María de Jesús Rangel </a:t>
            </a:r>
            <a:r>
              <a:rPr lang="es-ES_tradnl" altLang="en-US" sz="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Rmz.</a:t>
            </a:r>
            <a:endParaRPr lang="es-ES_tradnl" altLang="en-U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Enfermera (5-07)</a:t>
            </a:r>
          </a:p>
          <a:p>
            <a:pPr algn="ctr"/>
            <a:r>
              <a:rPr lang="es-ES_tradnl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Comisionada O. Mayor</a:t>
            </a:r>
            <a:endParaRPr lang="es-ES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 154"/>
          <p:cNvSpPr>
            <a:spLocks noChangeArrowheads="1"/>
          </p:cNvSpPr>
          <p:nvPr/>
        </p:nvSpPr>
        <p:spPr bwMode="auto">
          <a:xfrm>
            <a:off x="4724570" y="5191924"/>
            <a:ext cx="1195200" cy="51435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altLang="en-U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_tradnl" altLang="en-U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Rogelio López Martínez</a:t>
            </a:r>
          </a:p>
          <a:p>
            <a:pPr algn="ctr"/>
            <a:r>
              <a:rPr lang="es-ES_tradnl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Enfermero (5-07)</a:t>
            </a:r>
            <a:endParaRPr lang="es-ES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Line 166"/>
          <p:cNvSpPr>
            <a:spLocks noChangeShapeType="1"/>
          </p:cNvSpPr>
          <p:nvPr/>
        </p:nvSpPr>
        <p:spPr bwMode="auto">
          <a:xfrm flipV="1">
            <a:off x="5323911" y="4918635"/>
            <a:ext cx="1503" cy="27159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91" name="Line 166"/>
          <p:cNvSpPr>
            <a:spLocks noChangeShapeType="1"/>
          </p:cNvSpPr>
          <p:nvPr/>
        </p:nvSpPr>
        <p:spPr bwMode="auto">
          <a:xfrm flipV="1">
            <a:off x="2711449" y="4908651"/>
            <a:ext cx="1503" cy="27159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" name="31 CuadroTexto"/>
          <p:cNvSpPr txBox="1"/>
          <p:nvPr/>
        </p:nvSpPr>
        <p:spPr>
          <a:xfrm>
            <a:off x="2092324" y="5137377"/>
            <a:ext cx="1200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 smtClean="0">
                <a:latin typeface="Arial" pitchFamily="34" charset="0"/>
                <a:cs typeface="Arial" pitchFamily="34" charset="0"/>
              </a:rPr>
              <a:t>Enfermería Turno Matutino</a:t>
            </a:r>
            <a:endParaRPr lang="es-MX" sz="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4711699" y="5149512"/>
            <a:ext cx="1238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 smtClean="0">
                <a:latin typeface="Arial" pitchFamily="34" charset="0"/>
                <a:cs typeface="Arial" pitchFamily="34" charset="0"/>
              </a:rPr>
              <a:t>Enfermería Turno Nocturno</a:t>
            </a:r>
            <a:endParaRPr lang="es-MX" sz="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Line 16"/>
          <p:cNvSpPr>
            <a:spLocks noChangeShapeType="1"/>
          </p:cNvSpPr>
          <p:nvPr/>
        </p:nvSpPr>
        <p:spPr bwMode="auto">
          <a:xfrm>
            <a:off x="4732289" y="5415854"/>
            <a:ext cx="1198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>
            <a:off x="2103388" y="5389432"/>
            <a:ext cx="1198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6" name="Rectangle 154"/>
          <p:cNvSpPr>
            <a:spLocks noChangeArrowheads="1"/>
          </p:cNvSpPr>
          <p:nvPr/>
        </p:nvSpPr>
        <p:spPr bwMode="auto">
          <a:xfrm>
            <a:off x="3400595" y="5194075"/>
            <a:ext cx="1195200" cy="51435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altLang="en-U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_tradnl" altLang="en-U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Sergio Francisco Esquivel </a:t>
            </a:r>
          </a:p>
          <a:p>
            <a:pPr algn="ctr"/>
            <a:r>
              <a:rPr lang="es-ES_tradnl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Gómez</a:t>
            </a:r>
          </a:p>
          <a:p>
            <a:pPr algn="ctr"/>
            <a:r>
              <a:rPr lang="es-ES_tradnl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Enfermero (5-07)</a:t>
            </a:r>
            <a:endParaRPr lang="es-ES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Line 16"/>
          <p:cNvSpPr>
            <a:spLocks noChangeShapeType="1"/>
          </p:cNvSpPr>
          <p:nvPr/>
        </p:nvSpPr>
        <p:spPr bwMode="auto">
          <a:xfrm>
            <a:off x="3398789" y="5389430"/>
            <a:ext cx="1198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8" name="37 CuadroTexto"/>
          <p:cNvSpPr txBox="1"/>
          <p:nvPr/>
        </p:nvSpPr>
        <p:spPr>
          <a:xfrm>
            <a:off x="3368674" y="5142139"/>
            <a:ext cx="124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 smtClean="0">
                <a:latin typeface="Arial" pitchFamily="34" charset="0"/>
                <a:cs typeface="Arial" pitchFamily="34" charset="0"/>
              </a:rPr>
              <a:t>Enfermería Turno Vespertino</a:t>
            </a:r>
            <a:endParaRPr lang="es-MX" sz="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 Box 141"/>
          <p:cNvSpPr txBox="1">
            <a:spLocks noChangeArrowheads="1"/>
          </p:cNvSpPr>
          <p:nvPr/>
        </p:nvSpPr>
        <p:spPr bwMode="auto">
          <a:xfrm>
            <a:off x="4743452" y="8064502"/>
            <a:ext cx="20732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s-MX" altLang="en-US" sz="600" b="1" i="1" u="sng" dirty="0" smtClean="0">
                <a:latin typeface="Arial" panose="020B0604020202020204" pitchFamily="34" charset="0"/>
              </a:rPr>
              <a:t>Claudia Hinojosa </a:t>
            </a:r>
            <a:r>
              <a:rPr lang="es-MX" altLang="en-US" sz="600" b="1" i="1" u="sng" dirty="0" err="1" smtClean="0">
                <a:latin typeface="Arial" panose="020B0604020202020204" pitchFamily="34" charset="0"/>
              </a:rPr>
              <a:t>Célis</a:t>
            </a:r>
            <a:r>
              <a:rPr lang="es-MX" altLang="en-US" sz="600" b="1" i="1" u="sng" dirty="0" smtClean="0">
                <a:latin typeface="Arial" panose="020B0604020202020204" pitchFamily="34" charset="0"/>
              </a:rPr>
              <a:t>, Directora General</a:t>
            </a:r>
            <a:r>
              <a:rPr lang="es-ES" altLang="en-US" sz="600" b="1" i="1" u="sng" dirty="0" smtClean="0">
                <a:latin typeface="Arial" panose="020B0604020202020204" pitchFamily="34" charset="0"/>
              </a:rPr>
              <a:t> del </a:t>
            </a:r>
            <a:r>
              <a:rPr lang="es-MX" altLang="en-US" sz="600" b="1" i="1" u="sng" dirty="0" smtClean="0">
                <a:latin typeface="Arial" panose="020B0604020202020204" pitchFamily="34" charset="0"/>
              </a:rPr>
              <a:t>Centro </a:t>
            </a:r>
            <a:r>
              <a:rPr lang="es-MX" altLang="en-US" sz="600" b="1" i="1" u="sng" dirty="0">
                <a:latin typeface="Arial" panose="020B0604020202020204" pitchFamily="34" charset="0"/>
              </a:rPr>
              <a:t>de Asistencia Social Rafael Nieto</a:t>
            </a:r>
            <a:r>
              <a:rPr lang="es-ES" altLang="en-US" sz="600" dirty="0">
                <a:latin typeface="Arial" panose="020B0604020202020204" pitchFamily="34" charset="0"/>
              </a:rPr>
              <a:t>, Certifica que el presente organigrama refleja el personal, así como los puestos y nombramientos que integran la estructura vigente al mes de</a:t>
            </a:r>
            <a:r>
              <a:rPr lang="es-ES" altLang="en-US" sz="600" u="sng" dirty="0">
                <a:latin typeface="Arial" panose="020B0604020202020204" pitchFamily="34" charset="0"/>
              </a:rPr>
              <a:t> </a:t>
            </a:r>
            <a:r>
              <a:rPr lang="es-ES" altLang="en-US" sz="600" b="1" i="1" u="sng" dirty="0" smtClean="0">
                <a:latin typeface="Arial" panose="020B0604020202020204" pitchFamily="34" charset="0"/>
              </a:rPr>
              <a:t>julio </a:t>
            </a:r>
            <a:r>
              <a:rPr lang="es-ES" altLang="en-US" sz="600" b="1" i="1" u="sng" dirty="0" smtClean="0">
                <a:latin typeface="Arial" panose="020B0604020202020204" pitchFamily="34" charset="0"/>
              </a:rPr>
              <a:t>de</a:t>
            </a:r>
            <a:r>
              <a:rPr lang="es-MX" altLang="en-US" sz="600" b="1" i="1" u="sng" dirty="0">
                <a:latin typeface="Arial" panose="020B0604020202020204" pitchFamily="34" charset="0"/>
              </a:rPr>
              <a:t>l</a:t>
            </a:r>
            <a:r>
              <a:rPr lang="es-ES" altLang="en-US" sz="600" b="1" i="1" u="sng" dirty="0">
                <a:latin typeface="Arial" panose="020B0604020202020204" pitchFamily="34" charset="0"/>
              </a:rPr>
              <a:t> año 20</a:t>
            </a:r>
            <a:r>
              <a:rPr lang="es-MX" altLang="en-US" sz="600" b="1" i="1" u="sng" dirty="0" smtClean="0">
                <a:latin typeface="Arial" panose="020B0604020202020204" pitchFamily="34" charset="0"/>
              </a:rPr>
              <a:t>19</a:t>
            </a:r>
            <a:endParaRPr lang="es-ES" altLang="en-US" sz="600" b="1" i="1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ES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r>
              <a:rPr lang="es-ES" altLang="en-US" sz="600" dirty="0">
                <a:latin typeface="Arial" panose="020B0604020202020204" pitchFamily="34" charset="0"/>
              </a:rPr>
              <a:t>Firma</a:t>
            </a:r>
            <a:r>
              <a:rPr lang="es-ES" altLang="en-US" sz="600" dirty="0" smtClean="0">
                <a:latin typeface="Arial" panose="020B0604020202020204" pitchFamily="34" charset="0"/>
              </a:rPr>
              <a:t>:_______________________________________</a:t>
            </a:r>
            <a:endParaRPr lang="es-ES" altLang="en-US" sz="6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cto 7"/>
          <p:cNvCxnSpPr/>
          <p:nvPr/>
        </p:nvCxnSpPr>
        <p:spPr bwMode="auto">
          <a:xfrm>
            <a:off x="2202180" y="3901015"/>
            <a:ext cx="0" cy="655745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Conector recto 73"/>
          <p:cNvCxnSpPr/>
          <p:nvPr/>
        </p:nvCxnSpPr>
        <p:spPr bwMode="auto">
          <a:xfrm>
            <a:off x="5790821" y="3901015"/>
            <a:ext cx="0" cy="47738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" name="Conector recto 3"/>
          <p:cNvCxnSpPr>
            <a:stCxn id="61" idx="0"/>
          </p:cNvCxnSpPr>
          <p:nvPr/>
        </p:nvCxnSpPr>
        <p:spPr bwMode="auto">
          <a:xfrm flipH="1">
            <a:off x="3977645" y="2011301"/>
            <a:ext cx="20636" cy="4479787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84" name="Rectangle 15"/>
          <p:cNvSpPr>
            <a:spLocks noChangeArrowheads="1"/>
          </p:cNvSpPr>
          <p:nvPr/>
        </p:nvSpPr>
        <p:spPr bwMode="auto">
          <a:xfrm>
            <a:off x="3400793" y="2997139"/>
            <a:ext cx="1195387" cy="514351"/>
          </a:xfrm>
          <a:prstGeom prst="rect">
            <a:avLst/>
          </a:prstGeom>
          <a:solidFill>
            <a:schemeClr val="bg1"/>
          </a:solidFill>
          <a:ln w="9525">
            <a:solidFill>
              <a:srgbClr val="FFC0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FFC000"/>
            </a:outerShdw>
          </a:effectLst>
        </p:spPr>
        <p:txBody>
          <a:bodyPr wrap="none" anchor="ctr"/>
          <a:lstStyle/>
          <a:p>
            <a:endParaRPr lang="es-MX" altLang="en-US" dirty="0">
              <a:ea typeface="+mn-ea"/>
            </a:endParaRPr>
          </a:p>
          <a:p>
            <a:endParaRPr lang="es-MX" altLang="en-US" dirty="0">
              <a:ea typeface="+mn-ea"/>
            </a:endParaRPr>
          </a:p>
        </p:txBody>
      </p:sp>
      <p:sp>
        <p:nvSpPr>
          <p:cNvPr id="13332" name="Text Box 27"/>
          <p:cNvSpPr txBox="1">
            <a:spLocks noChangeArrowheads="1"/>
          </p:cNvSpPr>
          <p:nvPr/>
        </p:nvSpPr>
        <p:spPr bwMode="auto">
          <a:xfrm>
            <a:off x="3403060" y="3163068"/>
            <a:ext cx="11811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 smtClean="0">
                <a:latin typeface="Arial" panose="020B0604020202020204" pitchFamily="34" charset="0"/>
              </a:rPr>
              <a:t>Área de Prefectura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3346" name="Text Box 62"/>
          <p:cNvSpPr txBox="1">
            <a:spLocks noChangeArrowheads="1"/>
          </p:cNvSpPr>
          <p:nvPr/>
        </p:nvSpPr>
        <p:spPr bwMode="auto">
          <a:xfrm>
            <a:off x="63500" y="508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13347" name="Line 6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348" name="Text Box 64"/>
          <p:cNvSpPr txBox="1">
            <a:spLocks noChangeArrowheads="1"/>
          </p:cNvSpPr>
          <p:nvPr/>
        </p:nvSpPr>
        <p:spPr bwMode="auto">
          <a:xfrm>
            <a:off x="2466155" y="970703"/>
            <a:ext cx="31365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i="1" dirty="0">
                <a:latin typeface="Arial" panose="020B0604020202020204" pitchFamily="34" charset="0"/>
              </a:rPr>
              <a:t>Centro de Asistencia Social Rafael Nieto</a:t>
            </a:r>
          </a:p>
          <a:p>
            <a:pPr algn="ctr" eaLnBrk="1" hangingPunct="1"/>
            <a:r>
              <a:rPr lang="es-MX" altLang="en-US" sz="1200" b="1" i="1" dirty="0" smtClean="0">
                <a:latin typeface="Arial" panose="020B0604020202020204" pitchFamily="34" charset="0"/>
              </a:rPr>
              <a:t>Área de Prefectura</a:t>
            </a:r>
            <a:endParaRPr lang="es-ES" altLang="en-US" sz="1200" b="1" i="1" dirty="0">
              <a:latin typeface="Arial" panose="020B0604020202020204" pitchFamily="34" charset="0"/>
            </a:endParaRPr>
          </a:p>
        </p:txBody>
      </p:sp>
      <p:sp>
        <p:nvSpPr>
          <p:cNvPr id="61" name="Rectangle 139"/>
          <p:cNvSpPr>
            <a:spLocks noChangeArrowheads="1"/>
          </p:cNvSpPr>
          <p:nvPr/>
        </p:nvSpPr>
        <p:spPr bwMode="auto">
          <a:xfrm>
            <a:off x="3400681" y="2011301"/>
            <a:ext cx="1195200" cy="5148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solidFill>
                <a:srgbClr val="92D050"/>
              </a:solidFill>
              <a:ea typeface="+mn-ea"/>
            </a:endParaRPr>
          </a:p>
        </p:txBody>
      </p:sp>
      <p:sp>
        <p:nvSpPr>
          <p:cNvPr id="63" name="Text Box 168"/>
          <p:cNvSpPr txBox="1">
            <a:spLocks noChangeArrowheads="1"/>
          </p:cNvSpPr>
          <p:nvPr/>
        </p:nvSpPr>
        <p:spPr bwMode="auto">
          <a:xfrm>
            <a:off x="3459419" y="2187514"/>
            <a:ext cx="117633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 Dirección General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69" name="Text Box 217"/>
          <p:cNvSpPr txBox="1">
            <a:spLocks noChangeArrowheads="1"/>
          </p:cNvSpPr>
          <p:nvPr/>
        </p:nvSpPr>
        <p:spPr bwMode="auto">
          <a:xfrm>
            <a:off x="1513482" y="8191503"/>
            <a:ext cx="2401294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700" dirty="0" smtClean="0">
                <a:latin typeface="Arial" panose="020B0604020202020204" pitchFamily="34" charset="0"/>
              </a:rPr>
              <a:t>05 </a:t>
            </a:r>
            <a:r>
              <a:rPr lang="es-MX" altLang="en-US" sz="700" dirty="0" smtClean="0">
                <a:latin typeface="Arial" panose="020B0604020202020204" pitchFamily="34" charset="0"/>
              </a:rPr>
              <a:t>Puestos </a:t>
            </a:r>
            <a:r>
              <a:rPr lang="es-MX" altLang="en-US" sz="700" dirty="0">
                <a:latin typeface="Arial" panose="020B0604020202020204" pitchFamily="34" charset="0"/>
              </a:rPr>
              <a:t>de base</a:t>
            </a:r>
            <a:endParaRPr lang="es-MX" altLang="en-US" sz="7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s-MX" altLang="en-US" sz="700" dirty="0" smtClean="0">
                <a:solidFill>
                  <a:srgbClr val="0070C0"/>
                </a:solidFill>
                <a:latin typeface="Arial" panose="020B0604020202020204" pitchFamily="34" charset="0"/>
              </a:rPr>
              <a:t>02 Base Organismo</a:t>
            </a:r>
          </a:p>
          <a:p>
            <a:pPr eaLnBrk="1" hangingPunct="1"/>
            <a:r>
              <a:rPr lang="es-MX" altLang="en-US" sz="700" b="1" i="1" dirty="0" smtClean="0">
                <a:latin typeface="Arial" panose="020B0604020202020204" pitchFamily="34" charset="0"/>
              </a:rPr>
              <a:t>Total 7</a:t>
            </a:r>
            <a:endParaRPr lang="es-ES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MX" altLang="en-US" sz="700" b="1" i="1" dirty="0" smtClean="0">
              <a:latin typeface="Arial" panose="020B0604020202020204" pitchFamily="34" charset="0"/>
            </a:endParaRPr>
          </a:p>
          <a:p>
            <a:pPr eaLnBrk="1" hangingPunct="1"/>
            <a:endParaRPr lang="es-ES" altLang="en-US" sz="700" b="1" i="1" dirty="0">
              <a:latin typeface="Arial" panose="020B0604020202020204" pitchFamily="34" charset="0"/>
            </a:endParaRPr>
          </a:p>
        </p:txBody>
      </p:sp>
      <p:sp>
        <p:nvSpPr>
          <p:cNvPr id="70" name="Line 219"/>
          <p:cNvSpPr>
            <a:spLocks noChangeShapeType="1"/>
          </p:cNvSpPr>
          <p:nvPr/>
        </p:nvSpPr>
        <p:spPr bwMode="auto">
          <a:xfrm>
            <a:off x="3069232" y="8244467"/>
            <a:ext cx="346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93" name="Line 220"/>
          <p:cNvSpPr>
            <a:spLocks noChangeShapeType="1"/>
          </p:cNvSpPr>
          <p:nvPr/>
        </p:nvSpPr>
        <p:spPr bwMode="auto">
          <a:xfrm>
            <a:off x="3078165" y="8391370"/>
            <a:ext cx="346075" cy="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" name="Rectangle 154"/>
          <p:cNvSpPr>
            <a:spLocks noChangeArrowheads="1"/>
          </p:cNvSpPr>
          <p:nvPr/>
        </p:nvSpPr>
        <p:spPr bwMode="auto">
          <a:xfrm>
            <a:off x="5122355" y="4220647"/>
            <a:ext cx="1195200" cy="51435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altLang="en-U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_tradnl" altLang="en-U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_tradnl" altLang="en-U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Job Roy </a:t>
            </a:r>
            <a:r>
              <a:rPr lang="es-ES_tradnl" altLang="en-US" sz="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Rodriguez</a:t>
            </a:r>
            <a:r>
              <a:rPr lang="es-ES_tradnl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n-US" sz="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Mendez</a:t>
            </a:r>
            <a:endParaRPr lang="es-ES_tradnl" altLang="en-U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Prefecto</a:t>
            </a:r>
          </a:p>
          <a:p>
            <a:pPr algn="ctr"/>
            <a:endParaRPr lang="es-ES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154"/>
          <p:cNvSpPr>
            <a:spLocks noChangeArrowheads="1"/>
          </p:cNvSpPr>
          <p:nvPr/>
        </p:nvSpPr>
        <p:spPr bwMode="auto">
          <a:xfrm>
            <a:off x="3369754" y="4192073"/>
            <a:ext cx="1238400" cy="8964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154"/>
          <p:cNvSpPr>
            <a:spLocks noChangeArrowheads="1"/>
          </p:cNvSpPr>
          <p:nvPr/>
        </p:nvSpPr>
        <p:spPr bwMode="auto">
          <a:xfrm>
            <a:off x="1626680" y="4192071"/>
            <a:ext cx="1195200" cy="51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altLang="en-U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Line 16"/>
          <p:cNvSpPr>
            <a:spLocks noChangeShapeType="1"/>
          </p:cNvSpPr>
          <p:nvPr/>
        </p:nvSpPr>
        <p:spPr bwMode="auto">
          <a:xfrm>
            <a:off x="5125200" y="4394515"/>
            <a:ext cx="1198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2" name="41 CuadroTexto"/>
          <p:cNvSpPr txBox="1"/>
          <p:nvPr/>
        </p:nvSpPr>
        <p:spPr>
          <a:xfrm>
            <a:off x="1500178" y="4178348"/>
            <a:ext cx="140373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00" b="1" dirty="0" smtClean="0">
                <a:latin typeface="Arial" pitchFamily="34" charset="0"/>
                <a:cs typeface="Arial" pitchFamily="34" charset="0"/>
              </a:rPr>
              <a:t>   Prefectura Turno Matutino</a:t>
            </a:r>
            <a:endParaRPr lang="es-MX" sz="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3289257" y="4192524"/>
            <a:ext cx="142843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 smtClean="0">
                <a:latin typeface="Arial" pitchFamily="34" charset="0"/>
                <a:cs typeface="Arial" pitchFamily="34" charset="0"/>
              </a:rPr>
              <a:t>Prefectura Turno Vespertino</a:t>
            </a:r>
            <a:endParaRPr lang="es-MX" sz="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43 CuadroTexto"/>
          <p:cNvSpPr txBox="1"/>
          <p:nvPr/>
        </p:nvSpPr>
        <p:spPr>
          <a:xfrm>
            <a:off x="5021581" y="4210201"/>
            <a:ext cx="140413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 smtClean="0">
                <a:latin typeface="Arial" pitchFamily="34" charset="0"/>
                <a:cs typeface="Arial" pitchFamily="34" charset="0"/>
              </a:rPr>
              <a:t>Prefectura Turno Nocturno</a:t>
            </a:r>
            <a:endParaRPr lang="es-MX" sz="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3278693" y="4383024"/>
            <a:ext cx="14382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 smtClean="0">
                <a:latin typeface="Arial" pitchFamily="34" charset="0"/>
                <a:cs typeface="Arial" pitchFamily="34" charset="0"/>
              </a:rPr>
              <a:t>Ma. Guadalupe Castillo Viña </a:t>
            </a:r>
          </a:p>
          <a:p>
            <a:pPr algn="ctr"/>
            <a:r>
              <a:rPr lang="es-MX" sz="700" dirty="0" smtClean="0">
                <a:latin typeface="Arial" pitchFamily="34" charset="0"/>
                <a:cs typeface="Arial" pitchFamily="34" charset="0"/>
              </a:rPr>
              <a:t>Maestra Educadora (5-12)</a:t>
            </a:r>
          </a:p>
        </p:txBody>
      </p:sp>
      <p:sp>
        <p:nvSpPr>
          <p:cNvPr id="56" name="Rectangle 15"/>
          <p:cNvSpPr>
            <a:spLocks noChangeArrowheads="1"/>
          </p:cNvSpPr>
          <p:nvPr/>
        </p:nvSpPr>
        <p:spPr bwMode="auto">
          <a:xfrm>
            <a:off x="3406099" y="6093291"/>
            <a:ext cx="1195387" cy="856113"/>
          </a:xfrm>
          <a:prstGeom prst="rect">
            <a:avLst/>
          </a:prstGeom>
          <a:solidFill>
            <a:schemeClr val="bg1"/>
          </a:solidFill>
          <a:ln w="9525">
            <a:solidFill>
              <a:srgbClr val="0070C0"/>
            </a:solidFill>
            <a:miter lim="800000"/>
            <a:headEnd/>
            <a:tailEnd/>
          </a:ln>
          <a:effectLst>
            <a:outerShdw dist="35921" dir="2700000" algn="ctr" rotWithShape="0">
              <a:srgbClr val="0070C0"/>
            </a:outerShdw>
          </a:effectLst>
        </p:spPr>
        <p:txBody>
          <a:bodyPr wrap="none" anchor="ctr"/>
          <a:lstStyle/>
          <a:p>
            <a:pPr algn="ctr" eaLnBrk="1" hangingPunct="1"/>
            <a:endParaRPr lang="es-MX" altLang="en-US" sz="700" dirty="0" smtClean="0">
              <a:latin typeface="Arial" panose="020B0604020202020204" pitchFamily="34" charset="0"/>
            </a:endParaRPr>
          </a:p>
          <a:p>
            <a:pPr algn="ctr" eaLnBrk="1" hangingPunct="1"/>
            <a:endParaRPr lang="es-MX" altLang="en-US" sz="700" dirty="0" smtClean="0">
              <a:latin typeface="Arial" panose="020B0604020202020204" pitchFamily="34" charset="0"/>
            </a:endParaRPr>
          </a:p>
        </p:txBody>
      </p:sp>
      <p:sp>
        <p:nvSpPr>
          <p:cNvPr id="62" name="Line 220"/>
          <p:cNvSpPr>
            <a:spLocks noChangeShapeType="1"/>
          </p:cNvSpPr>
          <p:nvPr/>
        </p:nvSpPr>
        <p:spPr bwMode="auto">
          <a:xfrm>
            <a:off x="3406099" y="6617262"/>
            <a:ext cx="1227135" cy="155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64" name="63 CuadroTexto"/>
          <p:cNvSpPr txBox="1"/>
          <p:nvPr/>
        </p:nvSpPr>
        <p:spPr>
          <a:xfrm>
            <a:off x="3414034" y="6103734"/>
            <a:ext cx="11715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7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s-MX" sz="7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700" dirty="0" smtClean="0">
                <a:latin typeface="Arial" pitchFamily="34" charset="0"/>
                <a:cs typeface="Arial" pitchFamily="34" charset="0"/>
              </a:rPr>
              <a:t>Oscar R. </a:t>
            </a:r>
            <a:r>
              <a:rPr lang="es-MX" sz="700" dirty="0" err="1" smtClean="0">
                <a:latin typeface="Arial" pitchFamily="34" charset="0"/>
                <a:cs typeface="Arial" pitchFamily="34" charset="0"/>
              </a:rPr>
              <a:t>Rodriguez</a:t>
            </a:r>
            <a:r>
              <a:rPr lang="es-MX" sz="700" dirty="0" smtClean="0">
                <a:latin typeface="Arial" pitchFamily="34" charset="0"/>
                <a:cs typeface="Arial" pitchFamily="34" charset="0"/>
              </a:rPr>
              <a:t> Ruiz</a:t>
            </a:r>
          </a:p>
          <a:p>
            <a:pPr algn="ctr"/>
            <a:r>
              <a:rPr lang="es-MX" sz="700" dirty="0" smtClean="0">
                <a:latin typeface="Arial" pitchFamily="34" charset="0"/>
                <a:cs typeface="Arial" pitchFamily="34" charset="0"/>
              </a:rPr>
              <a:t>Prefecto</a:t>
            </a:r>
          </a:p>
          <a:p>
            <a:pPr algn="ctr"/>
            <a:endParaRPr lang="es-MX" sz="2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s-MX" sz="1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700" dirty="0" smtClean="0">
                <a:latin typeface="Arial" pitchFamily="34" charset="0"/>
                <a:cs typeface="Arial" pitchFamily="34" charset="0"/>
              </a:rPr>
              <a:t>José Francisco Espinoza </a:t>
            </a:r>
            <a:r>
              <a:rPr lang="es-MX" sz="700" dirty="0" err="1" smtClean="0">
                <a:latin typeface="Arial" pitchFamily="34" charset="0"/>
                <a:cs typeface="Arial" pitchFamily="34" charset="0"/>
              </a:rPr>
              <a:t>Monjarás</a:t>
            </a:r>
            <a:endParaRPr lang="es-MX" sz="7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700" dirty="0" smtClean="0">
                <a:latin typeface="Arial" pitchFamily="34" charset="0"/>
                <a:cs typeface="Arial" pitchFamily="34" charset="0"/>
              </a:rPr>
              <a:t>Prefecto</a:t>
            </a:r>
            <a:endParaRPr lang="es-MX" sz="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 Box 141"/>
          <p:cNvSpPr txBox="1">
            <a:spLocks noChangeArrowheads="1"/>
          </p:cNvSpPr>
          <p:nvPr/>
        </p:nvSpPr>
        <p:spPr bwMode="auto">
          <a:xfrm>
            <a:off x="4752977" y="8064502"/>
            <a:ext cx="20732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s-MX" altLang="en-US" sz="600" b="1" i="1" u="sng" dirty="0" smtClean="0">
                <a:latin typeface="Arial" panose="020B0604020202020204" pitchFamily="34" charset="0"/>
              </a:rPr>
              <a:t>Claudia Hinojosa </a:t>
            </a:r>
            <a:r>
              <a:rPr lang="es-MX" altLang="en-US" sz="600" b="1" i="1" u="sng" dirty="0" err="1" smtClean="0">
                <a:latin typeface="Arial" panose="020B0604020202020204" pitchFamily="34" charset="0"/>
              </a:rPr>
              <a:t>Célis</a:t>
            </a:r>
            <a:r>
              <a:rPr lang="es-MX" altLang="en-US" sz="600" b="1" i="1" u="sng" dirty="0" smtClean="0">
                <a:latin typeface="Arial" panose="020B0604020202020204" pitchFamily="34" charset="0"/>
              </a:rPr>
              <a:t>, Directora General</a:t>
            </a:r>
            <a:r>
              <a:rPr lang="es-ES" altLang="en-US" sz="600" b="1" i="1" u="sng" dirty="0" smtClean="0">
                <a:latin typeface="Arial" panose="020B0604020202020204" pitchFamily="34" charset="0"/>
              </a:rPr>
              <a:t> del </a:t>
            </a:r>
            <a:r>
              <a:rPr lang="es-MX" altLang="en-US" sz="600" b="1" i="1" u="sng" dirty="0" smtClean="0">
                <a:latin typeface="Arial" panose="020B0604020202020204" pitchFamily="34" charset="0"/>
              </a:rPr>
              <a:t>Centro </a:t>
            </a:r>
            <a:r>
              <a:rPr lang="es-MX" altLang="en-US" sz="600" b="1" i="1" u="sng" dirty="0">
                <a:latin typeface="Arial" panose="020B0604020202020204" pitchFamily="34" charset="0"/>
              </a:rPr>
              <a:t>de Asistencia Social Rafael Nieto</a:t>
            </a:r>
            <a:r>
              <a:rPr lang="es-ES" altLang="en-US" sz="600" dirty="0">
                <a:latin typeface="Arial" panose="020B0604020202020204" pitchFamily="34" charset="0"/>
              </a:rPr>
              <a:t>, Certifica que el presente organigrama refleja el personal, así como los puestos y nombramientos que integran la estructura vigente al mes de</a:t>
            </a:r>
            <a:r>
              <a:rPr lang="es-ES" altLang="en-US" sz="600" u="sng" dirty="0">
                <a:latin typeface="Arial" panose="020B0604020202020204" pitchFamily="34" charset="0"/>
              </a:rPr>
              <a:t> </a:t>
            </a:r>
            <a:r>
              <a:rPr lang="es-ES" altLang="en-US" sz="600" b="1" i="1" u="sng" dirty="0" smtClean="0">
                <a:latin typeface="Arial" panose="020B0604020202020204" pitchFamily="34" charset="0"/>
              </a:rPr>
              <a:t>julio </a:t>
            </a:r>
            <a:r>
              <a:rPr lang="es-ES" altLang="en-US" sz="600" b="1" i="1" u="sng" dirty="0" smtClean="0">
                <a:latin typeface="Arial" panose="020B0604020202020204" pitchFamily="34" charset="0"/>
              </a:rPr>
              <a:t>de</a:t>
            </a:r>
            <a:r>
              <a:rPr lang="es-MX" altLang="en-US" sz="600" b="1" i="1" u="sng" dirty="0">
                <a:latin typeface="Arial" panose="020B0604020202020204" pitchFamily="34" charset="0"/>
              </a:rPr>
              <a:t>l</a:t>
            </a:r>
            <a:r>
              <a:rPr lang="es-ES" altLang="en-US" sz="600" b="1" i="1" u="sng" dirty="0">
                <a:latin typeface="Arial" panose="020B0604020202020204" pitchFamily="34" charset="0"/>
              </a:rPr>
              <a:t> año 20</a:t>
            </a:r>
            <a:r>
              <a:rPr lang="es-MX" altLang="en-US" sz="600" b="1" i="1" u="sng" dirty="0" smtClean="0">
                <a:latin typeface="Arial" panose="020B0604020202020204" pitchFamily="34" charset="0"/>
              </a:rPr>
              <a:t>19</a:t>
            </a:r>
            <a:endParaRPr lang="es-ES" altLang="en-US" sz="600" b="1" i="1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ES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r>
              <a:rPr lang="es-ES" altLang="en-US" sz="600" dirty="0">
                <a:latin typeface="Arial" panose="020B0604020202020204" pitchFamily="34" charset="0"/>
              </a:rPr>
              <a:t>Firma</a:t>
            </a:r>
            <a:r>
              <a:rPr lang="es-ES" altLang="en-US" sz="600" dirty="0" smtClean="0">
                <a:latin typeface="Arial" panose="020B0604020202020204" pitchFamily="34" charset="0"/>
              </a:rPr>
              <a:t>:_______________________________________</a:t>
            </a:r>
            <a:endParaRPr lang="es-ES" altLang="en-US" sz="600" dirty="0">
              <a:latin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598254" y="4338090"/>
            <a:ext cx="12446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Fátima Estrada Rivera</a:t>
            </a:r>
          </a:p>
          <a:p>
            <a:pPr algn="ctr"/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Técnico No </a:t>
            </a:r>
          </a:p>
          <a:p>
            <a:pPr algn="ctr"/>
            <a:r>
              <a:rPr lang="es-ES_tradnl" alt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Especializado(5-14)</a:t>
            </a:r>
            <a:endParaRPr lang="es-MX" sz="2000" dirty="0"/>
          </a:p>
        </p:txBody>
      </p:sp>
      <p:sp>
        <p:nvSpPr>
          <p:cNvPr id="49" name="44 CuadroTexto"/>
          <p:cNvSpPr txBox="1"/>
          <p:nvPr/>
        </p:nvSpPr>
        <p:spPr>
          <a:xfrm>
            <a:off x="3258508" y="4727533"/>
            <a:ext cx="14382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 smtClean="0">
                <a:latin typeface="Arial" pitchFamily="34" charset="0"/>
                <a:cs typeface="Arial" pitchFamily="34" charset="0"/>
              </a:rPr>
              <a:t>Alfredo Betancourt </a:t>
            </a:r>
            <a:r>
              <a:rPr lang="es-MX" sz="700" dirty="0" err="1" smtClean="0">
                <a:latin typeface="Arial" pitchFamily="34" charset="0"/>
                <a:cs typeface="Arial" pitchFamily="34" charset="0"/>
              </a:rPr>
              <a:t>Gonzalez</a:t>
            </a:r>
            <a:r>
              <a:rPr lang="es-MX" sz="7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s-MX" sz="700" dirty="0" smtClean="0">
                <a:latin typeface="Arial" pitchFamily="34" charset="0"/>
                <a:cs typeface="Arial" pitchFamily="34" charset="0"/>
              </a:rPr>
              <a:t>Maestro Educador (5-12)</a:t>
            </a:r>
          </a:p>
          <a:p>
            <a:pPr algn="ctr"/>
            <a:endParaRPr lang="es-MX" sz="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154"/>
          <p:cNvSpPr>
            <a:spLocks noChangeArrowheads="1"/>
          </p:cNvSpPr>
          <p:nvPr/>
        </p:nvSpPr>
        <p:spPr bwMode="auto">
          <a:xfrm>
            <a:off x="3379279" y="5306939"/>
            <a:ext cx="1238400" cy="5575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42 CuadroTexto"/>
          <p:cNvSpPr txBox="1"/>
          <p:nvPr/>
        </p:nvSpPr>
        <p:spPr>
          <a:xfrm>
            <a:off x="3423559" y="5255336"/>
            <a:ext cx="1162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 smtClean="0">
                <a:latin typeface="Arial" pitchFamily="34" charset="0"/>
                <a:cs typeface="Arial" pitchFamily="34" charset="0"/>
              </a:rPr>
              <a:t>Apoyo Prefectura Turno Vespertino</a:t>
            </a:r>
            <a:endParaRPr lang="es-MX" sz="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44 CuadroTexto"/>
          <p:cNvSpPr txBox="1"/>
          <p:nvPr/>
        </p:nvSpPr>
        <p:spPr>
          <a:xfrm>
            <a:off x="3266397" y="5473716"/>
            <a:ext cx="14382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 err="1" smtClean="0">
                <a:latin typeface="Arial" pitchFamily="34" charset="0"/>
                <a:cs typeface="Arial" pitchFamily="34" charset="0"/>
              </a:rPr>
              <a:t>Anani</a:t>
            </a:r>
            <a:r>
              <a:rPr lang="es-MX" sz="700" dirty="0" smtClean="0">
                <a:latin typeface="Arial" pitchFamily="34" charset="0"/>
                <a:cs typeface="Arial" pitchFamily="34" charset="0"/>
              </a:rPr>
              <a:t> del Carmen Puente </a:t>
            </a:r>
          </a:p>
          <a:p>
            <a:pPr algn="ctr"/>
            <a:r>
              <a:rPr lang="es-MX" sz="700" dirty="0" err="1" smtClean="0">
                <a:latin typeface="Arial" pitchFamily="34" charset="0"/>
                <a:cs typeface="Arial" pitchFamily="34" charset="0"/>
              </a:rPr>
              <a:t>Yañez</a:t>
            </a:r>
            <a:endParaRPr lang="es-MX" sz="7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700" dirty="0" err="1" smtClean="0">
                <a:latin typeface="Arial" pitchFamily="34" charset="0"/>
                <a:cs typeface="Arial" pitchFamily="34" charset="0"/>
              </a:rPr>
              <a:t>Aux</a:t>
            </a:r>
            <a:r>
              <a:rPr lang="es-MX" sz="700" dirty="0" smtClean="0">
                <a:latin typeface="Arial" pitchFamily="34" charset="0"/>
                <a:cs typeface="Arial" pitchFamily="34" charset="0"/>
              </a:rPr>
              <a:t>. de </a:t>
            </a:r>
            <a:r>
              <a:rPr lang="es-MX" sz="700" dirty="0" err="1" smtClean="0">
                <a:latin typeface="Arial" pitchFamily="34" charset="0"/>
                <a:cs typeface="Arial" pitchFamily="34" charset="0"/>
              </a:rPr>
              <a:t>Puericultista</a:t>
            </a:r>
            <a:r>
              <a:rPr lang="es-MX" sz="700" dirty="0" smtClean="0">
                <a:latin typeface="Arial" pitchFamily="34" charset="0"/>
                <a:cs typeface="Arial" pitchFamily="34" charset="0"/>
              </a:rPr>
              <a:t> (3-15)</a:t>
            </a:r>
          </a:p>
          <a:p>
            <a:pPr algn="ctr">
              <a:buFont typeface="Arial" pitchFamily="34" charset="0"/>
              <a:buChar char="•"/>
            </a:pPr>
            <a:endParaRPr lang="es-MX" sz="7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s-MX" sz="7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8" name="47 Conector recto"/>
          <p:cNvCxnSpPr/>
          <p:nvPr/>
        </p:nvCxnSpPr>
        <p:spPr bwMode="auto">
          <a:xfrm>
            <a:off x="3377021" y="5512769"/>
            <a:ext cx="12573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2" name="Line 16"/>
          <p:cNvSpPr>
            <a:spLocks noChangeShapeType="1"/>
          </p:cNvSpPr>
          <p:nvPr/>
        </p:nvSpPr>
        <p:spPr bwMode="auto">
          <a:xfrm>
            <a:off x="3406664" y="6304838"/>
            <a:ext cx="1198563" cy="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42 CuadroTexto"/>
          <p:cNvSpPr txBox="1"/>
          <p:nvPr/>
        </p:nvSpPr>
        <p:spPr>
          <a:xfrm>
            <a:off x="3416805" y="6047182"/>
            <a:ext cx="1162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 smtClean="0">
                <a:latin typeface="Arial" pitchFamily="34" charset="0"/>
                <a:cs typeface="Arial" pitchFamily="34" charset="0"/>
              </a:rPr>
              <a:t>Auxiliar Prefectura Turno Vespertino</a:t>
            </a:r>
            <a:endParaRPr lang="es-MX" sz="7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Conector recto 6"/>
          <p:cNvCxnSpPr/>
          <p:nvPr/>
        </p:nvCxnSpPr>
        <p:spPr bwMode="auto">
          <a:xfrm>
            <a:off x="2205028" y="3901149"/>
            <a:ext cx="3585793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Conector recto 9"/>
          <p:cNvCxnSpPr/>
          <p:nvPr/>
        </p:nvCxnSpPr>
        <p:spPr bwMode="auto">
          <a:xfrm>
            <a:off x="1626680" y="4373058"/>
            <a:ext cx="1195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Conector recto 12"/>
          <p:cNvCxnSpPr/>
          <p:nvPr/>
        </p:nvCxnSpPr>
        <p:spPr bwMode="auto">
          <a:xfrm>
            <a:off x="3369754" y="4387331"/>
            <a:ext cx="122612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1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4339" name="Text Box 40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 dirty="0" smtClean="0">
                <a:latin typeface="Arial" panose="020B0604020202020204" pitchFamily="34" charset="0"/>
              </a:rPr>
              <a:t>DESCRIPCIÓN </a:t>
            </a:r>
            <a:r>
              <a:rPr lang="es-ES_tradnl" altLang="en-US" sz="2000" b="1" i="1" dirty="0">
                <a:latin typeface="Arial" panose="020B0604020202020204" pitchFamily="34" charset="0"/>
              </a:rPr>
              <a:t>DE FUNCIONES</a:t>
            </a:r>
          </a:p>
        </p:txBody>
      </p:sp>
      <p:sp>
        <p:nvSpPr>
          <p:cNvPr id="14340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4341" name="Rectangle 42"/>
          <p:cNvSpPr>
            <a:spLocks noChangeArrowheads="1"/>
          </p:cNvSpPr>
          <p:nvPr/>
        </p:nvSpPr>
        <p:spPr bwMode="auto">
          <a:xfrm>
            <a:off x="1581150" y="981078"/>
            <a:ext cx="51244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</p:txBody>
      </p:sp>
      <p:grpSp>
        <p:nvGrpSpPr>
          <p:cNvPr id="14342" name="Group 53"/>
          <p:cNvGrpSpPr>
            <a:grpSpLocks/>
          </p:cNvGrpSpPr>
          <p:nvPr/>
        </p:nvGrpSpPr>
        <p:grpSpPr bwMode="auto">
          <a:xfrm>
            <a:off x="1581152" y="8258176"/>
            <a:ext cx="5153025" cy="746125"/>
            <a:chOff x="994" y="5112"/>
            <a:chExt cx="3246" cy="338"/>
          </a:xfrm>
        </p:grpSpPr>
        <p:sp>
          <p:nvSpPr>
            <p:cNvPr id="14348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4349" name="Text Box 44"/>
            <p:cNvSpPr txBox="1">
              <a:spLocks noChangeArrowheads="1"/>
            </p:cNvSpPr>
            <p:nvPr/>
          </p:nvSpPr>
          <p:spPr bwMode="auto">
            <a:xfrm>
              <a:off x="1746" y="5129"/>
              <a:ext cx="11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4350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4351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4352" name="Text Box 50"/>
            <p:cNvSpPr txBox="1">
              <a:spLocks noChangeArrowheads="1"/>
            </p:cNvSpPr>
            <p:nvPr/>
          </p:nvSpPr>
          <p:spPr bwMode="auto">
            <a:xfrm>
              <a:off x="3358" y="5129"/>
              <a:ext cx="11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4343" name="Text Box 61"/>
          <p:cNvSpPr txBox="1">
            <a:spLocks noChangeArrowheads="1"/>
          </p:cNvSpPr>
          <p:nvPr/>
        </p:nvSpPr>
        <p:spPr bwMode="auto">
          <a:xfrm>
            <a:off x="4111625" y="8308535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DIF Estatal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4344" name="Text Box 62"/>
          <p:cNvSpPr txBox="1">
            <a:spLocks noChangeArrowheads="1"/>
          </p:cNvSpPr>
          <p:nvPr/>
        </p:nvSpPr>
        <p:spPr bwMode="auto">
          <a:xfrm>
            <a:off x="3802857" y="8582542"/>
            <a:ext cx="27781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lvl="1" algn="ctr"/>
            <a:r>
              <a:rPr lang="es-MX" altLang="en-US" sz="1200" dirty="0">
                <a:latin typeface="Arial" panose="020B0604020202020204" pitchFamily="34" charset="0"/>
              </a:rPr>
              <a:t>Cecilia de los Ángeles González Gordoa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4345" name="Rectangle 63"/>
          <p:cNvSpPr>
            <a:spLocks noChangeArrowheads="1"/>
          </p:cNvSpPr>
          <p:nvPr/>
        </p:nvSpPr>
        <p:spPr bwMode="auto">
          <a:xfrm>
            <a:off x="1937545" y="8337807"/>
            <a:ext cx="1865312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4346" name="Text Box 64"/>
          <p:cNvSpPr txBox="1">
            <a:spLocks noChangeArrowheads="1"/>
          </p:cNvSpPr>
          <p:nvPr/>
        </p:nvSpPr>
        <p:spPr bwMode="auto">
          <a:xfrm>
            <a:off x="2008433" y="8664983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4347" name="Text Box 65"/>
          <p:cNvSpPr txBox="1">
            <a:spLocks noChangeArrowheads="1"/>
          </p:cNvSpPr>
          <p:nvPr/>
        </p:nvSpPr>
        <p:spPr bwMode="auto">
          <a:xfrm>
            <a:off x="1587500" y="919271"/>
            <a:ext cx="5153025" cy="877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DIRECCIÓN GENERAL</a:t>
            </a:r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Dirigir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 funcionamiento del Albergue así como Coordinar las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acciones interdisciplinarias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para lograr cumplir los objetivos del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Centro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beneficio de los niños.</a:t>
            </a: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Dirigir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técnica y operativamente el “Centro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”;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Hacer cumplir y evaluar periódicamente el modelo y protocolos del “Centro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”;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Verificar que se cumplan los acuerdos de la Junta de Gobierno  e informar a la presidencia sobre los avances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alcanzados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Supervisar la integración del expediente de cada uno de los niños albergados, agregando la información confidencial relativa a la o las causas de ingreso del niño que sea proporcionada por la Procuraduría de Protección de Niñas, Niños, Adolescentes, ordenando su resguardo como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confidencial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el Manual de Organización con acciones que comprendan una atención integral y aspectos básicos para la formación de los niños, y someterlo a la aprobación de la Junta de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Gobierno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Ejercer la tutela de los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niños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Aprobar el programa de trabajo de las diversas áreas que conforman el Centro, las que deberán establecer las estrategias educativo-formativas de los niños, informando a la Junta de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Gobierno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Asistir con su personal designado a las juntas de seguimiento junto con Procuraduría de Protección de Niñas, Niños, Adolescentes, que se realizan mensualmente a fin de dar seguimiento a los aspectos jurídicos e intercambiar información de los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niños;</a:t>
            </a:r>
            <a:endParaRPr lang="es-MX" altLang="en-US" sz="1200" dirty="0" smtClean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85725" indent="-85725" algn="just">
              <a:buFont typeface="Wingdings" panose="05000000000000000000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" indent="-85725" algn="just">
              <a:buFont typeface="Wingdings" panose="05000000000000000000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" indent="-85725" algn="just">
              <a:buFont typeface="Wingdings" panose="05000000000000000000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1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5363" name="Text Box 40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 dirty="0" smtClean="0">
                <a:latin typeface="Arial" panose="020B0604020202020204" pitchFamily="34" charset="0"/>
              </a:rPr>
              <a:t>DESCRIPCIÓN </a:t>
            </a:r>
            <a:r>
              <a:rPr lang="es-ES_tradnl" altLang="en-US" sz="2000" b="1" i="1" dirty="0">
                <a:latin typeface="Arial" panose="020B0604020202020204" pitchFamily="34" charset="0"/>
              </a:rPr>
              <a:t>DE FUNCIONES</a:t>
            </a:r>
          </a:p>
        </p:txBody>
      </p:sp>
      <p:sp>
        <p:nvSpPr>
          <p:cNvPr id="15364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5365" name="Rectangle 42"/>
          <p:cNvSpPr>
            <a:spLocks noChangeArrowheads="1"/>
          </p:cNvSpPr>
          <p:nvPr/>
        </p:nvSpPr>
        <p:spPr bwMode="auto">
          <a:xfrm>
            <a:off x="1581150" y="981078"/>
            <a:ext cx="51244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</p:txBody>
      </p:sp>
      <p:grpSp>
        <p:nvGrpSpPr>
          <p:cNvPr id="15366" name="Group 53"/>
          <p:cNvGrpSpPr>
            <a:grpSpLocks/>
          </p:cNvGrpSpPr>
          <p:nvPr/>
        </p:nvGrpSpPr>
        <p:grpSpPr bwMode="auto">
          <a:xfrm>
            <a:off x="1581152" y="8258176"/>
            <a:ext cx="5153025" cy="746125"/>
            <a:chOff x="994" y="5112"/>
            <a:chExt cx="3246" cy="338"/>
          </a:xfrm>
        </p:grpSpPr>
        <p:sp>
          <p:nvSpPr>
            <p:cNvPr id="15372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5373" name="Text Box 44"/>
            <p:cNvSpPr txBox="1">
              <a:spLocks noChangeArrowheads="1"/>
            </p:cNvSpPr>
            <p:nvPr/>
          </p:nvSpPr>
          <p:spPr bwMode="auto">
            <a:xfrm>
              <a:off x="1746" y="5129"/>
              <a:ext cx="11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5374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5375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5376" name="Text Box 50"/>
            <p:cNvSpPr txBox="1">
              <a:spLocks noChangeArrowheads="1"/>
            </p:cNvSpPr>
            <p:nvPr/>
          </p:nvSpPr>
          <p:spPr bwMode="auto">
            <a:xfrm>
              <a:off x="3358" y="5129"/>
              <a:ext cx="11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5367" name="Text Box 62"/>
          <p:cNvSpPr txBox="1">
            <a:spLocks noChangeArrowheads="1"/>
          </p:cNvSpPr>
          <p:nvPr/>
        </p:nvSpPr>
        <p:spPr bwMode="auto">
          <a:xfrm>
            <a:off x="3979864" y="8611826"/>
            <a:ext cx="25749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lvl="1" algn="ctr"/>
            <a:r>
              <a:rPr lang="es-MX" altLang="en-US" sz="1200" dirty="0">
                <a:latin typeface="Arial" panose="020B0604020202020204" pitchFamily="34" charset="0"/>
              </a:rPr>
              <a:t>Cecilia de los </a:t>
            </a:r>
            <a:r>
              <a:rPr lang="es-MX" altLang="en-US" sz="1200" dirty="0" smtClean="0">
                <a:latin typeface="Arial" panose="020B0604020202020204" pitchFamily="34" charset="0"/>
              </a:rPr>
              <a:t>Ángeles González  </a:t>
            </a:r>
            <a:r>
              <a:rPr lang="es-MX" altLang="en-US" sz="1200" dirty="0">
                <a:latin typeface="Arial" panose="020B0604020202020204" pitchFamily="34" charset="0"/>
              </a:rPr>
              <a:t>Gordoa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5368" name="Rectangle 63"/>
          <p:cNvSpPr>
            <a:spLocks noChangeArrowheads="1"/>
          </p:cNvSpPr>
          <p:nvPr/>
        </p:nvSpPr>
        <p:spPr bwMode="auto">
          <a:xfrm>
            <a:off x="1909765" y="8344767"/>
            <a:ext cx="1865312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5369" name="Text Box 64"/>
          <p:cNvSpPr txBox="1">
            <a:spLocks noChangeArrowheads="1"/>
          </p:cNvSpPr>
          <p:nvPr/>
        </p:nvSpPr>
        <p:spPr bwMode="auto">
          <a:xfrm>
            <a:off x="2010577" y="8679814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5370" name="Text Box 65"/>
          <p:cNvSpPr txBox="1">
            <a:spLocks noChangeArrowheads="1"/>
          </p:cNvSpPr>
          <p:nvPr/>
        </p:nvSpPr>
        <p:spPr bwMode="auto">
          <a:xfrm>
            <a:off x="1581152" y="899925"/>
            <a:ext cx="5159375" cy="987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DIRECCIÓN GENERAL</a:t>
            </a:r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(Continúa</a:t>
            </a:r>
            <a:r>
              <a:rPr lang="es-ES_tradnl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endParaRPr lang="es-ES_tradnl" altLang="en-US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_tradnl" altLang="en-US" sz="1200" dirty="0"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Convocar a las reuniones que considere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 equipo de trabajo del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“Centro”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 fin de que se cumpla con el objetivo del mismo y se evalúen las actividades de cada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área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Autorizar el ingreso de los niños </a:t>
            </a:r>
            <a:r>
              <a:rPr lang="es-MX" altLang="en-US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que </a:t>
            </a:r>
            <a:r>
              <a:rPr lang="es-MX" altLang="en-US" sz="12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hayan sido canalizados mediante oficio  por la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Procuraduría de Protección de Niñas, Niños, Adolescentes,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siempre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cuando dicho niño cumpla con los requisitos de admisión del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“Centro”;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Representar al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“Centro”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ante toda clase de autoridades para actos de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administración, pudiendo delegar formalmente dicha representación en las y los titulares de las áreas del mismo cuando así se requiera;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Administrar el patrimonio del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“Centro”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acuerdo a lo que determine la Junta de Gobierno informando de ello a la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misma;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Certificar  las constancias y demás documentos de carácter público que obren en los archivos del Centro y que soliciten los particulares para ser exhibidas ante cualquier autoridad administrativa, judicial, y en general ante cualquier trámite, juicio, procedimiento, proceso o averiguación;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Levantar actas administrativas y resolver los conflictos laborales que se susciten en el “Centro” y los trabajadores adscritos al mismo, y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Las demás que sean necesarias para el ejercicio de las facultades anteriores.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Verificar que se cumplan las disposiciones en materia de transparencia y rendición de cuentas que corresponda cumplir al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organismo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" indent="-85725" algn="just"/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" indent="-85725"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Ejecutar los acuerdos y resoluciones que emita la Junta de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Gobierno;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Formar parte del Consejo Técnico de Adopciones del Sistema para el Desarrollo Integral de la Familia del Estado de San Luis Potosí, como consejero, asistiendo a las juntas del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mismo;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" indent="-85725"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" indent="-85725" algn="just"/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85725" indent="-85725"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" indent="-85725"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" indent="-85725"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" indent="-85725"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71" name="Text Box 61"/>
          <p:cNvSpPr txBox="1">
            <a:spLocks noChangeArrowheads="1"/>
          </p:cNvSpPr>
          <p:nvPr/>
        </p:nvSpPr>
        <p:spPr bwMode="auto">
          <a:xfrm>
            <a:off x="4179888" y="8305294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DIF Estatal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1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6387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388" name="Text Box 43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grpSp>
        <p:nvGrpSpPr>
          <p:cNvPr id="16389" name="Group 64"/>
          <p:cNvGrpSpPr>
            <a:grpSpLocks/>
          </p:cNvGrpSpPr>
          <p:nvPr/>
        </p:nvGrpSpPr>
        <p:grpSpPr bwMode="auto">
          <a:xfrm>
            <a:off x="1581152" y="8258176"/>
            <a:ext cx="5153025" cy="746125"/>
            <a:chOff x="994" y="5112"/>
            <a:chExt cx="3246" cy="338"/>
          </a:xfrm>
        </p:grpSpPr>
        <p:sp>
          <p:nvSpPr>
            <p:cNvPr id="16395" name="Rectangle 65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r>
                <a:rPr lang="es-ES" altLang="en-US"/>
                <a:t> </a:t>
              </a:r>
            </a:p>
          </p:txBody>
        </p:sp>
        <p:sp>
          <p:nvSpPr>
            <p:cNvPr id="16396" name="Text Box 66"/>
            <p:cNvSpPr txBox="1">
              <a:spLocks noChangeArrowheads="1"/>
            </p:cNvSpPr>
            <p:nvPr/>
          </p:nvSpPr>
          <p:spPr bwMode="auto">
            <a:xfrm>
              <a:off x="1746" y="5129"/>
              <a:ext cx="11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6397" name="Line 67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6398" name="Line 68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6399" name="Text Box 69"/>
            <p:cNvSpPr txBox="1">
              <a:spLocks noChangeArrowheads="1"/>
            </p:cNvSpPr>
            <p:nvPr/>
          </p:nvSpPr>
          <p:spPr bwMode="auto">
            <a:xfrm>
              <a:off x="3358" y="5129"/>
              <a:ext cx="11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6390" name="Text Box 71"/>
          <p:cNvSpPr txBox="1">
            <a:spLocks noChangeArrowheads="1"/>
          </p:cNvSpPr>
          <p:nvPr/>
        </p:nvSpPr>
        <p:spPr bwMode="auto">
          <a:xfrm>
            <a:off x="3904343" y="8587373"/>
            <a:ext cx="2697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lvl="1" algn="ctr"/>
            <a:r>
              <a:rPr lang="es-MX" altLang="en-US" sz="1200" dirty="0">
                <a:latin typeface="Arial" panose="020B0604020202020204" pitchFamily="34" charset="0"/>
              </a:rPr>
              <a:t>Cecilia de los Ángeles González Gordoa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6391" name="Rectangle 72"/>
          <p:cNvSpPr>
            <a:spLocks noChangeArrowheads="1"/>
          </p:cNvSpPr>
          <p:nvPr/>
        </p:nvSpPr>
        <p:spPr bwMode="auto">
          <a:xfrm>
            <a:off x="1937545" y="8353930"/>
            <a:ext cx="1865312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6392" name="Text Box 73"/>
          <p:cNvSpPr txBox="1">
            <a:spLocks noChangeArrowheads="1"/>
          </p:cNvSpPr>
          <p:nvPr/>
        </p:nvSpPr>
        <p:spPr bwMode="auto">
          <a:xfrm>
            <a:off x="1978066" y="8647341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6393" name="Text Box 75"/>
          <p:cNvSpPr txBox="1">
            <a:spLocks noChangeArrowheads="1"/>
          </p:cNvSpPr>
          <p:nvPr/>
        </p:nvSpPr>
        <p:spPr bwMode="auto">
          <a:xfrm>
            <a:off x="1581152" y="899924"/>
            <a:ext cx="5153025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DIRECCIÓN GENERAL</a:t>
            </a:r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(Continúa</a:t>
            </a:r>
            <a:r>
              <a:rPr lang="es-ES_tradnl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_tradnl" altLang="en-US" sz="1200" dirty="0" smtClean="0">
              <a:cs typeface="Arial" panose="020B0604020202020204" pitchFamily="34" charset="0"/>
            </a:endParaRPr>
          </a:p>
          <a:p>
            <a:pPr algn="ctr"/>
            <a:endParaRPr lang="es-MX" altLang="en-US" sz="1200" dirty="0" smtClean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es-MX" altLang="en-US" sz="1200" dirty="0" smtClean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85725" indent="-85725"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Presentar, para su aprobación, los planes de trabajo, propuesta de presupuesto, informes de actividades y estados financieros anuales del Organismo y someterlo a la consideración de la Junta de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Gobierno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" indent="-85725"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Presentar a la Junta de Gobierno un informe trimestral de las actividades realizadas y de los resultados obtenidos, acompañando los informes específicos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requeridos;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" indent="-85725"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Supervisar la elaboración el inventario propiedad del Centro, manteniéndolo actualizado, para someterlo a consideración de la Junta de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Gobierno;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" indent="-85725" algn="just"/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" indent="-85725"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4" name="Text Box 61"/>
          <p:cNvSpPr txBox="1">
            <a:spLocks noChangeArrowheads="1"/>
          </p:cNvSpPr>
          <p:nvPr/>
        </p:nvSpPr>
        <p:spPr bwMode="auto">
          <a:xfrm>
            <a:off x="4194175" y="8295623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DIF Estatal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7411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grpSp>
        <p:nvGrpSpPr>
          <p:cNvPr id="17413" name="Group 24"/>
          <p:cNvGrpSpPr>
            <a:grpSpLocks/>
          </p:cNvGrpSpPr>
          <p:nvPr/>
        </p:nvGrpSpPr>
        <p:grpSpPr bwMode="auto">
          <a:xfrm>
            <a:off x="1581152" y="8258176"/>
            <a:ext cx="5141913" cy="771525"/>
            <a:chOff x="994" y="5112"/>
            <a:chExt cx="3246" cy="338"/>
          </a:xfrm>
        </p:grpSpPr>
        <p:sp>
          <p:nvSpPr>
            <p:cNvPr id="17419" name="Rectangle 25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7420" name="Text Box 26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7421" name="Line 27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422" name="Line 28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423" name="Text Box 29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7414" name="Rectangle 30"/>
          <p:cNvSpPr>
            <a:spLocks noChangeArrowheads="1"/>
          </p:cNvSpPr>
          <p:nvPr/>
        </p:nvSpPr>
        <p:spPr bwMode="auto">
          <a:xfrm>
            <a:off x="1937145" y="833984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7415" name="Text Box 32"/>
          <p:cNvSpPr txBox="1">
            <a:spLocks noChangeArrowheads="1"/>
          </p:cNvSpPr>
          <p:nvPr/>
        </p:nvSpPr>
        <p:spPr bwMode="auto">
          <a:xfrm>
            <a:off x="1750615" y="8674011"/>
            <a:ext cx="22456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 dirty="0">
                <a:latin typeface="Arial" panose="020B0604020202020204" pitchFamily="34" charset="0"/>
              </a:rPr>
              <a:t>Claudia Elena Flores Alvarado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7416" name="Text Box 33"/>
          <p:cNvSpPr txBox="1">
            <a:spLocks noChangeArrowheads="1"/>
          </p:cNvSpPr>
          <p:nvPr/>
        </p:nvSpPr>
        <p:spPr bwMode="auto">
          <a:xfrm>
            <a:off x="4559183" y="8671651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7417" name="Text Box 40"/>
          <p:cNvSpPr txBox="1">
            <a:spLocks noChangeArrowheads="1"/>
          </p:cNvSpPr>
          <p:nvPr/>
        </p:nvSpPr>
        <p:spPr bwMode="auto">
          <a:xfrm>
            <a:off x="1592264" y="891988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SECRETARIA DE DIRECTOR</a:t>
            </a:r>
          </a:p>
          <a:p>
            <a:pPr algn="ctr"/>
            <a:endParaRPr lang="es-ES_tradnl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altLang="en-US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todas las funciones relacionadas con la Dirección General.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Archivar documentación de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Dirección General,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así como mantener el cuidado y confidencialidad del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archivo, de conformidad con las disposiciones de la Ley de Archivos del Estado de San Luis Potosí..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Redactar y transcribir oficios, escritos, memorándums y cualquier documento que se le indique de  la  Dirección General.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Recibir, registrar y remitir la correspondencia interna y externa a los destinatarios.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Recibir, registrar y realizar llamadas telefónicas, envío de fax según lo requiera el Centro.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Capturar todos los formatos que requiera el Centro en tiempo y forma.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Atender a los usuarios que soliciten información y turnar según se requiera su asunto al área que corresponda.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captura del inventario general del Centro.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al área Administrativa siempre y cuando no afecte el trabajo de la Dirección General.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la bitácora de copias que se requieran en el Centro.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61"/>
          <p:cNvSpPr txBox="1">
            <a:spLocks noChangeArrowheads="1"/>
          </p:cNvSpPr>
          <p:nvPr/>
        </p:nvSpPr>
        <p:spPr bwMode="auto">
          <a:xfrm>
            <a:off x="4095750" y="8296400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CASRN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7411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grpSp>
        <p:nvGrpSpPr>
          <p:cNvPr id="17413" name="Group 24"/>
          <p:cNvGrpSpPr>
            <a:grpSpLocks/>
          </p:cNvGrpSpPr>
          <p:nvPr/>
        </p:nvGrpSpPr>
        <p:grpSpPr bwMode="auto">
          <a:xfrm>
            <a:off x="1581152" y="8258176"/>
            <a:ext cx="5141913" cy="771525"/>
            <a:chOff x="994" y="5112"/>
            <a:chExt cx="3246" cy="338"/>
          </a:xfrm>
        </p:grpSpPr>
        <p:sp>
          <p:nvSpPr>
            <p:cNvPr id="17419" name="Rectangle 25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7420" name="Text Box 26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7421" name="Line 27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422" name="Line 28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423" name="Text Box 29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7414" name="Rectangle 30"/>
          <p:cNvSpPr>
            <a:spLocks noChangeArrowheads="1"/>
          </p:cNvSpPr>
          <p:nvPr/>
        </p:nvSpPr>
        <p:spPr bwMode="auto">
          <a:xfrm>
            <a:off x="1937145" y="833984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7415" name="Text Box 32"/>
          <p:cNvSpPr txBox="1">
            <a:spLocks noChangeArrowheads="1"/>
          </p:cNvSpPr>
          <p:nvPr/>
        </p:nvSpPr>
        <p:spPr bwMode="auto">
          <a:xfrm>
            <a:off x="1750615" y="8674011"/>
            <a:ext cx="22456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 dirty="0">
                <a:latin typeface="Arial" panose="020B0604020202020204" pitchFamily="34" charset="0"/>
              </a:rPr>
              <a:t>Claudia Elena Flores Alvarado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7416" name="Text Box 33"/>
          <p:cNvSpPr txBox="1">
            <a:spLocks noChangeArrowheads="1"/>
          </p:cNvSpPr>
          <p:nvPr/>
        </p:nvSpPr>
        <p:spPr bwMode="auto">
          <a:xfrm>
            <a:off x="4559183" y="8671651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7417" name="Text Box 40"/>
          <p:cNvSpPr txBox="1">
            <a:spLocks noChangeArrowheads="1"/>
          </p:cNvSpPr>
          <p:nvPr/>
        </p:nvSpPr>
        <p:spPr bwMode="auto">
          <a:xfrm>
            <a:off x="1592264" y="891988"/>
            <a:ext cx="515302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SECRETARIA DE </a:t>
            </a:r>
            <a:r>
              <a:rPr lang="es-ES_tradnl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</a:p>
          <a:p>
            <a:pPr algn="ctr"/>
            <a:r>
              <a:rPr lang="es-ES_tradnl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  <a:endParaRPr lang="es-ES_tradnl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_tradnl" altLang="en-US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altLang="en-US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Solicitar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vía telefónica presupuestos a diferentes proveedores.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Proporcionar  vales de gasolina y llevar el control de los mismos.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16" name="Text Box 61"/>
          <p:cNvSpPr txBox="1">
            <a:spLocks noChangeArrowheads="1"/>
          </p:cNvSpPr>
          <p:nvPr/>
        </p:nvSpPr>
        <p:spPr bwMode="auto">
          <a:xfrm>
            <a:off x="4095750" y="8296400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CASRN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4465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0661" name="Rectangle 16"/>
          <p:cNvSpPr>
            <a:spLocks noChangeArrowheads="1"/>
          </p:cNvSpPr>
          <p:nvPr/>
        </p:nvSpPr>
        <p:spPr bwMode="auto">
          <a:xfrm>
            <a:off x="1660525" y="692152"/>
            <a:ext cx="497205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000" b="1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0662" name="Rectangle 18"/>
          <p:cNvSpPr>
            <a:spLocks noChangeArrowheads="1"/>
          </p:cNvSpPr>
          <p:nvPr/>
        </p:nvSpPr>
        <p:spPr bwMode="auto">
          <a:xfrm>
            <a:off x="766763" y="1962153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63" name="Text Box 30"/>
          <p:cNvSpPr txBox="1">
            <a:spLocks noChangeArrowheads="1"/>
          </p:cNvSpPr>
          <p:nvPr/>
        </p:nvSpPr>
        <p:spPr bwMode="auto">
          <a:xfrm>
            <a:off x="1592264" y="905000"/>
            <a:ext cx="5153025" cy="747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UNIDAD DE TRANSPARENCIA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</a:rPr>
              <a:t>Atender las solicitudes de acceso a la Información Pública y promover la transparencia dentro de la Institución, en coordinación con las autoridades garantes de la transparencia y acceso a la información pública, así como todas las solicitudes que se realicen en ejercicio de la acción de protección de datos personales y la publicación de la información pública de oficio en las Plataformas Nacional y Estatal de Transparencia.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1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marL="85725" indent="-85725" algn="just">
              <a:buFont typeface="Wingdings" panose="05000000000000000000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Recabar y difundir la información a que se refiere los capítulos, II,III, y IV. Del Titulo Quinto de la Ley de Transparencia y Acceso a la información Publica del Estado de San Luis Potosí. Y propiciar que las áreas la actualicen periódicamente, conforme a la normatividad aplicable;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marL="85725" indent="-85725" algn="just">
              <a:buFont typeface="Wingdings" panose="05000000000000000000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Recibir  y dar trámite a las solicitudes de acceso a la información;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marL="85725" indent="-85725" algn="just">
              <a:buFont typeface="Wingdings" panose="05000000000000000000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Auxiliar a los particulares en la elaboración de solicitudes de acceso a la información y, en su caso, orientarlos sobre los sujetos obligados competentes conforme a la normatividad aplicable;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marL="85725" indent="-85725" algn="just">
              <a:buFont typeface="Wingdings" panose="05000000000000000000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Realizar los tramites internos necesarios para la atención de las solicitudes de acceso a la información;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marL="85725" indent="-85725" algn="just">
              <a:buFont typeface="Wingdings" panose="05000000000000000000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Efectuar las notificaciones a los solicitantes;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marL="85725" indent="-85725" algn="just">
              <a:buFont typeface="Wingdings" panose="05000000000000000000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Sugerir al Comité de Transparencia los procedimientos internos que aseguren la mayor eficiencia en la gestión de las solicitudes de acceso a la información,, conforme a la normatividad aplicable;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marL="85725" indent="-85725" algn="just">
              <a:buFont typeface="Wingdings" panose="05000000000000000000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marL="85725" indent="-85725" algn="just">
              <a:buFont typeface="Wingdings" panose="05000000000000000000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Proponer al personal habilitado que sea necesario para recibir y dar tramite a las solicitudes de acceso a la información;</a:t>
            </a:r>
            <a:endParaRPr lang="es-MX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581152" y="8258176"/>
            <a:ext cx="5141913" cy="771525"/>
            <a:chOff x="994" y="5112"/>
            <a:chExt cx="3246" cy="338"/>
          </a:xfrm>
        </p:grpSpPr>
        <p:sp>
          <p:nvSpPr>
            <p:cNvPr id="70670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 dirty="0"/>
            </a:p>
          </p:txBody>
        </p:sp>
        <p:sp>
          <p:nvSpPr>
            <p:cNvPr id="70671" name="Text Box 20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70672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 dirty="0"/>
            </a:p>
          </p:txBody>
        </p:sp>
        <p:sp>
          <p:nvSpPr>
            <p:cNvPr id="70673" name="Text Box 23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upo 17"/>
          <p:cNvGrpSpPr/>
          <p:nvPr/>
        </p:nvGrpSpPr>
        <p:grpSpPr>
          <a:xfrm>
            <a:off x="1589314" y="8314083"/>
            <a:ext cx="5127398" cy="694603"/>
            <a:chOff x="1635748" y="8269196"/>
            <a:chExt cx="5127398" cy="694603"/>
          </a:xfrm>
        </p:grpSpPr>
        <p:sp>
          <p:nvSpPr>
            <p:cNvPr id="19" name="Text Box 26"/>
            <p:cNvSpPr txBox="1">
              <a:spLocks noChangeArrowheads="1"/>
            </p:cNvSpPr>
            <p:nvPr/>
          </p:nvSpPr>
          <p:spPr bwMode="auto">
            <a:xfrm>
              <a:off x="1635748" y="8686800"/>
              <a:ext cx="512717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0" name="Text Box 61"/>
            <p:cNvSpPr txBox="1">
              <a:spLocks noChangeArrowheads="1"/>
            </p:cNvSpPr>
            <p:nvPr/>
          </p:nvSpPr>
          <p:spPr bwMode="auto">
            <a:xfrm>
              <a:off x="1657520" y="8269196"/>
              <a:ext cx="5105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110300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0661" name="Rectangle 16"/>
          <p:cNvSpPr>
            <a:spLocks noChangeArrowheads="1"/>
          </p:cNvSpPr>
          <p:nvPr/>
        </p:nvSpPr>
        <p:spPr bwMode="auto">
          <a:xfrm>
            <a:off x="1660525" y="692152"/>
            <a:ext cx="497205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000" b="1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0662" name="Rectangle 18"/>
          <p:cNvSpPr>
            <a:spLocks noChangeArrowheads="1"/>
          </p:cNvSpPr>
          <p:nvPr/>
        </p:nvSpPr>
        <p:spPr bwMode="auto">
          <a:xfrm>
            <a:off x="766763" y="1962153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63" name="Text Box 30"/>
          <p:cNvSpPr txBox="1">
            <a:spLocks noChangeArrowheads="1"/>
          </p:cNvSpPr>
          <p:nvPr/>
        </p:nvSpPr>
        <p:spPr bwMode="auto">
          <a:xfrm>
            <a:off x="1592264" y="904998"/>
            <a:ext cx="515302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UNIDAD DE TRANSPARENCIA</a:t>
            </a:r>
          </a:p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(continúa)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marL="85725" indent="-85725" algn="just">
              <a:buFont typeface="Wingdings" panose="05000000000000000000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Llevar un registro de las solicitudes de acceso a la información, respuestas, resultados, costos de reproducción y envío;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marL="85725" indent="-85725" algn="just">
              <a:buFont typeface="Wingdings" panose="05000000000000000000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Promover e implementar políticas de transparencia proactiva procurando su accesibilidad;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marL="85725" indent="-85725" algn="just">
              <a:buFont typeface="Wingdings" panose="05000000000000000000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Fomentar la transparencia y accesibilidad al interior del sujeto obligado;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marL="85725" indent="-85725" algn="just">
              <a:buFont typeface="Wingdings" panose="05000000000000000000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Hacer del conocimiento de la instancia competente la probable responsabilidad por el incumplimiento a las obligaciones previstas en la Ley de Transparencia y Acceso a la Información Publica del Estado de San Luis Potosí, y las demás disposiciones aplicables;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marL="85725" indent="-85725" algn="just">
              <a:buFont typeface="Wingdings" panose="05000000000000000000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Las demás que se desprendan de la normatividad aplicable;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marL="85725" indent="-85725" algn="just">
              <a:buFont typeface="Wingdings" panose="05000000000000000000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Estas funciones son enunciativas mas no limitativas.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581152" y="8258176"/>
            <a:ext cx="5141913" cy="771525"/>
            <a:chOff x="994" y="5112"/>
            <a:chExt cx="3246" cy="338"/>
          </a:xfrm>
        </p:grpSpPr>
        <p:sp>
          <p:nvSpPr>
            <p:cNvPr id="70670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 dirty="0"/>
            </a:p>
          </p:txBody>
        </p:sp>
        <p:sp>
          <p:nvSpPr>
            <p:cNvPr id="70671" name="Text Box 20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70672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 dirty="0"/>
            </a:p>
          </p:txBody>
        </p:sp>
        <p:sp>
          <p:nvSpPr>
            <p:cNvPr id="70673" name="Text Box 23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upo 17"/>
          <p:cNvGrpSpPr/>
          <p:nvPr/>
        </p:nvGrpSpPr>
        <p:grpSpPr>
          <a:xfrm>
            <a:off x="1578430" y="8314083"/>
            <a:ext cx="5138282" cy="694603"/>
            <a:chOff x="1624864" y="8269196"/>
            <a:chExt cx="5138282" cy="694603"/>
          </a:xfrm>
        </p:grpSpPr>
        <p:sp>
          <p:nvSpPr>
            <p:cNvPr id="19" name="Text Box 26"/>
            <p:cNvSpPr txBox="1">
              <a:spLocks noChangeArrowheads="1"/>
            </p:cNvSpPr>
            <p:nvPr/>
          </p:nvSpPr>
          <p:spPr bwMode="auto">
            <a:xfrm>
              <a:off x="1624864" y="8686800"/>
              <a:ext cx="513805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0" name="Text Box 61"/>
            <p:cNvSpPr txBox="1">
              <a:spLocks noChangeArrowheads="1"/>
            </p:cNvSpPr>
            <p:nvPr/>
          </p:nvSpPr>
          <p:spPr bwMode="auto">
            <a:xfrm>
              <a:off x="1646634" y="8269196"/>
              <a:ext cx="51165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299767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0661" name="Rectangle 16"/>
          <p:cNvSpPr>
            <a:spLocks noChangeArrowheads="1"/>
          </p:cNvSpPr>
          <p:nvPr/>
        </p:nvSpPr>
        <p:spPr bwMode="auto">
          <a:xfrm>
            <a:off x="1660525" y="692152"/>
            <a:ext cx="497205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000" b="1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0662" name="Rectangle 18"/>
          <p:cNvSpPr>
            <a:spLocks noChangeArrowheads="1"/>
          </p:cNvSpPr>
          <p:nvPr/>
        </p:nvSpPr>
        <p:spPr bwMode="auto">
          <a:xfrm>
            <a:off x="766763" y="1962153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63" name="Text Box 30"/>
          <p:cNvSpPr txBox="1">
            <a:spLocks noChangeArrowheads="1"/>
          </p:cNvSpPr>
          <p:nvPr/>
        </p:nvSpPr>
        <p:spPr bwMode="auto">
          <a:xfrm>
            <a:off x="1592264" y="982723"/>
            <a:ext cx="5153025" cy="747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ÁREA ADMINISTRATIVA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 smtClean="0">
                <a:latin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</a:rPr>
              <a:t>Administrar </a:t>
            </a:r>
            <a:r>
              <a:rPr lang="es-MX" altLang="en-US" sz="1200" dirty="0">
                <a:latin typeface="Arial" panose="020B0604020202020204" pitchFamily="34" charset="0"/>
              </a:rPr>
              <a:t>el uso de los recursos financieros, humanos, materiales y servicios generales que coadyuvan el cumplimiento del Centro, favorecer la adecuada aplicación y control del ejercicio del presupuesto anual, conforme a los objetivos, metas y recursos autorizados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algn="just"/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 smtClean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Elaborar el proyecto de presupuesto del </a:t>
            </a:r>
            <a:r>
              <a:rPr lang="es-MX" altLang="en-US" sz="1200" dirty="0" smtClean="0">
                <a:latin typeface="Arial" panose="020B0604020202020204" pitchFamily="34" charset="0"/>
              </a:rPr>
              <a:t>“Centro” el </a:t>
            </a:r>
            <a:r>
              <a:rPr lang="es-MX" altLang="en-US" sz="1200" dirty="0">
                <a:latin typeface="Arial" panose="020B0604020202020204" pitchFamily="34" charset="0"/>
              </a:rPr>
              <a:t>que deberá someter a consideración </a:t>
            </a:r>
            <a:r>
              <a:rPr lang="es-MX" altLang="en-US" sz="1200" dirty="0" smtClean="0">
                <a:latin typeface="Arial" panose="020B0604020202020204" pitchFamily="34" charset="0"/>
              </a:rPr>
              <a:t>de la Dirección General;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Elaborar los estados financieros y presentar puntualmente los informes a la Secretaria de Finanzas del Estado y al Sistema para el Desarrollo Integral de la Familia en el Estado de San Luis Potosí, previa aprobación de Dirección General</a:t>
            </a:r>
            <a:r>
              <a:rPr lang="es-MX" altLang="en-US" sz="1200" dirty="0" smtClean="0">
                <a:latin typeface="Arial" panose="020B0604020202020204" pitchFamily="34" charset="0"/>
              </a:rPr>
              <a:t>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Implementar y llevarla contabilidad gubernamental del “Centro”;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Mantener actualizado el inventario de bienes muebles </a:t>
            </a:r>
            <a:r>
              <a:rPr lang="es-MX" altLang="en-US" sz="1200" dirty="0" smtClean="0">
                <a:latin typeface="Arial" panose="020B0604020202020204" pitchFamily="34" charset="0"/>
              </a:rPr>
              <a:t>e inmuebles del “Centro”;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Establecer los mecanismos necesarios </a:t>
            </a:r>
            <a:r>
              <a:rPr lang="es-MX" altLang="en-US" sz="1200" dirty="0" smtClean="0">
                <a:latin typeface="Arial" panose="020B0604020202020204" pitchFamily="34" charset="0"/>
              </a:rPr>
              <a:t>en materia de </a:t>
            </a:r>
            <a:r>
              <a:rPr lang="es-MX" altLang="en-US" sz="1200" dirty="0">
                <a:latin typeface="Arial" panose="020B0604020202020204" pitchFamily="34" charset="0"/>
              </a:rPr>
              <a:t>recursos </a:t>
            </a:r>
            <a:r>
              <a:rPr lang="es-MX" altLang="en-US" sz="1200" dirty="0" smtClean="0">
                <a:latin typeface="Arial" panose="020B0604020202020204" pitchFamily="34" charset="0"/>
              </a:rPr>
              <a:t>humanos, promoviendo la capacitación y mejora del personal del “Centro”;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Aplicar controles de salidas y entradas de los diversos almacenes, manteniendo un mínimo necesario de </a:t>
            </a:r>
            <a:r>
              <a:rPr lang="es-MX" altLang="en-US" sz="1200" dirty="0" smtClean="0">
                <a:latin typeface="Arial" panose="020B0604020202020204" pitchFamily="34" charset="0"/>
              </a:rPr>
              <a:t>abastecimiento</a:t>
            </a:r>
            <a:r>
              <a:rPr lang="es-MX" altLang="en-US" sz="1200" dirty="0" smtClean="0">
                <a:latin typeface="Arial" panose="020B0604020202020204" pitchFamily="34" charset="0"/>
              </a:rPr>
              <a:t>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Registrar las donaciones;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Revisar periódicamente las instalaciones para su mantenimiento o para detectar desperfectos a fin de mantenerlas en condiciones </a:t>
            </a:r>
            <a:r>
              <a:rPr lang="es-MX" altLang="en-US" sz="1200" dirty="0" smtClean="0">
                <a:latin typeface="Arial" panose="020B0604020202020204" pitchFamily="34" charset="0"/>
              </a:rPr>
              <a:t>óptimas;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</p:txBody>
      </p:sp>
      <p:sp>
        <p:nvSpPr>
          <p:cNvPr id="70670" name="Rectangle 19"/>
          <p:cNvSpPr>
            <a:spLocks noChangeArrowheads="1"/>
          </p:cNvSpPr>
          <p:nvPr/>
        </p:nvSpPr>
        <p:spPr bwMode="auto">
          <a:xfrm>
            <a:off x="1581152" y="8289873"/>
            <a:ext cx="5141913" cy="7398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71" name="Text Box 20"/>
          <p:cNvSpPr txBox="1">
            <a:spLocks noChangeArrowheads="1"/>
          </p:cNvSpPr>
          <p:nvPr/>
        </p:nvSpPr>
        <p:spPr bwMode="auto">
          <a:xfrm>
            <a:off x="2773962" y="8296981"/>
            <a:ext cx="185337" cy="27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70672" name="Line 22"/>
          <p:cNvSpPr>
            <a:spLocks noChangeShapeType="1"/>
          </p:cNvSpPr>
          <p:nvPr/>
        </p:nvSpPr>
        <p:spPr bwMode="auto">
          <a:xfrm>
            <a:off x="1581152" y="8605134"/>
            <a:ext cx="5141913" cy="456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0673" name="Text Box 23"/>
          <p:cNvSpPr txBox="1">
            <a:spLocks noChangeArrowheads="1"/>
          </p:cNvSpPr>
          <p:nvPr/>
        </p:nvSpPr>
        <p:spPr bwMode="auto">
          <a:xfrm>
            <a:off x="5327493" y="8296981"/>
            <a:ext cx="185337" cy="27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cxnSp>
        <p:nvCxnSpPr>
          <p:cNvPr id="70666" name="16 Conector recto"/>
          <p:cNvCxnSpPr>
            <a:cxnSpLocks noChangeShapeType="1"/>
            <a:endCxn id="70670" idx="2"/>
          </p:cNvCxnSpPr>
          <p:nvPr/>
        </p:nvCxnSpPr>
        <p:spPr bwMode="auto">
          <a:xfrm>
            <a:off x="4149727" y="8281988"/>
            <a:ext cx="2382" cy="7477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0667" name="17 CuadroTexto"/>
          <p:cNvSpPr txBox="1">
            <a:spLocks noChangeArrowheads="1"/>
          </p:cNvSpPr>
          <p:nvPr/>
        </p:nvSpPr>
        <p:spPr bwMode="auto">
          <a:xfrm>
            <a:off x="1674813" y="8289873"/>
            <a:ext cx="23812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    Responsable</a:t>
            </a:r>
          </a:p>
        </p:txBody>
      </p:sp>
      <p:sp>
        <p:nvSpPr>
          <p:cNvPr id="70668" name="18 CuadroTexto"/>
          <p:cNvSpPr txBox="1">
            <a:spLocks noChangeArrowheads="1"/>
          </p:cNvSpPr>
          <p:nvPr/>
        </p:nvSpPr>
        <p:spPr bwMode="auto">
          <a:xfrm>
            <a:off x="1780843" y="8724201"/>
            <a:ext cx="21053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María José Treviño Báez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4038600" y="8314083"/>
            <a:ext cx="2678112" cy="694603"/>
            <a:chOff x="4085034" y="8269196"/>
            <a:chExt cx="2678112" cy="694603"/>
          </a:xfrm>
        </p:grpSpPr>
        <p:sp>
          <p:nvSpPr>
            <p:cNvPr id="19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0" name="Text Box 61"/>
            <p:cNvSpPr txBox="1">
              <a:spLocks noChangeArrowheads="1"/>
            </p:cNvSpPr>
            <p:nvPr/>
          </p:nvSpPr>
          <p:spPr bwMode="auto">
            <a:xfrm>
              <a:off x="4085034" y="8269196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0661" name="Rectangle 16"/>
          <p:cNvSpPr>
            <a:spLocks noChangeArrowheads="1"/>
          </p:cNvSpPr>
          <p:nvPr/>
        </p:nvSpPr>
        <p:spPr bwMode="auto">
          <a:xfrm>
            <a:off x="1660525" y="692152"/>
            <a:ext cx="497205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000" b="1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0662" name="Rectangle 18"/>
          <p:cNvSpPr>
            <a:spLocks noChangeArrowheads="1"/>
          </p:cNvSpPr>
          <p:nvPr/>
        </p:nvSpPr>
        <p:spPr bwMode="auto">
          <a:xfrm>
            <a:off x="766763" y="1962153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63" name="Text Box 30"/>
          <p:cNvSpPr txBox="1">
            <a:spLocks noChangeArrowheads="1"/>
          </p:cNvSpPr>
          <p:nvPr/>
        </p:nvSpPr>
        <p:spPr bwMode="auto">
          <a:xfrm>
            <a:off x="1592264" y="901513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ÁREA ADMINISTRATIVA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</a:t>
            </a:r>
            <a:r>
              <a:rPr lang="es-MX" altLang="en-US" sz="1200" b="1" i="1" dirty="0" smtClean="0">
                <a:latin typeface="Arial" panose="020B0604020202020204" pitchFamily="34" charset="0"/>
              </a:rPr>
              <a:t>)</a:t>
            </a:r>
          </a:p>
          <a:p>
            <a:pPr algn="ctr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Realizar </a:t>
            </a:r>
            <a:r>
              <a:rPr lang="es-MX" altLang="en-US" sz="1200" dirty="0" smtClean="0">
                <a:latin typeface="Arial" panose="020B0604020202020204" pitchFamily="34" charset="0"/>
              </a:rPr>
              <a:t>las compras necesarias para cumplir los </a:t>
            </a:r>
            <a:r>
              <a:rPr lang="es-MX" altLang="en-US" sz="1200" dirty="0" smtClean="0">
                <a:latin typeface="Arial" panose="020B0604020202020204" pitchFamily="34" charset="0"/>
              </a:rPr>
              <a:t>objetivos institucionales , y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Las demás que encomiende Dirección General.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Procurar el ahorro y buen uso de los servicios y de los materiales con los que cuente el </a:t>
            </a:r>
            <a:r>
              <a:rPr lang="es-MX" altLang="en-US" sz="1200" dirty="0" smtClean="0">
                <a:latin typeface="Arial" panose="020B0604020202020204" pitchFamily="34" charset="0"/>
              </a:rPr>
              <a:t>Centro;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Elaborar y pagar la nomina del personal adscrito al </a:t>
            </a:r>
            <a:r>
              <a:rPr lang="es-MX" altLang="en-US" sz="1200" dirty="0" smtClean="0">
                <a:latin typeface="Arial" panose="020B0604020202020204" pitchFamily="34" charset="0"/>
              </a:rPr>
              <a:t>Centro;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 smtClean="0">
                <a:latin typeface="Arial" panose="020B0604020202020204" pitchFamily="34" charset="0"/>
              </a:rPr>
              <a:t> 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Coordinar el cumplimiento oportuno de las obligaciones de retención y pago ante el Centro Mexicano del Seguro Social y la Secretaria de Hacienda y Crédito </a:t>
            </a:r>
            <a:r>
              <a:rPr lang="es-MX" altLang="en-US" sz="1200" dirty="0" smtClean="0">
                <a:latin typeface="Arial" panose="020B0604020202020204" pitchFamily="34" charset="0"/>
              </a:rPr>
              <a:t>Publico;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Gestionar la obtención de subsidio ante la Secretaria de Finanzas para el optimo funcionamiento del </a:t>
            </a:r>
            <a:r>
              <a:rPr lang="es-MX" altLang="en-US" sz="1200" dirty="0" smtClean="0">
                <a:latin typeface="Arial" panose="020B0604020202020204" pitchFamily="34" charset="0"/>
              </a:rPr>
              <a:t>Centro;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Coordinar las tareas contables </a:t>
            </a:r>
            <a:r>
              <a:rPr lang="es-MX" altLang="en-US" sz="1200" dirty="0" smtClean="0">
                <a:latin typeface="Arial" panose="020B0604020202020204" pitchFamily="34" charset="0"/>
              </a:rPr>
              <a:t> y financieras  </a:t>
            </a:r>
            <a:r>
              <a:rPr lang="es-MX" altLang="en-US" sz="1200" dirty="0">
                <a:latin typeface="Arial" panose="020B0604020202020204" pitchFamily="34" charset="0"/>
              </a:rPr>
              <a:t>del </a:t>
            </a:r>
            <a:r>
              <a:rPr lang="es-MX" altLang="en-US" sz="1200" dirty="0" smtClean="0">
                <a:latin typeface="Arial" panose="020B0604020202020204" pitchFamily="34" charset="0"/>
              </a:rPr>
              <a:t>Centro</a:t>
            </a:r>
            <a:r>
              <a:rPr lang="es-MX" altLang="en-US" sz="1200" dirty="0" smtClean="0">
                <a:latin typeface="Arial" panose="020B0604020202020204" pitchFamily="34" charset="0"/>
              </a:rPr>
              <a:t>;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Realizar las tareas relativas al Control Interno del “Centro”, Comité de Ética, integridad y Prevención de Conflictos de Interés;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Asistir a cursos y actualizaciones en contabilidad gubernamental para aplicación en el </a:t>
            </a:r>
            <a:r>
              <a:rPr lang="es-MX" altLang="en-US" sz="1200" dirty="0" smtClean="0">
                <a:latin typeface="Arial" panose="020B0604020202020204" pitchFamily="34" charset="0"/>
              </a:rPr>
              <a:t>Centro;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Las demás que le </a:t>
            </a:r>
            <a:r>
              <a:rPr lang="es-MX" altLang="en-US" sz="1200" dirty="0" smtClean="0">
                <a:latin typeface="Arial" panose="020B0604020202020204" pitchFamily="34" charset="0"/>
              </a:rPr>
              <a:t>encomiende Dirección </a:t>
            </a:r>
            <a:r>
              <a:rPr lang="es-MX" altLang="en-US" sz="1200" dirty="0">
                <a:latin typeface="Arial" panose="020B0604020202020204" pitchFamily="34" charset="0"/>
              </a:rPr>
              <a:t>General y la Junta de Gobierno</a:t>
            </a:r>
            <a:r>
              <a:rPr lang="es-MX" altLang="en-US" sz="1200" dirty="0" smtClean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marL="0" indent="0" algn="just"/>
            <a:endParaRPr lang="es-MX" altLang="en-US" sz="1200" dirty="0" smtClean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b="1" i="1" dirty="0">
                <a:latin typeface="Arial" panose="020B0604020202020204" pitchFamily="34" charset="0"/>
              </a:rPr>
              <a:t>APOYO A </a:t>
            </a:r>
            <a:r>
              <a:rPr lang="es-MX" altLang="en-US" sz="1200" b="1" i="1" dirty="0" smtClean="0">
                <a:latin typeface="Arial" panose="020B0604020202020204" pitchFamily="34" charset="0"/>
              </a:rPr>
              <a:t>MANTENIMIENTO</a:t>
            </a:r>
          </a:p>
          <a:p>
            <a:pPr marL="0" indent="0"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Apoyar en efectuar las actividades de reparación y mantenimiento </a:t>
            </a:r>
            <a:r>
              <a:rPr lang="es-MX" altLang="en-US" sz="1200" dirty="0" smtClean="0">
                <a:latin typeface="Arial" panose="020B0604020202020204" pitchFamily="34" charset="0"/>
              </a:rPr>
              <a:t>necesarias</a:t>
            </a:r>
            <a:r>
              <a:rPr lang="es-MX" altLang="en-US" sz="1200" dirty="0" smtClean="0">
                <a:latin typeface="Arial" panose="020B0604020202020204" pitchFamily="34" charset="0"/>
              </a:rPr>
              <a:t>.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19"/>
          <p:cNvSpPr>
            <a:spLocks noChangeArrowheads="1"/>
          </p:cNvSpPr>
          <p:nvPr/>
        </p:nvSpPr>
        <p:spPr bwMode="auto">
          <a:xfrm>
            <a:off x="1581152" y="8289873"/>
            <a:ext cx="5141913" cy="7398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2773962" y="8296981"/>
            <a:ext cx="185337" cy="27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1581152" y="8605134"/>
            <a:ext cx="5141913" cy="456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5327493" y="8296981"/>
            <a:ext cx="185337" cy="27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cxnSp>
        <p:nvCxnSpPr>
          <p:cNvPr id="26" name="16 Conector recto"/>
          <p:cNvCxnSpPr>
            <a:cxnSpLocks noChangeShapeType="1"/>
            <a:endCxn id="22" idx="2"/>
          </p:cNvCxnSpPr>
          <p:nvPr/>
        </p:nvCxnSpPr>
        <p:spPr bwMode="auto">
          <a:xfrm>
            <a:off x="4149727" y="8281988"/>
            <a:ext cx="2382" cy="7477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17 CuadroTexto"/>
          <p:cNvSpPr txBox="1">
            <a:spLocks noChangeArrowheads="1"/>
          </p:cNvSpPr>
          <p:nvPr/>
        </p:nvSpPr>
        <p:spPr bwMode="auto">
          <a:xfrm>
            <a:off x="1674813" y="8289873"/>
            <a:ext cx="23812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    Responsable</a:t>
            </a:r>
          </a:p>
        </p:txBody>
      </p:sp>
      <p:sp>
        <p:nvSpPr>
          <p:cNvPr id="28" name="18 CuadroTexto"/>
          <p:cNvSpPr txBox="1">
            <a:spLocks noChangeArrowheads="1"/>
          </p:cNvSpPr>
          <p:nvPr/>
        </p:nvSpPr>
        <p:spPr bwMode="auto">
          <a:xfrm>
            <a:off x="1780843" y="8724201"/>
            <a:ext cx="21053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María José Treviño Báez</a:t>
            </a:r>
          </a:p>
        </p:txBody>
      </p:sp>
      <p:grpSp>
        <p:nvGrpSpPr>
          <p:cNvPr id="29" name="Grupo 28"/>
          <p:cNvGrpSpPr/>
          <p:nvPr/>
        </p:nvGrpSpPr>
        <p:grpSpPr>
          <a:xfrm>
            <a:off x="4038600" y="8314083"/>
            <a:ext cx="2678112" cy="694603"/>
            <a:chOff x="4085034" y="8269196"/>
            <a:chExt cx="2678112" cy="694603"/>
          </a:xfrm>
        </p:grpSpPr>
        <p:sp>
          <p:nvSpPr>
            <p:cNvPr id="30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31" name="Text Box 61"/>
            <p:cNvSpPr txBox="1">
              <a:spLocks noChangeArrowheads="1"/>
            </p:cNvSpPr>
            <p:nvPr/>
          </p:nvSpPr>
          <p:spPr bwMode="auto">
            <a:xfrm>
              <a:off x="4085034" y="8269196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1603485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0661" name="Rectangle 16"/>
          <p:cNvSpPr>
            <a:spLocks noChangeArrowheads="1"/>
          </p:cNvSpPr>
          <p:nvPr/>
        </p:nvSpPr>
        <p:spPr bwMode="auto">
          <a:xfrm>
            <a:off x="1660525" y="692152"/>
            <a:ext cx="497205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000" b="1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0662" name="Rectangle 18"/>
          <p:cNvSpPr>
            <a:spLocks noChangeArrowheads="1"/>
          </p:cNvSpPr>
          <p:nvPr/>
        </p:nvSpPr>
        <p:spPr bwMode="auto">
          <a:xfrm>
            <a:off x="766763" y="1962153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63" name="Text Box 30"/>
          <p:cNvSpPr txBox="1">
            <a:spLocks noChangeArrowheads="1"/>
          </p:cNvSpPr>
          <p:nvPr/>
        </p:nvSpPr>
        <p:spPr bwMode="auto">
          <a:xfrm>
            <a:off x="1592264" y="901513"/>
            <a:ext cx="5153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ÁREA ADMINISTRATIVA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Solicitar </a:t>
            </a:r>
            <a:r>
              <a:rPr lang="es-MX" altLang="en-US" sz="1200" dirty="0">
                <a:latin typeface="Arial" panose="020B0604020202020204" pitchFamily="34" charset="0"/>
              </a:rPr>
              <a:t>los insumos necesarios para desempeñar </a:t>
            </a:r>
            <a:r>
              <a:rPr lang="es-MX" altLang="en-US" sz="1200" dirty="0" smtClean="0">
                <a:latin typeface="Arial" panose="020B0604020202020204" pitchFamily="34" charset="0"/>
              </a:rPr>
              <a:t>sus funciones.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Efectuar los registros diarios en la bitácora.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al área Administrativa en evitar incidentes y aumentar la seguridad para los niños y el personal  del Centro.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Optimizar</a:t>
            </a:r>
            <a:r>
              <a:rPr lang="es-MX" altLang="en-US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prolongar la vida útil de los bienes. 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Conservar en buen estado los dispositivos de seguridad. 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Planear y programar en forma conveniente, sin interrumpir las actividades docentes de los alumnos, la labor de mantenimiento.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22" name="Rectangle 19"/>
          <p:cNvSpPr>
            <a:spLocks noChangeArrowheads="1"/>
          </p:cNvSpPr>
          <p:nvPr/>
        </p:nvSpPr>
        <p:spPr bwMode="auto">
          <a:xfrm>
            <a:off x="1581152" y="8289873"/>
            <a:ext cx="5141913" cy="7398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2773962" y="8296981"/>
            <a:ext cx="185337" cy="27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1581152" y="8605134"/>
            <a:ext cx="5141913" cy="456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5327493" y="8296981"/>
            <a:ext cx="185337" cy="27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cxnSp>
        <p:nvCxnSpPr>
          <p:cNvPr id="26" name="16 Conector recto"/>
          <p:cNvCxnSpPr>
            <a:cxnSpLocks noChangeShapeType="1"/>
            <a:endCxn id="22" idx="2"/>
          </p:cNvCxnSpPr>
          <p:nvPr/>
        </p:nvCxnSpPr>
        <p:spPr bwMode="auto">
          <a:xfrm>
            <a:off x="4149727" y="8281988"/>
            <a:ext cx="2382" cy="7477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17 CuadroTexto"/>
          <p:cNvSpPr txBox="1">
            <a:spLocks noChangeArrowheads="1"/>
          </p:cNvSpPr>
          <p:nvPr/>
        </p:nvSpPr>
        <p:spPr bwMode="auto">
          <a:xfrm>
            <a:off x="1674813" y="8289873"/>
            <a:ext cx="23812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    Responsable</a:t>
            </a:r>
          </a:p>
        </p:txBody>
      </p:sp>
      <p:sp>
        <p:nvSpPr>
          <p:cNvPr id="28" name="18 CuadroTexto"/>
          <p:cNvSpPr txBox="1">
            <a:spLocks noChangeArrowheads="1"/>
          </p:cNvSpPr>
          <p:nvPr/>
        </p:nvSpPr>
        <p:spPr bwMode="auto">
          <a:xfrm>
            <a:off x="1780843" y="8724201"/>
            <a:ext cx="21053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María José Treviño Báez</a:t>
            </a:r>
          </a:p>
        </p:txBody>
      </p:sp>
      <p:grpSp>
        <p:nvGrpSpPr>
          <p:cNvPr id="29" name="Grupo 28"/>
          <p:cNvGrpSpPr/>
          <p:nvPr/>
        </p:nvGrpSpPr>
        <p:grpSpPr>
          <a:xfrm>
            <a:off x="4038600" y="8314083"/>
            <a:ext cx="2678112" cy="694603"/>
            <a:chOff x="4085034" y="8269196"/>
            <a:chExt cx="2678112" cy="694603"/>
          </a:xfrm>
        </p:grpSpPr>
        <p:sp>
          <p:nvSpPr>
            <p:cNvPr id="30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31" name="Text Box 61"/>
            <p:cNvSpPr txBox="1">
              <a:spLocks noChangeArrowheads="1"/>
            </p:cNvSpPr>
            <p:nvPr/>
          </p:nvSpPr>
          <p:spPr bwMode="auto">
            <a:xfrm>
              <a:off x="4085034" y="8269196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5023806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270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2709" name="Rectangle 17"/>
          <p:cNvSpPr>
            <a:spLocks noChangeArrowheads="1"/>
          </p:cNvSpPr>
          <p:nvPr/>
        </p:nvSpPr>
        <p:spPr bwMode="auto">
          <a:xfrm>
            <a:off x="765175" y="1366839"/>
            <a:ext cx="6858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endParaRPr lang="es-ES_tradnl" altLang="en-US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2710" name="Text Box 29"/>
          <p:cNvSpPr txBox="1">
            <a:spLocks noChangeArrowheads="1"/>
          </p:cNvSpPr>
          <p:nvPr/>
        </p:nvSpPr>
        <p:spPr bwMode="auto">
          <a:xfrm>
            <a:off x="1581152" y="900687"/>
            <a:ext cx="5153025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COCINA</a:t>
            </a:r>
          </a:p>
          <a:p>
            <a:pPr algn="ctr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endParaRPr lang="es-MX" altLang="en-US" sz="1200" b="1" dirty="0" smtClean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Elaborar </a:t>
            </a: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los alimentos de los niños y personal autorizado con higiene y calidad conforme a lo establecido por el Centro.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b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Reportar a la Administración del Centro los requerimientos para la preparación de los alimentos, cuidado de la cocina, los instrumentos, así como la utilización y el aprovechamiento de los mismos.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Tener actualizado el inventario de la cocina, y dar aviso de los faltantes injustificados.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Cuidar el orden y limpieza de refrigeradores, cuarto frío y almacén.</a:t>
            </a:r>
            <a:endParaRPr lang="es-MX" altLang="en-US" sz="1200" dirty="0">
              <a:solidFill>
                <a:srgbClr val="FF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Mantener una presentación personal adecuada, cofia, bata, uñas cortas y sin pintar, no usar anillos, aretes ni pulseras.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Tener listos los alimentos en los momentos indicados en el horario.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Cocinar los menús diseñados por la nutrióloga.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Efectuar los registros diarios en la bitácora.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Supervisar que los niños o personal no autorizado, no permanezcan en la cocina cuando no sea necesario.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Estas funciones son enunciativas, más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7" name="Rectangle 37"/>
          <p:cNvSpPr>
            <a:spLocks noChangeArrowheads="1"/>
          </p:cNvSpPr>
          <p:nvPr/>
        </p:nvSpPr>
        <p:spPr bwMode="auto">
          <a:xfrm>
            <a:off x="1592263" y="7002069"/>
            <a:ext cx="2590800" cy="34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18" name="Rectangle 39"/>
          <p:cNvSpPr>
            <a:spLocks noChangeArrowheads="1"/>
          </p:cNvSpPr>
          <p:nvPr/>
        </p:nvSpPr>
        <p:spPr bwMode="auto">
          <a:xfrm>
            <a:off x="1568450" y="7883755"/>
            <a:ext cx="2590800" cy="32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Ma. d</a:t>
            </a:r>
            <a:r>
              <a:rPr lang="es-MX" altLang="en-US" sz="1200" dirty="0" smtClean="0">
                <a:latin typeface="Arial" panose="020B0604020202020204" pitchFamily="34" charset="0"/>
              </a:rPr>
              <a:t>el </a:t>
            </a:r>
            <a:r>
              <a:rPr lang="es-MX" altLang="en-US" sz="1200" dirty="0">
                <a:latin typeface="Arial" panose="020B0604020202020204" pitchFamily="34" charset="0"/>
              </a:rPr>
              <a:t>Socorro Orozco Villaseñor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9" name="Rectangle 40"/>
          <p:cNvSpPr>
            <a:spLocks noChangeArrowheads="1"/>
          </p:cNvSpPr>
          <p:nvPr/>
        </p:nvSpPr>
        <p:spPr bwMode="auto">
          <a:xfrm>
            <a:off x="1568450" y="8318730"/>
            <a:ext cx="2590800" cy="32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Ma. Ofelia Rodríguez Mendoza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20" name="Rectangle 41"/>
          <p:cNvSpPr>
            <a:spLocks noChangeArrowheads="1"/>
          </p:cNvSpPr>
          <p:nvPr/>
        </p:nvSpPr>
        <p:spPr bwMode="auto">
          <a:xfrm>
            <a:off x="1568450" y="8721955"/>
            <a:ext cx="2590800" cy="32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>
                <a:latin typeface="Arial" panose="020B0604020202020204" pitchFamily="34" charset="0"/>
              </a:rPr>
              <a:t>María Elena Martínez Rodríguez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21" name="Rectangle 43"/>
          <p:cNvSpPr>
            <a:spLocks noChangeArrowheads="1"/>
          </p:cNvSpPr>
          <p:nvPr/>
        </p:nvSpPr>
        <p:spPr bwMode="auto">
          <a:xfrm>
            <a:off x="1592265" y="7016359"/>
            <a:ext cx="5148262" cy="20133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22" name="Line 13"/>
          <p:cNvSpPr>
            <a:spLocks noChangeShapeType="1"/>
          </p:cNvSpPr>
          <p:nvPr/>
        </p:nvSpPr>
        <p:spPr bwMode="auto">
          <a:xfrm>
            <a:off x="1592265" y="7402118"/>
            <a:ext cx="5148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" name="Line 15"/>
          <p:cNvSpPr>
            <a:spLocks noChangeShapeType="1"/>
          </p:cNvSpPr>
          <p:nvPr/>
        </p:nvSpPr>
        <p:spPr bwMode="auto">
          <a:xfrm>
            <a:off x="4130675" y="7008418"/>
            <a:ext cx="15876" cy="20212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4" name="Line 17"/>
          <p:cNvSpPr>
            <a:spLocks noChangeShapeType="1"/>
          </p:cNvSpPr>
          <p:nvPr/>
        </p:nvSpPr>
        <p:spPr bwMode="auto">
          <a:xfrm>
            <a:off x="1592264" y="8159979"/>
            <a:ext cx="2554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5" name="Line 18"/>
          <p:cNvSpPr>
            <a:spLocks noChangeShapeType="1"/>
          </p:cNvSpPr>
          <p:nvPr/>
        </p:nvSpPr>
        <p:spPr bwMode="auto">
          <a:xfrm>
            <a:off x="1592264" y="8585429"/>
            <a:ext cx="2554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grpSp>
        <p:nvGrpSpPr>
          <p:cNvPr id="26" name="Grupo 25"/>
          <p:cNvGrpSpPr/>
          <p:nvPr/>
        </p:nvGrpSpPr>
        <p:grpSpPr>
          <a:xfrm>
            <a:off x="4110832" y="7070434"/>
            <a:ext cx="2678112" cy="1158282"/>
            <a:chOff x="4085034" y="8269198"/>
            <a:chExt cx="2678112" cy="1158282"/>
          </a:xfrm>
        </p:grpSpPr>
        <p:sp>
          <p:nvSpPr>
            <p:cNvPr id="27" name="Text Box 26"/>
            <p:cNvSpPr txBox="1">
              <a:spLocks noChangeArrowheads="1"/>
            </p:cNvSpPr>
            <p:nvPr/>
          </p:nvSpPr>
          <p:spPr bwMode="auto">
            <a:xfrm>
              <a:off x="4540675" y="9150481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8" name="Text Box 61"/>
            <p:cNvSpPr txBox="1">
              <a:spLocks noChangeArrowheads="1"/>
            </p:cNvSpPr>
            <p:nvPr/>
          </p:nvSpPr>
          <p:spPr bwMode="auto">
            <a:xfrm>
              <a:off x="4085034" y="826919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  <p:sp>
        <p:nvSpPr>
          <p:cNvPr id="29" name="Rectangle 39"/>
          <p:cNvSpPr>
            <a:spLocks noChangeArrowheads="1"/>
          </p:cNvSpPr>
          <p:nvPr/>
        </p:nvSpPr>
        <p:spPr bwMode="auto">
          <a:xfrm>
            <a:off x="1572002" y="7483264"/>
            <a:ext cx="2590800" cy="32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 smtClean="0">
                <a:latin typeface="Arial" panose="020B0604020202020204" pitchFamily="34" charset="0"/>
              </a:rPr>
              <a:t>Ma. Esperanza Castillo Palomo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30" name="Line 17"/>
          <p:cNvSpPr>
            <a:spLocks noChangeShapeType="1"/>
          </p:cNvSpPr>
          <p:nvPr/>
        </p:nvSpPr>
        <p:spPr bwMode="auto">
          <a:xfrm>
            <a:off x="1595816" y="7759488"/>
            <a:ext cx="2554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8086397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577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5781" name="Rectangle 16"/>
          <p:cNvSpPr>
            <a:spLocks noChangeArrowheads="1"/>
          </p:cNvSpPr>
          <p:nvPr/>
        </p:nvSpPr>
        <p:spPr bwMode="auto">
          <a:xfrm>
            <a:off x="766763" y="2640016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5782" name="Text Box 28"/>
          <p:cNvSpPr txBox="1">
            <a:spLocks noChangeArrowheads="1"/>
          </p:cNvSpPr>
          <p:nvPr/>
        </p:nvSpPr>
        <p:spPr bwMode="auto">
          <a:xfrm>
            <a:off x="1581152" y="911735"/>
            <a:ext cx="5153025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LAVANDERÍA Y ROPERÍA</a:t>
            </a:r>
          </a:p>
          <a:p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 smtClean="0">
                <a:latin typeface="Arial" panose="020B0604020202020204" pitchFamily="34" charset="0"/>
              </a:rPr>
              <a:t>Mantener </a:t>
            </a:r>
            <a:r>
              <a:rPr lang="es-MX" altLang="en-US" sz="1200" dirty="0">
                <a:latin typeface="Arial" panose="020B0604020202020204" pitchFamily="34" charset="0"/>
              </a:rPr>
              <a:t>limpia y en buenas condiciones la ropa personal y de cama de 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 smtClean="0">
                <a:latin typeface="Arial" panose="020B0604020202020204" pitchFamily="34" charset="0"/>
              </a:rPr>
              <a:t>los </a:t>
            </a:r>
            <a:r>
              <a:rPr lang="es-MX" altLang="en-US" sz="1200" dirty="0">
                <a:latin typeface="Arial" panose="020B0604020202020204" pitchFamily="34" charset="0"/>
              </a:rPr>
              <a:t>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Lavar, planchar y </a:t>
            </a:r>
            <a:r>
              <a:rPr lang="es-MX" altLang="en-US" sz="1200" dirty="0" smtClean="0">
                <a:latin typeface="Arial" panose="020B0604020202020204" pitchFamily="34" charset="0"/>
              </a:rPr>
              <a:t>zurcir los uniformes y </a:t>
            </a:r>
            <a:r>
              <a:rPr lang="es-MX" altLang="en-US" sz="1200" dirty="0">
                <a:latin typeface="Arial" panose="020B0604020202020204" pitchFamily="34" charset="0"/>
              </a:rPr>
              <a:t>la ropa de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Lavar los blancos </a:t>
            </a:r>
            <a:r>
              <a:rPr lang="es-MX" altLang="en-US" sz="1200" dirty="0" smtClean="0">
                <a:latin typeface="Arial" panose="020B0604020202020204" pitchFamily="34" charset="0"/>
              </a:rPr>
              <a:t>que </a:t>
            </a:r>
            <a:r>
              <a:rPr lang="es-MX" altLang="en-US" sz="1200" dirty="0">
                <a:latin typeface="Arial" panose="020B0604020202020204" pitchFamily="34" charset="0"/>
              </a:rPr>
              <a:t>utilizan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Cuidar las máquinas de trabajo del área y demás utensilios.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Mantener siempre limpia y ordenada su área de trabajo y espacios. 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Reportar a la Administración del Centro los requerimientos para el cumplimiento de sus funciones.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Solicitar la ropa  para que los niños tengan siempre uniformes, ropa de diario e interior en buen estado.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Tener actualizado el inventario de su área, y dar aviso de los faltantes injustificados.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75783" name="Rectangle 21"/>
          <p:cNvSpPr>
            <a:spLocks noChangeArrowheads="1"/>
          </p:cNvSpPr>
          <p:nvPr/>
        </p:nvSpPr>
        <p:spPr bwMode="auto">
          <a:xfrm>
            <a:off x="1581152" y="8258176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5784" name="Line 23"/>
          <p:cNvSpPr>
            <a:spLocks noChangeShapeType="1"/>
          </p:cNvSpPr>
          <p:nvPr/>
        </p:nvSpPr>
        <p:spPr bwMode="auto">
          <a:xfrm>
            <a:off x="4152902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5785" name="Line 24"/>
          <p:cNvSpPr>
            <a:spLocks noChangeShapeType="1"/>
          </p:cNvSpPr>
          <p:nvPr/>
        </p:nvSpPr>
        <p:spPr bwMode="auto">
          <a:xfrm>
            <a:off x="1581152" y="865346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5786" name="Rectangle 26"/>
          <p:cNvSpPr>
            <a:spLocks noChangeArrowheads="1"/>
          </p:cNvSpPr>
          <p:nvPr/>
        </p:nvSpPr>
        <p:spPr bwMode="auto">
          <a:xfrm>
            <a:off x="1935165" y="8267703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75788" name="Text Box 13"/>
          <p:cNvSpPr txBox="1">
            <a:spLocks noChangeArrowheads="1"/>
          </p:cNvSpPr>
          <p:nvPr/>
        </p:nvSpPr>
        <p:spPr bwMode="auto">
          <a:xfrm>
            <a:off x="1836740" y="8702677"/>
            <a:ext cx="196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>
                <a:latin typeface="Arial" panose="020B0604020202020204" pitchFamily="34" charset="0"/>
              </a:rPr>
              <a:t>Adelaida Zúñiga Mendoza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4056063" y="8358188"/>
            <a:ext cx="2678112" cy="879261"/>
            <a:chOff x="4085034" y="8269204"/>
            <a:chExt cx="2678112" cy="879261"/>
          </a:xfrm>
        </p:grpSpPr>
        <p:sp>
          <p:nvSpPr>
            <p:cNvPr id="15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6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7899413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680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6805" name="Rectangle 16"/>
          <p:cNvSpPr>
            <a:spLocks noChangeArrowheads="1"/>
          </p:cNvSpPr>
          <p:nvPr/>
        </p:nvSpPr>
        <p:spPr bwMode="auto">
          <a:xfrm>
            <a:off x="766763" y="2640016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6806" name="Text Box 28"/>
          <p:cNvSpPr txBox="1">
            <a:spLocks noChangeArrowheads="1"/>
          </p:cNvSpPr>
          <p:nvPr/>
        </p:nvSpPr>
        <p:spPr bwMode="auto">
          <a:xfrm>
            <a:off x="1581152" y="911735"/>
            <a:ext cx="5153025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APOYO A LAVANDERÍA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</a:rPr>
              <a:t>Mantener </a:t>
            </a:r>
            <a:r>
              <a:rPr lang="es-MX" altLang="en-US" sz="1200" dirty="0">
                <a:latin typeface="Arial" panose="020B0604020202020204" pitchFamily="34" charset="0"/>
              </a:rPr>
              <a:t>limpia y en buenas condiciones la ropa personal y de cama de  los 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en lavar </a:t>
            </a:r>
            <a:r>
              <a:rPr lang="es-MX" altLang="en-US" sz="1200" dirty="0">
                <a:latin typeface="Arial" panose="020B0604020202020204" pitchFamily="34" charset="0"/>
              </a:rPr>
              <a:t>los blancos </a:t>
            </a:r>
            <a:r>
              <a:rPr lang="es-MX" altLang="en-US" sz="1200" dirty="0" smtClean="0">
                <a:latin typeface="Arial" panose="020B0604020202020204" pitchFamily="34" charset="0"/>
              </a:rPr>
              <a:t>que </a:t>
            </a:r>
            <a:r>
              <a:rPr lang="es-MX" altLang="en-US" sz="1200" dirty="0">
                <a:latin typeface="Arial" panose="020B0604020202020204" pitchFamily="34" charset="0"/>
              </a:rPr>
              <a:t>utilizan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en cuidar </a:t>
            </a:r>
            <a:r>
              <a:rPr lang="es-MX" altLang="en-US" sz="1200" dirty="0">
                <a:latin typeface="Arial" panose="020B0604020202020204" pitchFamily="34" charset="0"/>
              </a:rPr>
              <a:t>las máquinas de trabajo del área y demás utensilios.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Mantener siempre limpia y ordenada su área de trabajo y espacios. 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en reportar </a:t>
            </a:r>
            <a:r>
              <a:rPr lang="es-MX" altLang="en-US" sz="1200" dirty="0">
                <a:latin typeface="Arial" panose="020B0604020202020204" pitchFamily="34" charset="0"/>
              </a:rPr>
              <a:t>a la Administración del Centro los requerimientos para el cumplimiento de sus funciones.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en solicitar </a:t>
            </a:r>
            <a:r>
              <a:rPr lang="es-MX" altLang="en-US" sz="1200" dirty="0">
                <a:latin typeface="Arial" panose="020B0604020202020204" pitchFamily="34" charset="0"/>
              </a:rPr>
              <a:t>la ropa  para que los niños tengan siempre uniformes, ropa de diario e interior en buen estado.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a Lavandería en tener </a:t>
            </a:r>
            <a:r>
              <a:rPr lang="es-MX" altLang="en-US" sz="1200" dirty="0">
                <a:latin typeface="Arial" panose="020B0604020202020204" pitchFamily="34" charset="0"/>
              </a:rPr>
              <a:t>actualizado el inventario de su área, y dar aviso de los faltantes injustificados.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a Lavandería en lavar</a:t>
            </a:r>
            <a:r>
              <a:rPr lang="es-MX" altLang="en-US" sz="1200" dirty="0">
                <a:latin typeface="Arial" panose="020B0604020202020204" pitchFamily="34" charset="0"/>
              </a:rPr>
              <a:t>, planchar y zurcir la ropa de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76807" name="Rectangle 21"/>
          <p:cNvSpPr>
            <a:spLocks noChangeArrowheads="1"/>
          </p:cNvSpPr>
          <p:nvPr/>
        </p:nvSpPr>
        <p:spPr bwMode="auto">
          <a:xfrm>
            <a:off x="1581152" y="8258176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6808" name="Line 23"/>
          <p:cNvSpPr>
            <a:spLocks noChangeShapeType="1"/>
          </p:cNvSpPr>
          <p:nvPr/>
        </p:nvSpPr>
        <p:spPr bwMode="auto">
          <a:xfrm>
            <a:off x="4152902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6809" name="Line 24"/>
          <p:cNvSpPr>
            <a:spLocks noChangeShapeType="1"/>
          </p:cNvSpPr>
          <p:nvPr/>
        </p:nvSpPr>
        <p:spPr bwMode="auto">
          <a:xfrm>
            <a:off x="1581152" y="865346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6810" name="Rectangle 26"/>
          <p:cNvSpPr>
            <a:spLocks noChangeArrowheads="1"/>
          </p:cNvSpPr>
          <p:nvPr/>
        </p:nvSpPr>
        <p:spPr bwMode="auto">
          <a:xfrm>
            <a:off x="1935165" y="8267703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76812" name="Text Box 13"/>
          <p:cNvSpPr txBox="1">
            <a:spLocks noChangeArrowheads="1"/>
          </p:cNvSpPr>
          <p:nvPr/>
        </p:nvSpPr>
        <p:spPr bwMode="auto">
          <a:xfrm>
            <a:off x="1836738" y="8702677"/>
            <a:ext cx="214674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>
                <a:latin typeface="Arial" panose="020B0604020202020204" pitchFamily="34" charset="0"/>
              </a:rPr>
              <a:t>María de la Luz López Bravo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4056063" y="8315375"/>
            <a:ext cx="2678112" cy="694603"/>
            <a:chOff x="4085034" y="8269196"/>
            <a:chExt cx="2678112" cy="694603"/>
          </a:xfrm>
        </p:grpSpPr>
        <p:sp>
          <p:nvSpPr>
            <p:cNvPr id="15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6" name="Text Box 61"/>
            <p:cNvSpPr txBox="1">
              <a:spLocks noChangeArrowheads="1"/>
            </p:cNvSpPr>
            <p:nvPr/>
          </p:nvSpPr>
          <p:spPr bwMode="auto">
            <a:xfrm>
              <a:off x="4085034" y="8269196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1039991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168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1685" name="Text Box 29"/>
          <p:cNvSpPr txBox="1">
            <a:spLocks noChangeArrowheads="1"/>
          </p:cNvSpPr>
          <p:nvPr/>
        </p:nvSpPr>
        <p:spPr bwMode="auto">
          <a:xfrm>
            <a:off x="1581152" y="881637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CHOFER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 smtClean="0">
                <a:latin typeface="Arial" panose="020B0604020202020204" pitchFamily="34" charset="0"/>
              </a:rPr>
              <a:t>Transportar </a:t>
            </a:r>
            <a:r>
              <a:rPr lang="es-MX" altLang="en-US" sz="1200" dirty="0">
                <a:latin typeface="Arial" panose="020B0604020202020204" pitchFamily="34" charset="0"/>
              </a:rPr>
              <a:t>al personal y a los niños con seguridad, a las </a:t>
            </a:r>
            <a:r>
              <a:rPr lang="es-MX" altLang="en-US" sz="1200" dirty="0" smtClean="0">
                <a:latin typeface="Arial" panose="020B0604020202020204" pitchFamily="34" charset="0"/>
              </a:rPr>
              <a:t>diferentes</a:t>
            </a:r>
          </a:p>
          <a:p>
            <a:pPr algn="just"/>
            <a:r>
              <a:rPr lang="es-MX" altLang="en-US" sz="1200" dirty="0" smtClean="0">
                <a:latin typeface="Arial" panose="020B0604020202020204" pitchFamily="34" charset="0"/>
              </a:rPr>
              <a:t>actividades </a:t>
            </a:r>
            <a:r>
              <a:rPr lang="es-MX" altLang="en-US" sz="1200" dirty="0">
                <a:latin typeface="Arial" panose="020B0604020202020204" pitchFamily="34" charset="0"/>
              </a:rPr>
              <a:t>y proveer oportunamente los insumos. 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 smtClean="0">
                <a:latin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 Conducir con el mayor de los cuidados y respeto.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Trasladar  en el vehículo del Centro a los niños a sus actividades escolares, de salud, culturales y recreativas que le sean indicadas por la autoridad.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Realizar las compras indicadas por la administración, que sean necesarias para cumplir  con los objetivos del Centro.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Revisar los vehículos y reportar a la administración las necesidades de mantenimiento y reparación.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Mantener  limpio y ordenado el vehículo.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Brindar el servicio de mensajería.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Efectuar los registros diarios en la bitácora.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Transportar al personal que lo requiera para actividades propias del Centro.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686" name="Rectangle 21"/>
          <p:cNvSpPr>
            <a:spLocks noChangeArrowheads="1"/>
          </p:cNvSpPr>
          <p:nvPr/>
        </p:nvSpPr>
        <p:spPr bwMode="auto">
          <a:xfrm>
            <a:off x="1581152" y="8258176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1687" name="Line 23"/>
          <p:cNvSpPr>
            <a:spLocks noChangeShapeType="1"/>
          </p:cNvSpPr>
          <p:nvPr/>
        </p:nvSpPr>
        <p:spPr bwMode="auto">
          <a:xfrm>
            <a:off x="4152902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1688" name="Line 24"/>
          <p:cNvSpPr>
            <a:spLocks noChangeShapeType="1"/>
          </p:cNvSpPr>
          <p:nvPr/>
        </p:nvSpPr>
        <p:spPr bwMode="auto">
          <a:xfrm>
            <a:off x="1581152" y="865346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1689" name="Rectangle 26"/>
          <p:cNvSpPr>
            <a:spLocks noChangeArrowheads="1"/>
          </p:cNvSpPr>
          <p:nvPr/>
        </p:nvSpPr>
        <p:spPr bwMode="auto">
          <a:xfrm>
            <a:off x="1935165" y="8388023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71691" name="Text Box 13"/>
          <p:cNvSpPr txBox="1">
            <a:spLocks noChangeArrowheads="1"/>
          </p:cNvSpPr>
          <p:nvPr/>
        </p:nvSpPr>
        <p:spPr bwMode="auto">
          <a:xfrm>
            <a:off x="2090740" y="8686802"/>
            <a:ext cx="16303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>
                <a:latin typeface="Arial" panose="020B0604020202020204" pitchFamily="34" charset="0"/>
              </a:rPr>
              <a:t>Ricardo Poire Vargas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3933825" y="8334127"/>
            <a:ext cx="2678112" cy="694603"/>
            <a:chOff x="4085034" y="8269196"/>
            <a:chExt cx="2678112" cy="694603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085034" y="8269196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1011438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987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9877" name="Rectangle 16"/>
          <p:cNvSpPr>
            <a:spLocks noChangeArrowheads="1"/>
          </p:cNvSpPr>
          <p:nvPr/>
        </p:nvSpPr>
        <p:spPr bwMode="auto">
          <a:xfrm>
            <a:off x="766763" y="2967041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9878" name="Text Box 27"/>
          <p:cNvSpPr txBox="1">
            <a:spLocks noChangeArrowheads="1"/>
          </p:cNvSpPr>
          <p:nvPr/>
        </p:nvSpPr>
        <p:spPr bwMode="auto">
          <a:xfrm>
            <a:off x="1592264" y="909386"/>
            <a:ext cx="5153025" cy="640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INTENDENCIA</a:t>
            </a: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 smtClean="0">
                <a:latin typeface="Arial" panose="020B0604020202020204" pitchFamily="34" charset="0"/>
              </a:rPr>
              <a:t>Tener </a:t>
            </a:r>
            <a:r>
              <a:rPr lang="es-MX" altLang="en-US" sz="1200" dirty="0">
                <a:latin typeface="Arial" panose="020B0604020202020204" pitchFamily="34" charset="0"/>
              </a:rPr>
              <a:t>todas las áreas del Centro en condiciones óptimas de limpieza e 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 smtClean="0">
                <a:latin typeface="Arial" panose="020B0604020202020204" pitchFamily="34" charset="0"/>
              </a:rPr>
              <a:t>higiene</a:t>
            </a:r>
            <a:r>
              <a:rPr lang="es-MX" altLang="en-US" sz="1200" dirty="0">
                <a:latin typeface="Arial" panose="020B0604020202020204" pitchFamily="34" charset="0"/>
              </a:rPr>
              <a:t>, colaborando en el cumplimiento de los objetivos de la misma.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Mantener limpias y ordenadas las áreas del Centro  de acuerdo a la asignación y prioridad marcada por la Administración.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Realizar cambio de sabanas en las camas de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Mantener limpias pijamas y toallas de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Realizar limpieza general de azulejos de baños.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Realizar limpieza general de dormitorios, huéspedes y cuarto de adolescentes.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Reportar a la Administración los requerimientos para el desarrollo propio de su trabajo.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Entregar un inventario de los implementos asignados para su labor, y ser responsable del buen uso y cuidado de los mismos, pidiendo la reposición de éstos cuando por razones de uso normal se acaben.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Realizar limpieza general en la parte de afuera del Centro y parte trasera del mismo.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79879" name="Rectangle 6"/>
          <p:cNvSpPr>
            <a:spLocks noChangeArrowheads="1"/>
          </p:cNvSpPr>
          <p:nvPr/>
        </p:nvSpPr>
        <p:spPr bwMode="auto">
          <a:xfrm>
            <a:off x="1581152" y="7623176"/>
            <a:ext cx="5141913" cy="1406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9880" name="Line 8"/>
          <p:cNvSpPr>
            <a:spLocks noChangeShapeType="1"/>
          </p:cNvSpPr>
          <p:nvPr/>
        </p:nvSpPr>
        <p:spPr bwMode="auto">
          <a:xfrm>
            <a:off x="4152901" y="7623175"/>
            <a:ext cx="1" cy="13843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9881" name="Line 9"/>
          <p:cNvSpPr>
            <a:spLocks noChangeShapeType="1"/>
          </p:cNvSpPr>
          <p:nvPr/>
        </p:nvSpPr>
        <p:spPr bwMode="auto">
          <a:xfrm>
            <a:off x="1613297" y="812259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9882" name="Rectangle 11"/>
          <p:cNvSpPr>
            <a:spLocks noChangeArrowheads="1"/>
          </p:cNvSpPr>
          <p:nvPr/>
        </p:nvSpPr>
        <p:spPr bwMode="auto">
          <a:xfrm>
            <a:off x="2043702" y="7877869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 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79884" name="Text Box 14"/>
          <p:cNvSpPr txBox="1">
            <a:spLocks noChangeArrowheads="1"/>
          </p:cNvSpPr>
          <p:nvPr/>
        </p:nvSpPr>
        <p:spPr bwMode="auto">
          <a:xfrm>
            <a:off x="1890535" y="8729666"/>
            <a:ext cx="18688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Maribel Torres Coronado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cxnSp>
        <p:nvCxnSpPr>
          <p:cNvPr id="79885" name="17 Conector recto"/>
          <p:cNvCxnSpPr>
            <a:cxnSpLocks noChangeShapeType="1"/>
          </p:cNvCxnSpPr>
          <p:nvPr/>
        </p:nvCxnSpPr>
        <p:spPr bwMode="auto">
          <a:xfrm flipV="1">
            <a:off x="1581150" y="8592531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9886" name="Text Box 14"/>
          <p:cNvSpPr txBox="1">
            <a:spLocks noChangeArrowheads="1"/>
          </p:cNvSpPr>
          <p:nvPr/>
        </p:nvSpPr>
        <p:spPr bwMode="auto">
          <a:xfrm>
            <a:off x="1581919" y="8288983"/>
            <a:ext cx="25987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María del Carmen Flores Escalante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098925" y="7801268"/>
            <a:ext cx="2678112" cy="941242"/>
            <a:chOff x="4108846" y="8062702"/>
            <a:chExt cx="2678112" cy="941240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86129" y="8726944"/>
              <a:ext cx="1723549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8846" y="8062702"/>
              <a:ext cx="2678112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5842017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8851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8852" name="Text Box 5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8853" name="Rectangle 23"/>
          <p:cNvSpPr>
            <a:spLocks noChangeArrowheads="1"/>
          </p:cNvSpPr>
          <p:nvPr/>
        </p:nvSpPr>
        <p:spPr bwMode="auto">
          <a:xfrm>
            <a:off x="766763" y="2951165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8854" name="Text Box 34"/>
          <p:cNvSpPr txBox="1">
            <a:spLocks noChangeArrowheads="1"/>
          </p:cNvSpPr>
          <p:nvPr/>
        </p:nvSpPr>
        <p:spPr bwMode="auto">
          <a:xfrm>
            <a:off x="1581152" y="902973"/>
            <a:ext cx="5153025" cy="729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JARDINERÍA</a:t>
            </a:r>
          </a:p>
          <a:p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 smtClean="0">
                <a:latin typeface="Arial" panose="020B0604020202020204" pitchFamily="34" charset="0"/>
              </a:rPr>
              <a:t>Mantener </a:t>
            </a:r>
            <a:r>
              <a:rPr lang="es-MX" altLang="en-US" sz="1200" dirty="0">
                <a:latin typeface="Arial" panose="020B0604020202020204" pitchFamily="34" charset="0"/>
              </a:rPr>
              <a:t>en buen estado las áreas verdes  propiciando la buena imagen 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 smtClean="0">
                <a:latin typeface="Arial" panose="020B0604020202020204" pitchFamily="34" charset="0"/>
              </a:rPr>
              <a:t>del </a:t>
            </a:r>
            <a:r>
              <a:rPr lang="es-MX" altLang="en-US" sz="1200" dirty="0">
                <a:latin typeface="Arial" panose="020B0604020202020204" pitchFamily="34" charset="0"/>
              </a:rPr>
              <a:t>Centro, fomentado con ello el cuidado de la naturaleza.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Supervisar y mantener en condiciones óptimas las áreas verdes del Centro.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Mantener actualizados los inventarios de su área e informar a la administración de cualquier anomalía.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Solicitar los insumos necesarios para desempeñar sus funciones.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Efectuar los registros diarios en la bitácora.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Desorillar, escardar y deshierbar las áreas verdes del área asignada.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Aplicar fertilizantes, insecticidas, fungicidas y herbicidas a los jardines, árboles y plantas ornamentales cuando sea necesario.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Realizar la poda en las áreas verdes del área asignada y en forma general del campus, eliminando y desbaratando en pedazos o trozos, ramas y residuos, repodas, al mismo tiempo realizar las sustituciones de ornamentales y árboles cuando sea necesario.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Mantener en buen estado los utensilios y equipo necesario para realizar el trabajo, al mismo tiempo realizar el reporte requerido de las fallas en los utensilios, equipos y/o instalaciones en general. 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</p:txBody>
      </p:sp>
      <p:sp>
        <p:nvSpPr>
          <p:cNvPr id="78855" name="Rectangle 21"/>
          <p:cNvSpPr>
            <a:spLocks noChangeArrowheads="1"/>
          </p:cNvSpPr>
          <p:nvPr/>
        </p:nvSpPr>
        <p:spPr bwMode="auto">
          <a:xfrm>
            <a:off x="1581152" y="8258176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8856" name="Line 23"/>
          <p:cNvSpPr>
            <a:spLocks noChangeShapeType="1"/>
          </p:cNvSpPr>
          <p:nvPr/>
        </p:nvSpPr>
        <p:spPr bwMode="auto">
          <a:xfrm>
            <a:off x="4152902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8857" name="Line 24"/>
          <p:cNvSpPr>
            <a:spLocks noChangeShapeType="1"/>
          </p:cNvSpPr>
          <p:nvPr/>
        </p:nvSpPr>
        <p:spPr bwMode="auto">
          <a:xfrm>
            <a:off x="1581152" y="865346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8858" name="Rectangle 26"/>
          <p:cNvSpPr>
            <a:spLocks noChangeArrowheads="1"/>
          </p:cNvSpPr>
          <p:nvPr/>
        </p:nvSpPr>
        <p:spPr bwMode="auto">
          <a:xfrm>
            <a:off x="1935165" y="8267703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78860" name="Text Box 13"/>
          <p:cNvSpPr txBox="1">
            <a:spLocks noChangeArrowheads="1"/>
          </p:cNvSpPr>
          <p:nvPr/>
        </p:nvSpPr>
        <p:spPr bwMode="auto">
          <a:xfrm>
            <a:off x="1725615" y="8702677"/>
            <a:ext cx="22894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>
                <a:latin typeface="Arial" panose="020B0604020202020204" pitchFamily="34" charset="0"/>
              </a:rPr>
              <a:t>José Manuel Heredia Guerrero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4134644" y="8358189"/>
            <a:ext cx="2678112" cy="694603"/>
            <a:chOff x="4085034" y="8269196"/>
            <a:chExt cx="2678112" cy="694603"/>
          </a:xfrm>
        </p:grpSpPr>
        <p:sp>
          <p:nvSpPr>
            <p:cNvPr id="15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6" name="Text Box 61"/>
            <p:cNvSpPr txBox="1">
              <a:spLocks noChangeArrowheads="1"/>
            </p:cNvSpPr>
            <p:nvPr/>
          </p:nvSpPr>
          <p:spPr bwMode="auto">
            <a:xfrm>
              <a:off x="4085034" y="8269196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2501598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8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8435" name="Line 2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8436" name="Text Box 30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18437" name="Rectangle 31"/>
          <p:cNvSpPr>
            <a:spLocks noChangeArrowheads="1"/>
          </p:cNvSpPr>
          <p:nvPr/>
        </p:nvSpPr>
        <p:spPr bwMode="auto">
          <a:xfrm>
            <a:off x="2622551" y="630241"/>
            <a:ext cx="31146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altLang="en-US">
              <a:cs typeface="Arial" panose="020B0604020202020204" pitchFamily="34" charset="0"/>
            </a:endParaRPr>
          </a:p>
        </p:txBody>
      </p:sp>
      <p:grpSp>
        <p:nvGrpSpPr>
          <p:cNvPr id="18438" name="Group 32"/>
          <p:cNvGrpSpPr>
            <a:grpSpLocks/>
          </p:cNvGrpSpPr>
          <p:nvPr/>
        </p:nvGrpSpPr>
        <p:grpSpPr bwMode="auto">
          <a:xfrm>
            <a:off x="1581152" y="8258176"/>
            <a:ext cx="5141913" cy="771525"/>
            <a:chOff x="994" y="5112"/>
            <a:chExt cx="3246" cy="338"/>
          </a:xfrm>
        </p:grpSpPr>
        <p:sp>
          <p:nvSpPr>
            <p:cNvPr id="18444" name="Rectangle 3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8445" name="Text Box 34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8446" name="Line 35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447" name="Line 36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448" name="Text Box 37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8439" name="Rectangle 38"/>
          <p:cNvSpPr>
            <a:spLocks noChangeArrowheads="1"/>
          </p:cNvSpPr>
          <p:nvPr/>
        </p:nvSpPr>
        <p:spPr bwMode="auto">
          <a:xfrm>
            <a:off x="1934601" y="8354398"/>
            <a:ext cx="1831856" cy="125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8440" name="Text Box 40"/>
          <p:cNvSpPr txBox="1">
            <a:spLocks noChangeArrowheads="1"/>
          </p:cNvSpPr>
          <p:nvPr/>
        </p:nvSpPr>
        <p:spPr bwMode="auto">
          <a:xfrm>
            <a:off x="4559179" y="8679659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8441" name="Text Box 41"/>
          <p:cNvSpPr txBox="1">
            <a:spLocks noChangeArrowheads="1"/>
          </p:cNvSpPr>
          <p:nvPr/>
        </p:nvSpPr>
        <p:spPr bwMode="auto">
          <a:xfrm>
            <a:off x="1643743" y="8676637"/>
            <a:ext cx="26753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 dirty="0" smtClean="0">
                <a:latin typeface="Arial" panose="020B0604020202020204" pitchFamily="34" charset="0"/>
              </a:rPr>
              <a:t>Héctor Manuel </a:t>
            </a:r>
            <a:r>
              <a:rPr lang="es-MX" altLang="en-US" sz="1200" dirty="0" err="1" smtClean="0">
                <a:latin typeface="Arial" panose="020B0604020202020204" pitchFamily="34" charset="0"/>
              </a:rPr>
              <a:t>Enriquez</a:t>
            </a:r>
            <a:r>
              <a:rPr lang="es-MX" altLang="en-US" sz="1200" dirty="0" smtClean="0">
                <a:latin typeface="Arial" panose="020B0604020202020204" pitchFamily="34" charset="0"/>
              </a:rPr>
              <a:t> González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8442" name="Text Box 42"/>
          <p:cNvSpPr txBox="1">
            <a:spLocks noChangeArrowheads="1"/>
          </p:cNvSpPr>
          <p:nvPr/>
        </p:nvSpPr>
        <p:spPr bwMode="auto">
          <a:xfrm>
            <a:off x="1587500" y="846646"/>
            <a:ext cx="5153025" cy="821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ÁREA ACADÉMICA</a:t>
            </a:r>
            <a:endParaRPr lang="es-ES_tradnl" altLang="en-US" sz="1200" dirty="0">
              <a:cs typeface="Arial" panose="020B0604020202020204" pitchFamily="34" charset="0"/>
            </a:endParaRPr>
          </a:p>
          <a:p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s-MX" alt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 educación básica y el desarrollo de programas emanados del Sistema Educativo Estatal Regular para completar llevar a cabo la formación integral de los niños.</a:t>
            </a:r>
          </a:p>
          <a:p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MX" alt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Determinar en coordinación con la Dirección General, el número máximo de alumnos por salón, a efecto de brindar una atención especializada;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las actividades extracurriculares que llevan a cabo los niños, bajo la Supervisión de la Dirección General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siempre informada a la Dirección General de las incidencias que se presenten;</a:t>
            </a:r>
            <a:endParaRPr lang="es-ES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Establecer y mantener comunicación permanente con las diversas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áreas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para beneficio de los niños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Llevar el expediente académico integral de los niños y con base en el mismo recomendar y llevar a cabo acciones para apoyar las áreas de conocimiento en donde éstos requieren reforzar su aprendizaje o desarrollar sus potencialidades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programa de trabajo y someterlo a consideración de la Dirección General del “Centro” y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Las demás que sean encomendadas por la Dirección General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Formular informes y emitir opiniones relativas al área de su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competencia</a:t>
            </a:r>
          </a:p>
          <a:p>
            <a:pPr marL="0" indent="0"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Estas funciones son enunciativas, más no limitativas.</a:t>
            </a:r>
          </a:p>
          <a:p>
            <a:pPr marL="0" indent="0"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Box 61"/>
          <p:cNvSpPr txBox="1">
            <a:spLocks noChangeArrowheads="1"/>
          </p:cNvSpPr>
          <p:nvPr/>
        </p:nvSpPr>
        <p:spPr bwMode="auto">
          <a:xfrm>
            <a:off x="4095750" y="8296400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Directora General del CASRN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1509" name="Rectangle 16"/>
          <p:cNvSpPr>
            <a:spLocks noChangeArrowheads="1"/>
          </p:cNvSpPr>
          <p:nvPr/>
        </p:nvSpPr>
        <p:spPr bwMode="auto">
          <a:xfrm>
            <a:off x="766763" y="1847853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510" name="Text Box 27"/>
          <p:cNvSpPr txBox="1">
            <a:spLocks noChangeArrowheads="1"/>
          </p:cNvSpPr>
          <p:nvPr/>
        </p:nvSpPr>
        <p:spPr bwMode="auto">
          <a:xfrm>
            <a:off x="1587500" y="901513"/>
            <a:ext cx="5153025" cy="7848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r>
              <a:rPr lang="es-ES" sz="1200" dirty="0" smtClean="0">
                <a:latin typeface="Arial" pitchFamily="34" charset="0"/>
                <a:cs typeface="Arial" pitchFamily="34" charset="0"/>
              </a:rPr>
              <a:t>Apoyar el desarrollo del aprendizaje de los niños mediante la supervisión de tareas encomendadas a los niños en las diferentes escuelas en las que están inscritos, así mismo, atender a los menores que permanecen en el albergue proporcionarles una educación integral para satisfacer sus necesidades de aprendizaje para posteriormente incorporarlos a un vida escolar normal. </a:t>
            </a:r>
            <a:endParaRPr lang="es-MX" sz="12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lvl="0" algn="just">
              <a:buFont typeface="Wingdings" pitchFamily="2" charset="2"/>
              <a:buChar char="§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Dar clases a los niños que permanecen en el Centro, atendiendo las necesidades educativas diferentes de cada uno con un horario de 8:00 a 13:30</a:t>
            </a:r>
            <a:endParaRPr lang="es-MX" sz="1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itchFamily="34" charset="0"/>
              <a:cs typeface="Arial" pitchFamily="34" charset="0"/>
            </a:endParaRPr>
          </a:p>
          <a:p>
            <a:pPr lvl="0" algn="just">
              <a:buFont typeface="Wingdings" pitchFamily="2" charset="2"/>
              <a:buChar char="§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Planear las actividades semanales, mensuales y anuales de los temas y actividades que se trabajarán con los diferentes niños que permanecen en el Centro con el fin de desarrollar habilidades cognitivas tales como enseñar a leer y escribir,</a:t>
            </a:r>
            <a:endParaRPr lang="es-MX" sz="1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Apoyar a realizar las tareas a los niños de diferentes escuelas con un horario de 12: 00 a 14:30</a:t>
            </a: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es-MX" altLang="en-US" sz="12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Dar un seguimiento a cada uno de los niños que se atienden para desarrollar un avance significativo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es-MX" sz="1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lvl="0" algn="just">
              <a:buFont typeface="Wingdings" pitchFamily="2" charset="2"/>
              <a:buChar char="§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Cuidar a los niños en días festivos, días de consejo escolar o días que suspenden actividades la escuela donde reciben clases.</a:t>
            </a:r>
          </a:p>
          <a:p>
            <a:pPr lvl="0" algn="just">
              <a:buFont typeface="Wingdings" pitchFamily="2" charset="2"/>
              <a:buChar char="§"/>
            </a:pPr>
            <a:endParaRPr lang="es-ES" sz="1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 en comisiones tales como recreo, cubrir guardias (organización del listado de los niños que harán aseo), formaciones, festividades y comedor.</a:t>
            </a:r>
          </a:p>
          <a:p>
            <a:pPr lvl="0" algn="just">
              <a:buFontTx/>
              <a:buChar char="•"/>
            </a:pPr>
            <a:endParaRPr lang="es-ES" sz="1200" dirty="0" smtClean="0">
              <a:latin typeface="Arial" pitchFamily="34" charset="0"/>
              <a:cs typeface="Arial" pitchFamily="34" charset="0"/>
            </a:endParaRPr>
          </a:p>
          <a:p>
            <a:pPr lvl="0" algn="just"/>
            <a:endParaRPr lang="es-ES" sz="1200" dirty="0" smtClean="0">
              <a:latin typeface="Arial" pitchFamily="34" charset="0"/>
              <a:cs typeface="Arial" pitchFamily="34" charset="0"/>
            </a:endParaRPr>
          </a:p>
          <a:p>
            <a:pPr lvl="0" algn="just"/>
            <a:endParaRPr lang="es-MX" sz="1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4" name="Group 32"/>
          <p:cNvGrpSpPr>
            <a:grpSpLocks/>
          </p:cNvGrpSpPr>
          <p:nvPr/>
        </p:nvGrpSpPr>
        <p:grpSpPr bwMode="auto">
          <a:xfrm>
            <a:off x="1581152" y="8258176"/>
            <a:ext cx="5141913" cy="771525"/>
            <a:chOff x="994" y="5112"/>
            <a:chExt cx="3246" cy="338"/>
          </a:xfrm>
        </p:grpSpPr>
        <p:sp>
          <p:nvSpPr>
            <p:cNvPr id="15" name="Rectangle 3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6" name="Text Box 34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8" name="Line 36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Text Box 37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21" name="Text Box 40"/>
          <p:cNvSpPr txBox="1">
            <a:spLocks noChangeArrowheads="1"/>
          </p:cNvSpPr>
          <p:nvPr/>
        </p:nvSpPr>
        <p:spPr bwMode="auto">
          <a:xfrm>
            <a:off x="1572768" y="8679659"/>
            <a:ext cx="51206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23" name="Text Box 61"/>
          <p:cNvSpPr txBox="1">
            <a:spLocks noChangeArrowheads="1"/>
          </p:cNvSpPr>
          <p:nvPr/>
        </p:nvSpPr>
        <p:spPr bwMode="auto">
          <a:xfrm>
            <a:off x="1597152" y="8296400"/>
            <a:ext cx="5176710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Directora General del CASRN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93968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2533" name="Rectangle 16"/>
          <p:cNvSpPr>
            <a:spLocks noChangeArrowheads="1"/>
          </p:cNvSpPr>
          <p:nvPr/>
        </p:nvSpPr>
        <p:spPr bwMode="auto">
          <a:xfrm>
            <a:off x="766763" y="1847853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2540" name="Text Box 27"/>
          <p:cNvSpPr txBox="1">
            <a:spLocks noChangeArrowheads="1"/>
          </p:cNvSpPr>
          <p:nvPr/>
        </p:nvSpPr>
        <p:spPr bwMode="auto">
          <a:xfrm>
            <a:off x="1585912" y="899925"/>
            <a:ext cx="5153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Colaborar con Prefectura y con los demás maestros en las actividades extraordinarias y extracurriculares del Centro.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Apoyar a los niños cuando estos no tienen clase en sus escuelas, asignando </a:t>
            </a:r>
            <a:r>
              <a:rPr lang="es-MX" altLang="en-US" sz="1200" dirty="0" smtClean="0">
                <a:latin typeface="Arial" panose="020B0604020202020204" pitchFamily="34" charset="0"/>
              </a:rPr>
              <a:t>trabajo.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</p:txBody>
      </p:sp>
      <p:grpSp>
        <p:nvGrpSpPr>
          <p:cNvPr id="14" name="Group 32"/>
          <p:cNvGrpSpPr>
            <a:grpSpLocks/>
          </p:cNvGrpSpPr>
          <p:nvPr/>
        </p:nvGrpSpPr>
        <p:grpSpPr bwMode="auto">
          <a:xfrm>
            <a:off x="1581152" y="8258176"/>
            <a:ext cx="5141913" cy="771525"/>
            <a:chOff x="994" y="5112"/>
            <a:chExt cx="3246" cy="338"/>
          </a:xfrm>
        </p:grpSpPr>
        <p:sp>
          <p:nvSpPr>
            <p:cNvPr id="15" name="Rectangle 3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6" name="Text Box 34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8" name="Line 36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Text Box 37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21" name="Text Box 40"/>
          <p:cNvSpPr txBox="1">
            <a:spLocks noChangeArrowheads="1"/>
          </p:cNvSpPr>
          <p:nvPr/>
        </p:nvSpPr>
        <p:spPr bwMode="auto">
          <a:xfrm>
            <a:off x="1592394" y="8679659"/>
            <a:ext cx="51161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23" name="Text Box 61"/>
          <p:cNvSpPr txBox="1">
            <a:spLocks noChangeArrowheads="1"/>
          </p:cNvSpPr>
          <p:nvPr/>
        </p:nvSpPr>
        <p:spPr bwMode="auto">
          <a:xfrm>
            <a:off x="1601315" y="8296400"/>
            <a:ext cx="5172547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Directora General del CASRN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02937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1509" name="Rectangle 16"/>
          <p:cNvSpPr>
            <a:spLocks noChangeArrowheads="1"/>
          </p:cNvSpPr>
          <p:nvPr/>
        </p:nvSpPr>
        <p:spPr bwMode="auto">
          <a:xfrm>
            <a:off x="766763" y="1847853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510" name="Text Box 27"/>
          <p:cNvSpPr txBox="1">
            <a:spLocks noChangeArrowheads="1"/>
          </p:cNvSpPr>
          <p:nvPr/>
        </p:nvSpPr>
        <p:spPr bwMode="auto">
          <a:xfrm>
            <a:off x="1587500" y="901513"/>
            <a:ext cx="5153025" cy="729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SERVICIOS DE DOCENCIA</a:t>
            </a:r>
          </a:p>
          <a:p>
            <a:endParaRPr lang="es-MX" altLang="en-US" sz="1200" b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endParaRPr lang="es-ES" sz="1200" dirty="0" smtClean="0">
              <a:latin typeface="Arial" pitchFamily="34" charset="0"/>
              <a:cs typeface="Arial" pitchFamily="34" charset="0"/>
            </a:endParaRPr>
          </a:p>
          <a:p>
            <a:pPr marL="0" indent="0" algn="just"/>
            <a:r>
              <a:rPr lang="es-ES" sz="1200" dirty="0" smtClean="0">
                <a:latin typeface="Arial" pitchFamily="34" charset="0"/>
                <a:cs typeface="Arial" pitchFamily="34" charset="0"/>
              </a:rPr>
              <a:t>Apoyar al área académica en el desarrollo del aprendizaje de los niños mediante la supervisión de tareas encomendadas a los niños en las diferentes escuelas en las que están inscritos, así mismo, apoyar a los maestros en atender a los menores que permanecen en el albergue proporcionarles una educación integral para satisfacer sus necesidades de aprendizaje para posteriormente incorporarlos a un vida escolar normal. </a:t>
            </a:r>
            <a:endParaRPr lang="es-MX" sz="1200" dirty="0" smtClean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es-MX" sz="12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lvl="0" algn="just">
              <a:buFont typeface="Wingdings" pitchFamily="2" charset="2"/>
              <a:buChar char="§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Apoyar al área académica en las clases que dan a los niños que permanecen en el Centro, atendiendo las necesidades educativas diferentes de cada uno con un horario de 8:00 a 13:30</a:t>
            </a:r>
            <a:endParaRPr lang="es-MX" sz="1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Font typeface="Wingdings" pitchFamily="2" charset="2"/>
              <a:buChar char="§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Auxiliar al área académica en la planeación de las actividades semanales, mensuales y anuales de los temas y actividades que se trabajarán con los diferentes niños que permanecen en el Centro con el fin de desarrollar habilidades cognitivas tales como enseñar a leer y escribir,</a:t>
            </a:r>
            <a:endParaRPr lang="es-MX" sz="1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Apoyar en realizar las tareas a los niños de diferentes escuelas con un horario de 12: 00 a 14:30</a:t>
            </a: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>al área académica </a:t>
            </a:r>
            <a:r>
              <a:rPr lang="es-MX" altLang="en-US" sz="1200" dirty="0" smtClean="0">
                <a:latin typeface="Arial" panose="020B0604020202020204" pitchFamily="34" charset="0"/>
              </a:rPr>
              <a:t>en el seguimiento que se da a cada uno de los niños que se atienden para desarrollar un avance significativo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es-MX" sz="1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lvl="0" algn="just">
              <a:buFont typeface="Wingdings" pitchFamily="2" charset="2"/>
              <a:buChar char="§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Apoyar al área de prefectura en cuidar a los niños en días festivos, días de consejo escolar o días que suspenden actividades la escuela donde reciben clases.</a:t>
            </a:r>
          </a:p>
          <a:p>
            <a:pPr lvl="0" algn="just">
              <a:buFont typeface="Wingdings" pitchFamily="2" charset="2"/>
              <a:buChar char="§"/>
            </a:pPr>
            <a:endParaRPr lang="es-ES" sz="1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 en comisiones tales como recreo, cubrir guardias (organización del listado de los niños que harán aseo), formaciones, festividades y comedor.</a:t>
            </a:r>
            <a:endParaRPr lang="es-MX" altLang="en-US" sz="12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grpSp>
        <p:nvGrpSpPr>
          <p:cNvPr id="14" name="Group 32"/>
          <p:cNvGrpSpPr>
            <a:grpSpLocks/>
          </p:cNvGrpSpPr>
          <p:nvPr/>
        </p:nvGrpSpPr>
        <p:grpSpPr bwMode="auto">
          <a:xfrm>
            <a:off x="1572231" y="8271558"/>
            <a:ext cx="5141913" cy="771525"/>
            <a:chOff x="994" y="5112"/>
            <a:chExt cx="3246" cy="338"/>
          </a:xfrm>
        </p:grpSpPr>
        <p:sp>
          <p:nvSpPr>
            <p:cNvPr id="15" name="Rectangle 3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6" name="Text Box 34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8" name="Line 36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Text Box 37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21" name="Text Box 40"/>
          <p:cNvSpPr txBox="1">
            <a:spLocks noChangeArrowheads="1"/>
          </p:cNvSpPr>
          <p:nvPr/>
        </p:nvSpPr>
        <p:spPr bwMode="auto">
          <a:xfrm>
            <a:off x="1583473" y="8679659"/>
            <a:ext cx="51295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23" name="Text Box 61"/>
          <p:cNvSpPr txBox="1">
            <a:spLocks noChangeArrowheads="1"/>
          </p:cNvSpPr>
          <p:nvPr/>
        </p:nvSpPr>
        <p:spPr bwMode="auto">
          <a:xfrm>
            <a:off x="1592394" y="8296400"/>
            <a:ext cx="5107259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Directora General del CASRN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11328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2533" name="Rectangle 16"/>
          <p:cNvSpPr>
            <a:spLocks noChangeArrowheads="1"/>
          </p:cNvSpPr>
          <p:nvPr/>
        </p:nvSpPr>
        <p:spPr bwMode="auto">
          <a:xfrm>
            <a:off x="766763" y="1847853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2540" name="Text Box 27"/>
          <p:cNvSpPr txBox="1">
            <a:spLocks noChangeArrowheads="1"/>
          </p:cNvSpPr>
          <p:nvPr/>
        </p:nvSpPr>
        <p:spPr bwMode="auto">
          <a:xfrm>
            <a:off x="1585912" y="899925"/>
            <a:ext cx="5153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SERVICIOS DE DOCENCIA</a:t>
            </a:r>
          </a:p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(</a:t>
            </a:r>
            <a:r>
              <a:rPr lang="es-MX" altLang="en-US" sz="1200" b="1" i="1" dirty="0">
                <a:latin typeface="Arial" panose="020B0604020202020204" pitchFamily="34" charset="0"/>
              </a:rPr>
              <a:t>Continúa)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Colaborar con Prefectura y con los demás maestros en las actividades extraordinarias y extracurriculares del Centro.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Apoyar a los niños cuando estos no tienen clase en sus escuelas, asignando </a:t>
            </a:r>
            <a:r>
              <a:rPr lang="es-MX" altLang="en-US" sz="1200" dirty="0" smtClean="0">
                <a:latin typeface="Arial" panose="020B0604020202020204" pitchFamily="34" charset="0"/>
              </a:rPr>
              <a:t>trabajo.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</p:txBody>
      </p:sp>
      <p:grpSp>
        <p:nvGrpSpPr>
          <p:cNvPr id="24" name="Group 32"/>
          <p:cNvGrpSpPr>
            <a:grpSpLocks/>
          </p:cNvGrpSpPr>
          <p:nvPr/>
        </p:nvGrpSpPr>
        <p:grpSpPr bwMode="auto">
          <a:xfrm>
            <a:off x="1581152" y="8258176"/>
            <a:ext cx="5141913" cy="771525"/>
            <a:chOff x="994" y="5112"/>
            <a:chExt cx="3246" cy="338"/>
          </a:xfrm>
        </p:grpSpPr>
        <p:sp>
          <p:nvSpPr>
            <p:cNvPr id="25" name="Rectangle 3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6" name="Text Box 34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8" name="Line 36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9" name="Text Box 37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1" name="Text Box 40"/>
          <p:cNvSpPr txBox="1">
            <a:spLocks noChangeArrowheads="1"/>
          </p:cNvSpPr>
          <p:nvPr/>
        </p:nvSpPr>
        <p:spPr bwMode="auto">
          <a:xfrm>
            <a:off x="1579013" y="8679659"/>
            <a:ext cx="51295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33" name="Text Box 61"/>
          <p:cNvSpPr txBox="1">
            <a:spLocks noChangeArrowheads="1"/>
          </p:cNvSpPr>
          <p:nvPr/>
        </p:nvSpPr>
        <p:spPr bwMode="auto">
          <a:xfrm>
            <a:off x="1583473" y="8296400"/>
            <a:ext cx="5125101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Directora General del CASRN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02937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144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61445" name="Text Box 27"/>
          <p:cNvSpPr txBox="1">
            <a:spLocks noChangeArrowheads="1"/>
          </p:cNvSpPr>
          <p:nvPr/>
        </p:nvSpPr>
        <p:spPr bwMode="auto">
          <a:xfrm>
            <a:off x="1581152" y="905736"/>
            <a:ext cx="5153025" cy="7848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ÁREA DE PSICOLOGÍA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MX" alt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Acompañar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 los niños durante su estancia en el Centro, brindándoles una atención psicológica que los apoye con sus problema conductuales y emocionales 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FUNCIONES 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actualizado y ordenado el expediente psicológico de los niños, registrando en hojas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valoración psicológica, bitácora de entrevistas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realizadas,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del trabajo llevado a cabo,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mencionando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 forma general lo revisado, así como los avances o retrocesos manifestados por el niño y sus posibles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causas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sz="1200" dirty="0" smtClean="0">
                <a:latin typeface="Arial" pitchFamily="34" charset="0"/>
                <a:cs typeface="Arial" pitchFamily="34" charset="0"/>
              </a:rPr>
              <a:t>Organizar talleres según aptitudes y necesidades de los niños (sexualidad, autoestima, entre otros). Estos programas una vez revisados en el área de Psicología, deberán ser aprobados y ajustarse a los lineamientos marcados por la Dirección General del “Centro”;</a:t>
            </a:r>
          </a:p>
          <a:p>
            <a:pPr algn="just"/>
            <a:endParaRPr lang="es-MX" sz="1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200" dirty="0" smtClean="0">
                <a:latin typeface="Arial" pitchFamily="34" charset="0"/>
                <a:cs typeface="Arial" pitchFamily="34" charset="0"/>
              </a:rPr>
              <a:t>Organizar en la medida de lo posible, en coordinación con el área administrativa, cursos de capacitación para todo el personal, con profesionales ajenos al “Centro”;</a:t>
            </a:r>
          </a:p>
          <a:p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200" dirty="0" smtClean="0">
                <a:latin typeface="Arial" pitchFamily="34" charset="0"/>
                <a:cs typeface="Arial" pitchFamily="34" charset="0"/>
              </a:rPr>
              <a:t>Participar en juntas mensuales con la Procuraduría de Protección de Niñas, Niños y Adolescentes;</a:t>
            </a:r>
            <a:endParaRPr lang="es-MX" alt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MX" alt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Dar apoyo y asesoría si se considera necesario y prudente a servicios sociales y practicantes de la carrera de </a:t>
            </a: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psicología</a:t>
            </a: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;</a:t>
            </a:r>
            <a:endParaRPr lang="es-MX" alt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MX" alt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Participar en las actividades lúdicas y recreativas que se consideren como apoyo y ayuda para conocer y convivir con los niños (tareas, comidas, convivios, cumpleaños, paseos, etc</a:t>
            </a: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.);</a:t>
            </a:r>
          </a:p>
          <a:p>
            <a:pPr>
              <a:buFont typeface="Wingdings" pitchFamily="2" charset="2"/>
              <a:buChar char="§"/>
            </a:pPr>
            <a:endParaRPr lang="es-MX" alt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Elaborar un Programa de Trabajo y someterlo a consideración de Dirección del Centro;</a:t>
            </a:r>
          </a:p>
          <a:p>
            <a:pPr>
              <a:buFont typeface="Wingdings" pitchFamily="2" charset="2"/>
              <a:buChar char="§"/>
            </a:pPr>
            <a:endParaRPr lang="es-MX" alt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MX" alt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MX" altLang="en-US" sz="1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1581152" y="8258176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1447" name="Line 8"/>
          <p:cNvSpPr>
            <a:spLocks noChangeShapeType="1"/>
          </p:cNvSpPr>
          <p:nvPr/>
        </p:nvSpPr>
        <p:spPr bwMode="auto">
          <a:xfrm>
            <a:off x="4152902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1448" name="Line 9"/>
          <p:cNvSpPr>
            <a:spLocks noChangeShapeType="1"/>
          </p:cNvSpPr>
          <p:nvPr/>
        </p:nvSpPr>
        <p:spPr bwMode="auto">
          <a:xfrm>
            <a:off x="1581152" y="8605839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1449" name="Rectangle 11"/>
          <p:cNvSpPr>
            <a:spLocks noChangeArrowheads="1"/>
          </p:cNvSpPr>
          <p:nvPr/>
        </p:nvSpPr>
        <p:spPr bwMode="auto">
          <a:xfrm>
            <a:off x="1935165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61451" name="Text Box 14"/>
          <p:cNvSpPr txBox="1">
            <a:spLocks noChangeArrowheads="1"/>
          </p:cNvSpPr>
          <p:nvPr/>
        </p:nvSpPr>
        <p:spPr bwMode="auto">
          <a:xfrm>
            <a:off x="1881869" y="8686803"/>
            <a:ext cx="19147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 Patricia </a:t>
            </a:r>
            <a:r>
              <a:rPr lang="es-MX" altLang="en-US" sz="1200" dirty="0" err="1">
                <a:latin typeface="Arial" panose="020B0604020202020204" pitchFamily="34" charset="0"/>
              </a:rPr>
              <a:t>Joffré</a:t>
            </a:r>
            <a:r>
              <a:rPr lang="es-MX" altLang="en-US" sz="1200" dirty="0">
                <a:latin typeface="Arial" panose="020B0604020202020204" pitchFamily="34" charset="0"/>
              </a:rPr>
              <a:t> Rodríguez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2" name="Grupo 12"/>
          <p:cNvGrpSpPr/>
          <p:nvPr/>
        </p:nvGrpSpPr>
        <p:grpSpPr>
          <a:xfrm>
            <a:off x="4038600" y="8296779"/>
            <a:ext cx="2678112" cy="694603"/>
            <a:chOff x="4085034" y="8269196"/>
            <a:chExt cx="2678112" cy="694603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085034" y="8269196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246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62469" name="Text Box 27"/>
          <p:cNvSpPr txBox="1">
            <a:spLocks noChangeArrowheads="1"/>
          </p:cNvSpPr>
          <p:nvPr/>
        </p:nvSpPr>
        <p:spPr bwMode="auto">
          <a:xfrm>
            <a:off x="1576387" y="946025"/>
            <a:ext cx="5153025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ÁREA DE PSICOLOGÍA</a:t>
            </a:r>
            <a:endParaRPr lang="es-ES_tradnl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(Continúa</a:t>
            </a:r>
            <a:r>
              <a:rPr lang="es-ES_tradnl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endParaRPr lang="es-ES_tradnl" altLang="en-US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Entregar </a:t>
            </a: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un informe </a:t>
            </a: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mensual de las actividades realizadas a la Dirección General del </a:t>
            </a: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“Centro”, y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Las demás que le encomiende la Dirección General.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Participar en juntas periódicas con la Dirección, departamento de enfermería, trabajo social y prefectura para control y seguimiento de casos, verificando la adaptación del niño al entorno, apoyándolo de forma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interdisciplinaria;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Realizar sesiones grupales con los niños albergados para observar su desenvolvimiento y conocer sus inquietudes, además de buscar que tengan un espacio seguro para expresarse abiertamente y que esto ayude a promover su desarrollo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emocional;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Supervisión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y seguimiento de encuentros y/o visitas de familiares a niños en sus procesos de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reintegración;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Mantener actualizada la relación de niños que reciben atención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psicológica;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1581152" y="8258176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2471" name="Line 8"/>
          <p:cNvSpPr>
            <a:spLocks noChangeShapeType="1"/>
          </p:cNvSpPr>
          <p:nvPr/>
        </p:nvSpPr>
        <p:spPr bwMode="auto">
          <a:xfrm>
            <a:off x="4152902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2472" name="Line 9"/>
          <p:cNvSpPr>
            <a:spLocks noChangeShapeType="1"/>
          </p:cNvSpPr>
          <p:nvPr/>
        </p:nvSpPr>
        <p:spPr bwMode="auto">
          <a:xfrm>
            <a:off x="1581152" y="8605839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2473" name="Rectangle 11"/>
          <p:cNvSpPr>
            <a:spLocks noChangeArrowheads="1"/>
          </p:cNvSpPr>
          <p:nvPr/>
        </p:nvSpPr>
        <p:spPr bwMode="auto">
          <a:xfrm>
            <a:off x="1935165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62475" name="Text Box 14"/>
          <p:cNvSpPr txBox="1">
            <a:spLocks noChangeArrowheads="1"/>
          </p:cNvSpPr>
          <p:nvPr/>
        </p:nvSpPr>
        <p:spPr bwMode="auto">
          <a:xfrm>
            <a:off x="1903506" y="8686803"/>
            <a:ext cx="18714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Patricia </a:t>
            </a:r>
            <a:r>
              <a:rPr lang="es-MX" altLang="en-US" sz="1200" dirty="0" err="1">
                <a:latin typeface="Arial" panose="020B0604020202020204" pitchFamily="34" charset="0"/>
              </a:rPr>
              <a:t>Joffré</a:t>
            </a:r>
            <a:r>
              <a:rPr lang="es-MX" altLang="en-US" sz="1200" dirty="0">
                <a:latin typeface="Arial" panose="020B0604020202020204" pitchFamily="34" charset="0"/>
              </a:rPr>
              <a:t> Rodríguez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2" name="Grupo 12"/>
          <p:cNvGrpSpPr/>
          <p:nvPr/>
        </p:nvGrpSpPr>
        <p:grpSpPr>
          <a:xfrm>
            <a:off x="4097338" y="8282264"/>
            <a:ext cx="2678112" cy="694603"/>
            <a:chOff x="4085034" y="8269196"/>
            <a:chExt cx="2678112" cy="694603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085034" y="8269196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349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63493" name="Text Box 28"/>
          <p:cNvSpPr txBox="1">
            <a:spLocks noChangeArrowheads="1"/>
          </p:cNvSpPr>
          <p:nvPr/>
        </p:nvSpPr>
        <p:spPr bwMode="auto">
          <a:xfrm>
            <a:off x="1581152" y="899925"/>
            <a:ext cx="5153025" cy="692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AUXILIAR DE PSICOLOGÍA</a:t>
            </a:r>
            <a:endParaRPr lang="es-ES_tradnl" altLang="en-US" dirty="0"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s-MX" altLang="en-US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Acompañar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 los niños durante su estancia en el Centro, brindándoles una atención psicológica que los apoye con sus problema conductuales, emocionales y pedagógicos.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FUNCIONES </a:t>
            </a:r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en la elaboración de un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reporte psicológico de cada niño evaluado.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Sugerir al personal docente y encargados del niño, pautas o estrategias a seguir para apoyarlo en su desempeño académico.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Mantener contacto constante con los departamentos de Enfermería, Trabajo Social y Prefectura, así como con la Dirección del Centro para brindar un apoyo interdisciplinario a cada niño.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al área de Psicología en </a:t>
            </a:r>
            <a:r>
              <a:rPr lang="es-MX" altLang="en-US" sz="1200" dirty="0" smtClean="0">
                <a:latin typeface="Arial" panose="020B0604020202020204" pitchFamily="34" charset="0"/>
              </a:rPr>
              <a:t>asistir </a:t>
            </a:r>
            <a:r>
              <a:rPr lang="es-MX" altLang="en-US" sz="1200" dirty="0">
                <a:latin typeface="Arial" panose="020B0604020202020204" pitchFamily="34" charset="0"/>
              </a:rPr>
              <a:t>a un acuerdo mensual con dirección para entregar el avance integral de cada uno de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Asistir a sesiones de supervisión de casos clínicos.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al área de Psicología acompañando cuando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 necesario a las consultas psicológicas de los niños en la Subprocuraduría o con la psiquiatra.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en la revisión constante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 los reportes de incidencias proporcionados por prefectura acerca de la conducta y observaciones generales de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1581152" y="8258176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3495" name="Line 8"/>
          <p:cNvSpPr>
            <a:spLocks noChangeShapeType="1"/>
          </p:cNvSpPr>
          <p:nvPr/>
        </p:nvSpPr>
        <p:spPr bwMode="auto">
          <a:xfrm>
            <a:off x="4152902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3496" name="Line 9"/>
          <p:cNvSpPr>
            <a:spLocks noChangeShapeType="1"/>
          </p:cNvSpPr>
          <p:nvPr/>
        </p:nvSpPr>
        <p:spPr bwMode="auto">
          <a:xfrm>
            <a:off x="1581152" y="8605839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3497" name="Rectangle 11"/>
          <p:cNvSpPr>
            <a:spLocks noChangeArrowheads="1"/>
          </p:cNvSpPr>
          <p:nvPr/>
        </p:nvSpPr>
        <p:spPr bwMode="auto">
          <a:xfrm>
            <a:off x="1935165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63499" name="Text Box 14"/>
          <p:cNvSpPr txBox="1">
            <a:spLocks noChangeArrowheads="1"/>
          </p:cNvSpPr>
          <p:nvPr/>
        </p:nvSpPr>
        <p:spPr bwMode="auto">
          <a:xfrm>
            <a:off x="1825062" y="8686803"/>
            <a:ext cx="20537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Nohemí González Martínez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2" name="Grupo 12"/>
          <p:cNvGrpSpPr/>
          <p:nvPr/>
        </p:nvGrpSpPr>
        <p:grpSpPr>
          <a:xfrm>
            <a:off x="4149726" y="8353427"/>
            <a:ext cx="2678112" cy="879261"/>
            <a:chOff x="4085034" y="8269204"/>
            <a:chExt cx="2678112" cy="879261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26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3251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3252" name="Text Box 1028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3253" name="Text Box 1039"/>
          <p:cNvSpPr txBox="1">
            <a:spLocks noChangeArrowheads="1"/>
          </p:cNvSpPr>
          <p:nvPr/>
        </p:nvSpPr>
        <p:spPr bwMode="auto">
          <a:xfrm>
            <a:off x="1581152" y="901513"/>
            <a:ext cx="5153025" cy="830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ÁREA MÉDICA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600" b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</a:rPr>
              <a:t>Proporcionar </a:t>
            </a:r>
            <a:r>
              <a:rPr lang="es-MX" altLang="en-US" sz="1200" dirty="0">
                <a:latin typeface="Arial" panose="020B0604020202020204" pitchFamily="34" charset="0"/>
              </a:rPr>
              <a:t>atención para la salud con calidad, calidez y enfoque preventivo, curativo y de rehabilitación según las necesidades propias de cada niño.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Realizar examen físico a los niños que </a:t>
            </a:r>
            <a:r>
              <a:rPr lang="es-MX" altLang="en-US" sz="1200" dirty="0" smtClean="0">
                <a:latin typeface="Arial" panose="020B0604020202020204" pitchFamily="34" charset="0"/>
              </a:rPr>
              <a:t>ingresan;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Llevar el control de la salud física de los niños así como integrar el expediente médico de los </a:t>
            </a:r>
            <a:r>
              <a:rPr lang="es-MX" altLang="en-US" sz="1200" dirty="0" smtClean="0">
                <a:latin typeface="Arial" panose="020B0604020202020204" pitchFamily="34" charset="0"/>
              </a:rPr>
              <a:t>mismos</a:t>
            </a:r>
            <a:r>
              <a:rPr lang="es-MX" altLang="en-US" sz="1200" dirty="0" smtClean="0">
                <a:latin typeface="Arial" panose="020B0604020202020204" pitchFamily="34" charset="0"/>
              </a:rPr>
              <a:t>;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Implementar medidas de higiene y nutrición;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Tener bajo su cuidado en la enfermería, a los niños reportados como enfermos y niños que tengan necesidad de cuidados </a:t>
            </a:r>
            <a:r>
              <a:rPr lang="es-MX" altLang="en-US" sz="1200" dirty="0" smtClean="0">
                <a:latin typeface="Arial" panose="020B0604020202020204" pitchFamily="34" charset="0"/>
              </a:rPr>
              <a:t>especiales</a:t>
            </a:r>
            <a:r>
              <a:rPr lang="es-MX" altLang="en-US" sz="1200" dirty="0" smtClean="0">
                <a:latin typeface="Arial" panose="020B0604020202020204" pitchFamily="34" charset="0"/>
              </a:rPr>
              <a:t>;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Elaborar proyectos para la prevención de enfermedades con el Sistema para el Desarrollo Integral de la Familia en el Estado de San Luis Potosí y la Secretaría de Salud, para participar en las campañas que sean susceptibles de beneficiar a los </a:t>
            </a:r>
            <a:r>
              <a:rPr lang="es-MX" altLang="en-US" sz="1200" dirty="0" smtClean="0">
                <a:latin typeface="Arial" panose="020B0604020202020204" pitchFamily="34" charset="0"/>
              </a:rPr>
              <a:t>niños;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Participar en las reuniones mensuales de área y generales;</a:t>
            </a:r>
          </a:p>
          <a:p>
            <a:pPr algn="just"/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Practicar </a:t>
            </a:r>
            <a:r>
              <a:rPr lang="es-MX" altLang="en-US" sz="1200" dirty="0">
                <a:latin typeface="Arial" panose="020B0604020202020204" pitchFamily="34" charset="0"/>
              </a:rPr>
              <a:t>revisiones periódicas a los niños a fin de detectar casos de desnutrición e implementar en consecuencia medidas para la recuperación nutricional o bien medidas de </a:t>
            </a:r>
            <a:r>
              <a:rPr lang="es-MX" altLang="en-US" sz="1200" dirty="0" smtClean="0">
                <a:latin typeface="Arial" panose="020B0604020202020204" pitchFamily="34" charset="0"/>
              </a:rPr>
              <a:t>higiene</a:t>
            </a:r>
            <a:r>
              <a:rPr lang="es-MX" altLang="en-US" sz="1200" dirty="0" smtClean="0">
                <a:latin typeface="Arial" panose="020B0604020202020204" pitchFamily="34" charset="0"/>
              </a:rPr>
              <a:t>;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Reportar por turno sobre la salud de los niños;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Participar en </a:t>
            </a:r>
            <a:r>
              <a:rPr lang="es-MX" altLang="en-US" sz="1200" dirty="0" smtClean="0">
                <a:latin typeface="Arial" panose="020B0604020202020204" pitchFamily="34" charset="0"/>
              </a:rPr>
              <a:t>las </a:t>
            </a:r>
            <a:r>
              <a:rPr lang="es-MX" altLang="en-US" sz="1200" dirty="0" smtClean="0">
                <a:latin typeface="Arial" panose="020B0604020202020204" pitchFamily="34" charset="0"/>
              </a:rPr>
              <a:t>actividades lúdicas y recreativas que se consideren como apoyo y ayuda para conocer y convivir con los niños (tareas, comidas, convivios, cumpleaños, paseos, etc</a:t>
            </a:r>
            <a:r>
              <a:rPr lang="es-MX" altLang="en-US" sz="1200" dirty="0" smtClean="0">
                <a:latin typeface="Arial" panose="020B0604020202020204" pitchFamily="34" charset="0"/>
              </a:rPr>
              <a:t>.);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</p:txBody>
      </p:sp>
      <p:sp>
        <p:nvSpPr>
          <p:cNvPr id="53254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3255" name="Line 10"/>
          <p:cNvSpPr>
            <a:spLocks noChangeShapeType="1"/>
          </p:cNvSpPr>
          <p:nvPr/>
        </p:nvSpPr>
        <p:spPr bwMode="auto">
          <a:xfrm>
            <a:off x="1592263" y="8612104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2" name="Grupo 9"/>
          <p:cNvGrpSpPr/>
          <p:nvPr/>
        </p:nvGrpSpPr>
        <p:grpSpPr>
          <a:xfrm>
            <a:off x="2718198" y="8289758"/>
            <a:ext cx="2678112" cy="966489"/>
            <a:chOff x="4103688" y="8181976"/>
            <a:chExt cx="2678112" cy="966489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4103688" y="8181976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427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1581152" y="981075"/>
            <a:ext cx="5153025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ÁREA MÉDICA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</a:t>
            </a:r>
            <a:r>
              <a:rPr lang="es-MX" altLang="en-US" sz="1200" b="1" i="1" dirty="0" smtClean="0">
                <a:latin typeface="Arial" panose="020B0604020202020204" pitchFamily="34" charset="0"/>
              </a:rPr>
              <a:t>)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Elaborar </a:t>
            </a:r>
            <a:r>
              <a:rPr lang="es-MX" altLang="en-US" sz="1200" dirty="0" smtClean="0">
                <a:latin typeface="Arial" panose="020B0604020202020204" pitchFamily="34" charset="0"/>
              </a:rPr>
              <a:t>programa de trabajo anual y someterlo a consideración del Director General del </a:t>
            </a:r>
            <a:r>
              <a:rPr lang="es-MX" altLang="en-US" sz="1200" dirty="0" smtClean="0">
                <a:latin typeface="Arial" panose="020B0604020202020204" pitchFamily="34" charset="0"/>
              </a:rPr>
              <a:t>“Centro”;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Entregar un informe mensual de las actividades realizadas a la Dirección del “Centro</a:t>
            </a:r>
            <a:r>
              <a:rPr lang="es-MX" altLang="en-US" sz="1200" dirty="0" smtClean="0">
                <a:latin typeface="Arial" panose="020B0604020202020204" pitchFamily="34" charset="0"/>
              </a:rPr>
              <a:t>”;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Las demás que le encomiende la Dirección General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 smtClean="0">
              <a:latin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200" dirty="0" smtClean="0">
                <a:latin typeface="Arial" pitchFamily="34" charset="0"/>
                <a:cs typeface="Arial" pitchFamily="34" charset="0"/>
              </a:rPr>
              <a:t>Hacer del conocimiento de la Dirección General y del área de trabajo social, los casos de niños que requieran atención médica especializada, o en su caso hospitalización, a fin de que se tomen las medidas pertinentes;</a:t>
            </a:r>
            <a:endParaRPr lang="es-MX" altLang="en-US" sz="1200" b="1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Llevar el control de expedientes médicos, integrar notas médicas y registro de medicamentos, notas de enfermería en sus expedientes, además control de recetas de medicamentos que se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administran;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Llevar el control de la salud física de los niños, </a:t>
            </a:r>
            <a:r>
              <a:rPr lang="es-MX" alt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agendar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las citas médicas y de control necesarias para su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seguimiento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</p:txBody>
      </p:sp>
      <p:sp>
        <p:nvSpPr>
          <p:cNvPr id="54278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4279" name="Line 10"/>
          <p:cNvSpPr>
            <a:spLocks noChangeShapeType="1"/>
          </p:cNvSpPr>
          <p:nvPr/>
        </p:nvSpPr>
        <p:spPr bwMode="auto">
          <a:xfrm>
            <a:off x="1581151" y="8597064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2" name="Grupo 9"/>
          <p:cNvGrpSpPr/>
          <p:nvPr/>
        </p:nvGrpSpPr>
        <p:grpSpPr>
          <a:xfrm>
            <a:off x="2699544" y="8288263"/>
            <a:ext cx="2678112" cy="723186"/>
            <a:chOff x="4085034" y="8240616"/>
            <a:chExt cx="2678112" cy="723183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4564300" y="8686801"/>
              <a:ext cx="1723549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4085034" y="8240616"/>
              <a:ext cx="2678112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7347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7348" name="Text Box 1028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7349" name="Text Box 1039"/>
          <p:cNvSpPr txBox="1">
            <a:spLocks noChangeArrowheads="1"/>
          </p:cNvSpPr>
          <p:nvPr/>
        </p:nvSpPr>
        <p:spPr bwMode="auto">
          <a:xfrm>
            <a:off x="1587500" y="892750"/>
            <a:ext cx="5153025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ENFERMERÍA </a:t>
            </a:r>
            <a:r>
              <a:rPr lang="es-MX" altLang="en-US" sz="1200" b="1" i="1" dirty="0">
                <a:latin typeface="Arial" panose="020B0604020202020204" pitchFamily="34" charset="0"/>
              </a:rPr>
              <a:t>TURNO MATUTINO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8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Proporcionar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atención para la salud con calidad, calidez y enfoque preventivo, curativo y de rehabilitación según las necesidades propias de cada niño.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Recepción del turno en coordinación con el prefecto responsable de turno.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examen físico a los niños que ingresan.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Administrar medicamentos de control indicado por médico y medicamento popular para alivio de malestares comunes.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notas médicas para seguir instrucciones para toma de muestras de laboratorio cuando se requiera.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Vigilar el estado de salud de los niños, reportar las contingencias al área médica y a dirección.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bajo su cuidado en el área de enfermería, a los niños reportados como enfermos y niños que tengan necesidad de cuidados especiales.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Practicar revisiones periódicas a los niños a fin de detectar casos de desnutrición e implementar en consecuencia medidas para la recuperación nutricional.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expedientes médicos, integrar notas médicas y registro de medicamentos, notas de enfermería en sus expedientes, además control de recetas de medicamentos que se administran.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la salud física de los niños, agendando las citas médicas y de control necesarias para su seguimiento. 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581152" y="8258176"/>
            <a:ext cx="5141913" cy="771525"/>
            <a:chOff x="994" y="5112"/>
            <a:chExt cx="3246" cy="338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35165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4564303" y="8686802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ctr"/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795158" y="8686802"/>
            <a:ext cx="21643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María de Jesús Rangel Rmz.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15" name="Text Box 61"/>
          <p:cNvSpPr txBox="1">
            <a:spLocks noChangeArrowheads="1"/>
          </p:cNvSpPr>
          <p:nvPr/>
        </p:nvSpPr>
        <p:spPr bwMode="auto">
          <a:xfrm>
            <a:off x="4103688" y="8220075"/>
            <a:ext cx="2678112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CASRN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ctr">
              <a:lnSpc>
                <a:spcPct val="95000"/>
              </a:lnSpc>
            </a:pP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6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8371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8372" name="Text Box 1028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8373" name="Text Box 1039"/>
          <p:cNvSpPr txBox="1">
            <a:spLocks noChangeArrowheads="1"/>
          </p:cNvSpPr>
          <p:nvPr/>
        </p:nvSpPr>
        <p:spPr bwMode="auto">
          <a:xfrm>
            <a:off x="1587500" y="901512"/>
            <a:ext cx="5153025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ENFERMERÍA </a:t>
            </a:r>
            <a:r>
              <a:rPr lang="es-MX" altLang="en-US" sz="1200" b="1" i="1" dirty="0">
                <a:latin typeface="Arial" panose="020B0604020202020204" pitchFamily="34" charset="0"/>
              </a:rPr>
              <a:t>TURNO MATUTINO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</a:t>
            </a:r>
            <a:r>
              <a:rPr lang="es-MX" altLang="en-US" sz="1200" b="1" i="1" dirty="0" smtClean="0">
                <a:latin typeface="Arial" panose="020B0604020202020204" pitchFamily="34" charset="0"/>
              </a:rPr>
              <a:t>)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hábitos higiénicos de cepillado dental.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la ingesta de los alimentos de los niños durante el desayuno y la comida, con el fin de detectar niños que no están consumiendo alimentos en cantidad y calidad.</a:t>
            </a:r>
          </a:p>
          <a:p>
            <a:pPr marL="0" indent="0"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los niños a sus citas médicas y de control.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proyectos para la prevención de enfermedades con el Sistema para el Desarrollo Integral de la Familia en el Estado de San Luis Potosí y la Secretaría de Salud, para participar en las campañas que sean susceptibles de beneficiar a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programa de trabajo y someterlo a consideración del Director General del Centro.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Entregar un informe mensual de las actividades realizadas a la Dirección del Centro. 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Participar en aquellas actividades lúdicas y recreativas que se consideren como apoyo y ayuda con prefectura, para conocer y convivir con los niños (tareas, comidas, convivios, cumpleaños, paseos, etc.).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581152" y="8258176"/>
            <a:ext cx="5141913" cy="771525"/>
            <a:chOff x="994" y="5112"/>
            <a:chExt cx="3246" cy="338"/>
          </a:xfrm>
        </p:grpSpPr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5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6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1935165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 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4564304" y="8686803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1795158" y="8686802"/>
            <a:ext cx="21643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María de Jesús Rangel </a:t>
            </a:r>
            <a:r>
              <a:rPr lang="es-MX" altLang="en-US" sz="1200" dirty="0" err="1">
                <a:latin typeface="Arial" panose="020B0604020202020204" pitchFamily="34" charset="0"/>
              </a:rPr>
              <a:t>Rmz.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22" name="Text Box 61"/>
          <p:cNvSpPr txBox="1">
            <a:spLocks noChangeArrowheads="1"/>
          </p:cNvSpPr>
          <p:nvPr/>
        </p:nvSpPr>
        <p:spPr bwMode="auto">
          <a:xfrm>
            <a:off x="4103688" y="8220075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CASRN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26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9395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9396" name="Text Box 1028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9397" name="Text Box 1039"/>
          <p:cNvSpPr txBox="1">
            <a:spLocks noChangeArrowheads="1"/>
          </p:cNvSpPr>
          <p:nvPr/>
        </p:nvSpPr>
        <p:spPr bwMode="auto">
          <a:xfrm>
            <a:off x="1592264" y="919801"/>
            <a:ext cx="5153025" cy="692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ENFERMERÍA </a:t>
            </a:r>
            <a:r>
              <a:rPr lang="es-MX" altLang="en-US" sz="1200" b="1" i="1" dirty="0">
                <a:latin typeface="Arial" panose="020B0604020202020204" pitchFamily="34" charset="0"/>
              </a:rPr>
              <a:t>TURNO VESPERTINO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 smtClean="0">
                <a:latin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Proporcionar atención para la salud mental con calidad, calidez y enfoque preventivo, curativo y de rehabilitación según las necesidades propias de cada niño.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Recepción del turno en coordinación con el prefecto responsable de turno.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examen físico a los niños que ingresan.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Administrar medicamentos de control indicado por médico y medicamento popular para alivio de malestares comunes.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Revisar notas médicas para seguir instrucciones para toma de muestras de laboratorio cuando se requiera.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Vigilar el estado de salud de los niños, reportar las contingencias al área médica y a dirección.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bajo su cuidado en el área de enfermería, a los niños reportados como enfermos y niños que tengan necesidad de cuidados especiales.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Atender consulta de enfermería, esto es cuando un niño o compañero de trabajo refiere algún malestar, o requieren curación o sutura, se les brinda la atención inicial.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Practicar revisiones periódicas a los niños a fin de detectar casos de desnutrición e implementar en consecuencia medidas para la recuperación nutricional.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398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9399" name="Line 10"/>
          <p:cNvSpPr>
            <a:spLocks noChangeShapeType="1"/>
          </p:cNvSpPr>
          <p:nvPr/>
        </p:nvSpPr>
        <p:spPr bwMode="auto">
          <a:xfrm>
            <a:off x="1592263" y="8602576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2" name="Grupo 9"/>
          <p:cNvGrpSpPr/>
          <p:nvPr/>
        </p:nvGrpSpPr>
        <p:grpSpPr>
          <a:xfrm>
            <a:off x="4019058" y="8288255"/>
            <a:ext cx="2678112" cy="855745"/>
            <a:chOff x="5404548" y="8240629"/>
            <a:chExt cx="2678112" cy="855745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5966346" y="8634709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5404548" y="8240629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 smtClean="0">
                  <a:latin typeface="Arial" panose="020B0604020202020204" pitchFamily="34" charset="0"/>
                </a:rPr>
                <a:t>Dirección </a:t>
              </a:r>
              <a:r>
                <a:rPr lang="es-MX" altLang="en-US" sz="1200" b="1" dirty="0">
                  <a:latin typeface="Arial" panose="020B0604020202020204" pitchFamily="34" charset="0"/>
                </a:rPr>
                <a:t>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14" name="13 Conector recto"/>
          <p:cNvCxnSpPr>
            <a:stCxn id="59398" idx="0"/>
            <a:endCxn id="59398" idx="2"/>
          </p:cNvCxnSpPr>
          <p:nvPr/>
        </p:nvCxnSpPr>
        <p:spPr bwMode="auto">
          <a:xfrm>
            <a:off x="4164013" y="8267700"/>
            <a:ext cx="0" cy="762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17 Rectángulo"/>
          <p:cNvSpPr/>
          <p:nvPr/>
        </p:nvSpPr>
        <p:spPr>
          <a:xfrm>
            <a:off x="2271681" y="8126089"/>
            <a:ext cx="12266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altLang="en-US" sz="1200" b="1" dirty="0" smtClean="0">
                <a:latin typeface="Arial" panose="020B0604020202020204" pitchFamily="34" charset="0"/>
              </a:rPr>
              <a:t>Responsable</a:t>
            </a:r>
            <a:r>
              <a:rPr lang="es-MX" altLang="en-US" b="1" dirty="0" smtClean="0">
                <a:latin typeface="Arial" panose="020B0604020202020204" pitchFamily="34" charset="0"/>
              </a:rPr>
              <a:t> </a:t>
            </a:r>
            <a:endParaRPr lang="es-ES" altLang="en-US" b="1" dirty="0">
              <a:latin typeface="Arial" panose="020B0604020202020204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643605" y="8695385"/>
            <a:ext cx="250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>
                <a:latin typeface="Arial" pitchFamily="34" charset="0"/>
                <a:cs typeface="Arial" pitchFamily="34" charset="0"/>
              </a:rPr>
              <a:t>Sergio Francisco Esquivel Gómez</a:t>
            </a:r>
            <a:endParaRPr lang="es-MX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26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0419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0420" name="Text Box 1028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60421" name="Text Box 1039"/>
          <p:cNvSpPr txBox="1">
            <a:spLocks noChangeArrowheads="1"/>
          </p:cNvSpPr>
          <p:nvPr/>
        </p:nvSpPr>
        <p:spPr bwMode="auto">
          <a:xfrm>
            <a:off x="1592264" y="901513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ENFERMERÍA </a:t>
            </a:r>
            <a:r>
              <a:rPr lang="es-MX" altLang="en-US" sz="1200" b="1" i="1" dirty="0">
                <a:latin typeface="Arial" panose="020B0604020202020204" pitchFamily="34" charset="0"/>
              </a:rPr>
              <a:t>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</a:t>
            </a:r>
            <a:r>
              <a:rPr lang="es-MX" altLang="en-US" sz="1200" b="1" i="1" dirty="0" smtClean="0">
                <a:latin typeface="Arial" panose="020B0604020202020204" pitchFamily="34" charset="0"/>
              </a:rPr>
              <a:t>)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expedientes médicos, integrar notas médicas y registro de medicamentos, notas de enfermería en sus expedientes, además control de recetas de medicamentos que se administran.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hábitos higiénicos de cepillado dental, aseo general en regadera, corte de uñas de manos y pies una vez a la semana, limpieza de oídos, humectación con crema corporal.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la ingesta de los alimentos de los niños durante la cena, con el fin de detectar niños que no están consumiendo alimentos en cantidad y calidad.</a:t>
            </a:r>
          </a:p>
          <a:p>
            <a:pPr marL="0" indent="0"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Guardar la integridad y utilidad de material instrumental y medicamentos del área de enfermería.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Participar en aquellas actividades lúdicas y recreativas que se consideren como apoyo y ayuda con prefectura, para conocer y convivir con los niños (tareas, comidas, convivios, cumpleaños, paseos, etc.).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proyectos para la prevención de enfermedades con el Sistema para el Desarrollo Integral de la Familia en el Estado de San Luis Potosí y la Secretaría de Salud, para participar en las campañas que sean susceptibles de beneficiar a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programa de trabajo y someterlo a consideración del Director General del Centro.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Entregar un informe mensual de las actividades realizadas a la Dirección del Centro. 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422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0423" name="Line 10"/>
          <p:cNvSpPr>
            <a:spLocks noChangeShapeType="1"/>
          </p:cNvSpPr>
          <p:nvPr/>
        </p:nvSpPr>
        <p:spPr bwMode="auto">
          <a:xfrm>
            <a:off x="1592263" y="8602576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2" name="Grupo 9"/>
          <p:cNvGrpSpPr/>
          <p:nvPr/>
        </p:nvGrpSpPr>
        <p:grpSpPr>
          <a:xfrm>
            <a:off x="4030633" y="8293681"/>
            <a:ext cx="2678112" cy="850319"/>
            <a:chOff x="5416123" y="8246054"/>
            <a:chExt cx="2678112" cy="850319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5977920" y="8634708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5416123" y="8246054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13" name="12 Conector recto"/>
          <p:cNvCxnSpPr>
            <a:stCxn id="60422" idx="0"/>
          </p:cNvCxnSpPr>
          <p:nvPr/>
        </p:nvCxnSpPr>
        <p:spPr bwMode="auto">
          <a:xfrm>
            <a:off x="4164013" y="8267700"/>
            <a:ext cx="0" cy="762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13 Rectángulo"/>
          <p:cNvSpPr/>
          <p:nvPr/>
        </p:nvSpPr>
        <p:spPr>
          <a:xfrm>
            <a:off x="2236957" y="8126090"/>
            <a:ext cx="12266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altLang="en-US" sz="1200" b="1" dirty="0" smtClean="0">
                <a:latin typeface="Arial" panose="020B0604020202020204" pitchFamily="34" charset="0"/>
              </a:rPr>
              <a:t>Responsable</a:t>
            </a:r>
            <a:r>
              <a:rPr lang="es-MX" altLang="en-US" b="1" dirty="0" smtClean="0">
                <a:latin typeface="Arial" panose="020B0604020202020204" pitchFamily="34" charset="0"/>
              </a:rPr>
              <a:t> </a:t>
            </a:r>
            <a:endParaRPr lang="es-ES" altLang="en-US" b="1" dirty="0">
              <a:latin typeface="Arial" panose="020B0604020202020204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1610328" y="8682203"/>
            <a:ext cx="3429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altLang="en-US" sz="1200" dirty="0" smtClean="0">
                <a:latin typeface="Arial" panose="020B0604020202020204" pitchFamily="34" charset="0"/>
              </a:rPr>
              <a:t>Sergio Francisco Esquivel Gómez</a:t>
            </a:r>
            <a:endParaRPr lang="es-MX" sz="12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26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5299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5300" name="Text Box 1028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5301" name="Text Box 1039"/>
          <p:cNvSpPr txBox="1">
            <a:spLocks noChangeArrowheads="1"/>
          </p:cNvSpPr>
          <p:nvPr/>
        </p:nvSpPr>
        <p:spPr bwMode="auto">
          <a:xfrm>
            <a:off x="1592264" y="883222"/>
            <a:ext cx="5153025" cy="803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ENFERMERÍA </a:t>
            </a:r>
            <a:r>
              <a:rPr lang="es-MX" altLang="en-US" sz="1200" b="1" i="1" dirty="0">
                <a:latin typeface="Arial" panose="020B0604020202020204" pitchFamily="34" charset="0"/>
              </a:rPr>
              <a:t>TURNO NOCTURNO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Proporcionar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atención para la salud con calidad, calidez y enfoque preventivo, curativo y de rehabilitación según las necesidades propias de cada niño.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Recepción del turno en coordinación con el prefecto responsable de turno.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examen físico a los niños que ingresan.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Administrar medicamentos de control indicado por médico y medicamento popular para alivio de malestares comunes.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notas médicas para seguir instrucciones para toma de muestras de laboratorio cuando se requiera.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Vigilar el estado de salud de los niños, reportar las contingencias al área médica y a dirección.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Enviar a los niños al baño antes de dormir.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Controlar el orden y la disciplina a la hora de entrar al dormitorio.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Controlar el orden dentro del dormitorio mientras los niños concilian el sueño.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que presenten enuresis, levantándolos al baño en un horario establecido y reportar relevancias al área médica.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que los niños estén bien abrigados durante la noche y con la ropa de cama adecuada.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1581152" y="8258176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5303" name="Line 8"/>
          <p:cNvSpPr>
            <a:spLocks noChangeShapeType="1"/>
          </p:cNvSpPr>
          <p:nvPr/>
        </p:nvSpPr>
        <p:spPr bwMode="auto">
          <a:xfrm>
            <a:off x="4152902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55304" name="Line 9"/>
          <p:cNvSpPr>
            <a:spLocks noChangeShapeType="1"/>
          </p:cNvSpPr>
          <p:nvPr/>
        </p:nvSpPr>
        <p:spPr bwMode="auto">
          <a:xfrm>
            <a:off x="1581152" y="8605839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55305" name="Rectangle 11"/>
          <p:cNvSpPr>
            <a:spLocks noChangeArrowheads="1"/>
          </p:cNvSpPr>
          <p:nvPr/>
        </p:nvSpPr>
        <p:spPr bwMode="auto">
          <a:xfrm>
            <a:off x="1908175" y="8341522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 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55307" name="Text Box 14"/>
          <p:cNvSpPr txBox="1">
            <a:spLocks noChangeArrowheads="1"/>
          </p:cNvSpPr>
          <p:nvPr/>
        </p:nvSpPr>
        <p:spPr bwMode="auto">
          <a:xfrm>
            <a:off x="1936600" y="8689185"/>
            <a:ext cx="18037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Rogelio López Martínez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2" name="Grupo 12"/>
          <p:cNvGrpSpPr/>
          <p:nvPr/>
        </p:nvGrpSpPr>
        <p:grpSpPr>
          <a:xfrm>
            <a:off x="4038602" y="8316904"/>
            <a:ext cx="2755233" cy="882518"/>
            <a:chOff x="4085034" y="8269201"/>
            <a:chExt cx="2678112" cy="875694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67387" y="8686800"/>
              <a:ext cx="1717375" cy="458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085034" y="8269201"/>
              <a:ext cx="2678112" cy="274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26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6323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6324" name="Text Box 1028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6325" name="Text Box 1039"/>
          <p:cNvSpPr txBox="1">
            <a:spLocks noChangeArrowheads="1"/>
          </p:cNvSpPr>
          <p:nvPr/>
        </p:nvSpPr>
        <p:spPr bwMode="auto">
          <a:xfrm>
            <a:off x="1592264" y="901509"/>
            <a:ext cx="5153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ENFERMERÍA </a:t>
            </a:r>
            <a:r>
              <a:rPr lang="es-MX" altLang="en-US" sz="1200" b="1" i="1" dirty="0">
                <a:latin typeface="Arial" panose="020B0604020202020204" pitchFamily="34" charset="0"/>
              </a:rPr>
              <a:t>TURNO NOCTURNO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continuamente a los niños dentro del dormitorio durante el turno.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Controlar la seguridad en puertas de acceso a dormitorios.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la ingesta de los alimentos de los niños durante el desayuno, con el fin de detectar niños que no están consumiendo alimentos en cantidad y calidad.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1579562" y="8258176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6327" name="Line 8"/>
          <p:cNvSpPr>
            <a:spLocks noChangeShapeType="1"/>
          </p:cNvSpPr>
          <p:nvPr/>
        </p:nvSpPr>
        <p:spPr bwMode="auto">
          <a:xfrm>
            <a:off x="4152902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56328" name="Line 9"/>
          <p:cNvSpPr>
            <a:spLocks noChangeShapeType="1"/>
          </p:cNvSpPr>
          <p:nvPr/>
        </p:nvSpPr>
        <p:spPr bwMode="auto">
          <a:xfrm>
            <a:off x="1581152" y="8605839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56329" name="Rectangle 11"/>
          <p:cNvSpPr>
            <a:spLocks noChangeArrowheads="1"/>
          </p:cNvSpPr>
          <p:nvPr/>
        </p:nvSpPr>
        <p:spPr bwMode="auto">
          <a:xfrm>
            <a:off x="1908175" y="833834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 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56331" name="Text Box 14"/>
          <p:cNvSpPr txBox="1">
            <a:spLocks noChangeArrowheads="1"/>
          </p:cNvSpPr>
          <p:nvPr/>
        </p:nvSpPr>
        <p:spPr bwMode="auto">
          <a:xfrm>
            <a:off x="1936600" y="8688389"/>
            <a:ext cx="18037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Rogelio López Martínez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2" name="Grupo 12"/>
          <p:cNvGrpSpPr/>
          <p:nvPr/>
        </p:nvGrpSpPr>
        <p:grpSpPr>
          <a:xfrm>
            <a:off x="4038600" y="8326776"/>
            <a:ext cx="2678112" cy="879261"/>
            <a:chOff x="4085034" y="8269204"/>
            <a:chExt cx="2678112" cy="879261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656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66565" name="Rectangle 16"/>
          <p:cNvSpPr>
            <a:spLocks noChangeArrowheads="1"/>
          </p:cNvSpPr>
          <p:nvPr/>
        </p:nvSpPr>
        <p:spPr bwMode="auto">
          <a:xfrm>
            <a:off x="766763" y="1665290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6566" name="Text Box 28"/>
          <p:cNvSpPr txBox="1">
            <a:spLocks noChangeArrowheads="1"/>
          </p:cNvSpPr>
          <p:nvPr/>
        </p:nvSpPr>
        <p:spPr bwMode="auto">
          <a:xfrm>
            <a:off x="1581152" y="921134"/>
            <a:ext cx="5153025" cy="809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ÁREA DE TRABAJO </a:t>
            </a:r>
            <a:r>
              <a:rPr lang="es-MX" altLang="en-US" sz="1200" b="1" i="1" dirty="0">
                <a:latin typeface="Arial" panose="020B0604020202020204" pitchFamily="34" charset="0"/>
              </a:rPr>
              <a:t>SOCIAL</a:t>
            </a:r>
          </a:p>
          <a:p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</a:rPr>
              <a:t>Llevar </a:t>
            </a:r>
            <a:r>
              <a:rPr lang="es-MX" altLang="en-US" sz="1200" dirty="0">
                <a:latin typeface="Arial" panose="020B0604020202020204" pitchFamily="34" charset="0"/>
              </a:rPr>
              <a:t>el seguimiento de los casos entre la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Procuraduría de Protección de Niñas, Niños, Adolescentes, la Mujer, la Familia y el Adulto Mayor y el Centro, con el objeto de agilizar el proceso legal de los niños y estos permanezcan el menor tiempo institucionalizados, integrándose en un ambiente familiar que les brinde afecto, confianza y seguridad.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MX" alt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coordinación constante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 el área de trabajo social de la Procuraduría de Protección de Niñas,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Niños y Adolescentes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seguimiento y actualización de los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casos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sz="1200" dirty="0" smtClean="0">
                <a:latin typeface="Arial" pitchFamily="34" charset="0"/>
                <a:cs typeface="Arial" pitchFamily="34" charset="0"/>
              </a:rPr>
              <a:t>Llevar los expedientes de los niños del “Centro” que integren la información médica, psicológica, educativa y de trabajo social debidamente individualizada;</a:t>
            </a:r>
          </a:p>
          <a:p>
            <a:pPr>
              <a:buFont typeface="Wingdings" pitchFamily="2" charset="2"/>
              <a:buChar char="§"/>
            </a:pPr>
            <a:endParaRPr lang="es-MX" alt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Participar en reuniones interdisciplinarias del </a:t>
            </a: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“Centro”;</a:t>
            </a:r>
            <a:endParaRPr lang="es-MX" alt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MX" altLang="en-US" sz="1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Participar en </a:t>
            </a: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las</a:t>
            </a: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actividades lúdicas y recreativas que se consideren como apoyo y ayuda para conocer y convivir con los niños (tareas, comidas, convivios, cumpleaños, etc</a:t>
            </a: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.);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Elaborar el programa de trabajo del área y someterlo a consideración de Dirección </a:t>
            </a: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General;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Entregar un informe mensual de actividades realizadas a la Dirección General del “Centro</a:t>
            </a: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”, y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Las demás que le encomiende la Dirección General del “Centro”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itchFamily="34" charset="0"/>
                <a:cs typeface="Arial" pitchFamily="34" charset="0"/>
              </a:rPr>
              <a:t>Recibir y entregar a los niños canalizados por la PPNNA, previa autorización de la dirección.</a:t>
            </a:r>
          </a:p>
          <a:p>
            <a:pPr algn="just"/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567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6568" name="Line 10"/>
          <p:cNvSpPr>
            <a:spLocks noChangeShapeType="1"/>
          </p:cNvSpPr>
          <p:nvPr/>
        </p:nvSpPr>
        <p:spPr bwMode="auto">
          <a:xfrm>
            <a:off x="1592263" y="8598067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2" name="Grupo 10"/>
          <p:cNvGrpSpPr/>
          <p:nvPr/>
        </p:nvGrpSpPr>
        <p:grpSpPr>
          <a:xfrm>
            <a:off x="2699544" y="8313823"/>
            <a:ext cx="2678112" cy="697611"/>
            <a:chOff x="4085034" y="8266188"/>
            <a:chExt cx="2678112" cy="697611"/>
          </a:xfrm>
        </p:grpSpPr>
        <p:sp>
          <p:nvSpPr>
            <p:cNvPr id="12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 Box 61"/>
            <p:cNvSpPr txBox="1">
              <a:spLocks noChangeArrowheads="1"/>
            </p:cNvSpPr>
            <p:nvPr/>
          </p:nvSpPr>
          <p:spPr bwMode="auto">
            <a:xfrm>
              <a:off x="4085034" y="826618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758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67589" name="Rectangle 16"/>
          <p:cNvSpPr>
            <a:spLocks noChangeArrowheads="1"/>
          </p:cNvSpPr>
          <p:nvPr/>
        </p:nvSpPr>
        <p:spPr bwMode="auto">
          <a:xfrm>
            <a:off x="766763" y="1665290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7590" name="Text Box 28"/>
          <p:cNvSpPr txBox="1">
            <a:spLocks noChangeArrowheads="1"/>
          </p:cNvSpPr>
          <p:nvPr/>
        </p:nvSpPr>
        <p:spPr bwMode="auto">
          <a:xfrm>
            <a:off x="1587500" y="901513"/>
            <a:ext cx="5153025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ÁREA DE TRABAJO </a:t>
            </a:r>
            <a:r>
              <a:rPr lang="es-MX" altLang="en-US" sz="1200" b="1" i="1" dirty="0">
                <a:latin typeface="Arial" panose="020B0604020202020204" pitchFamily="34" charset="0"/>
              </a:rPr>
              <a:t>SOCIAL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8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Entrevistar al niño a la brevedad posible, tomarle la fotografía de ingreso e informar al equipo interdisciplinario del Centro del ingreso y la situación del niño.  </a:t>
            </a:r>
          </a:p>
          <a:p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visitas familiares  de los niños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ES" alt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Llevar al niño al médico legista, a la fotografía pericial, a las sesiones de psicología y/o Ministerio Público según lo requiera el caso.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Llevar el control y seguimiento de los ingresos y egresos de los niños al Centro.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un acuerdo semanal para entregar programa de trabajo, cronograma de actividades realizadas a la Dirección General del Centro, para someterlas a su consideración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Tramitar permisos de salida de los niños para los fines de semana y otros, con la PPNNA y  entregar relación a dirección.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Coordinar con el área de trabajo social  de casas de asistencia, para programar visitas de hermanos, que se encuentran en otras casas.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591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7592" name="Line 10"/>
          <p:cNvSpPr>
            <a:spLocks noChangeShapeType="1"/>
          </p:cNvSpPr>
          <p:nvPr/>
        </p:nvSpPr>
        <p:spPr bwMode="auto">
          <a:xfrm>
            <a:off x="1587502" y="8603080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2" name="Grupo 10"/>
          <p:cNvGrpSpPr/>
          <p:nvPr/>
        </p:nvGrpSpPr>
        <p:grpSpPr>
          <a:xfrm>
            <a:off x="2699544" y="8316831"/>
            <a:ext cx="2678112" cy="879261"/>
            <a:chOff x="4085034" y="8269204"/>
            <a:chExt cx="2678112" cy="879261"/>
          </a:xfrm>
        </p:grpSpPr>
        <p:sp>
          <p:nvSpPr>
            <p:cNvPr id="12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0725" name="Text Box 15"/>
          <p:cNvSpPr txBox="1">
            <a:spLocks noChangeArrowheads="1"/>
          </p:cNvSpPr>
          <p:nvPr/>
        </p:nvSpPr>
        <p:spPr bwMode="auto">
          <a:xfrm>
            <a:off x="1581152" y="999556"/>
            <a:ext cx="5153025" cy="7986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ÁREA DE PREFECTURA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</a:rPr>
              <a:t>Atender </a:t>
            </a:r>
            <a:r>
              <a:rPr lang="es-MX" altLang="en-US" sz="1200" dirty="0">
                <a:latin typeface="Arial" panose="020B0604020202020204" pitchFamily="34" charset="0"/>
              </a:rPr>
              <a:t>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1200" b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Asistir a </a:t>
            </a:r>
            <a:r>
              <a:rPr lang="es-MX" altLang="en-US" sz="1200" dirty="0" smtClean="0">
                <a:latin typeface="Arial" panose="020B0604020202020204" pitchFamily="34" charset="0"/>
              </a:rPr>
              <a:t>las reuniones mensuales del área convocadas por la Dirección General del “Centro”, donde se analizará el avance integral de los niños;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Mantener comunicación y actitud positiva, respetuosa y sana con los niños;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Vigilar que los niños cumplan con la disciplina del “Centro”;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Reportar por turno sobre el comportamiento y desempeño de los niños;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Administrar los medicamentos que hayan sido prescritos a los </a:t>
            </a:r>
            <a:r>
              <a:rPr lang="es-MX" altLang="en-US" sz="1200" dirty="0" smtClean="0">
                <a:latin typeface="Arial" panose="020B0604020202020204" pitchFamily="34" charset="0"/>
              </a:rPr>
              <a:t>niños;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Promover en el Centro, hábitos de higiene y trabajo, favoreciendo la sana convivencia entre los niños y adultos</a:t>
            </a:r>
            <a:r>
              <a:rPr lang="es-MX" altLang="en-US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</a:t>
            </a:r>
            <a:r>
              <a:rPr lang="es-MX" altLang="en-US" sz="1200" dirty="0" smtClean="0">
                <a:latin typeface="Arial" panose="020B0604020202020204" pitchFamily="34" charset="0"/>
              </a:rPr>
              <a:t>.</a:t>
            </a:r>
          </a:p>
          <a:p>
            <a:pPr algn="just"/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Orientar el trabajo de los niños destinado al esparcimiento;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Mantener comunicación frecuente con el área de Psicología,  Trabajo Social y Médica;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Participar en las actividades lúdicas y recreativas que se consideren como apoyo y ayuda para conocer y convivir con los niños (tareas, comidas, convivios, cumpleaños, paseos, etc.);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30726" name="Group 18"/>
          <p:cNvGrpSpPr>
            <a:grpSpLocks/>
          </p:cNvGrpSpPr>
          <p:nvPr/>
        </p:nvGrpSpPr>
        <p:grpSpPr bwMode="auto">
          <a:xfrm>
            <a:off x="1581152" y="8258176"/>
            <a:ext cx="5141913" cy="771525"/>
            <a:chOff x="994" y="5112"/>
            <a:chExt cx="3246" cy="338"/>
          </a:xfrm>
        </p:grpSpPr>
        <p:sp>
          <p:nvSpPr>
            <p:cNvPr id="30729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0730" name="Text Box 20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0731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0732" name="Text Box 23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2813050" y="8296979"/>
            <a:ext cx="2678112" cy="928389"/>
            <a:chOff x="4103688" y="8220076"/>
            <a:chExt cx="2678112" cy="928389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103688" y="8220076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587500" y="965564"/>
            <a:ext cx="5153025" cy="7078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ÁREA DE PREFECTURA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del área y someterlo a consideración de la Dirección General del </a:t>
            </a:r>
            <a:r>
              <a:rPr lang="es-MX" altLang="en-US" sz="1200" dirty="0" smtClean="0">
                <a:latin typeface="Arial" panose="020B0604020202020204" pitchFamily="34" charset="0"/>
              </a:rPr>
              <a:t>“Centro”;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Entregar un informe mensual de las actividades realizadas a la Dirección General del “Centro”, y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Las demás que le encomiende la Dirección General del “Centro”.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ES_tradnl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que los niños se laven las manos y accedan a las comidas y refrigerios en orden y mediante una fila;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 Durante los fines de semana se debe apoyar con el aseo del comedor;</a:t>
            </a:r>
          </a:p>
          <a:p>
            <a:pPr algn="just"/>
            <a:endParaRPr lang="es-ES" alt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Dirigir la formación de los niños para el paso de una actividad a otra;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un grupo de niños ha realizar sus deberes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escolares;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planeada la actividad recreativa vespertina y para los periodos en que los niños se encuentran en los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patios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Reportar al área de cocina y de lavandería de los nuevos ingresos y de los niños que egresarán, para que estén listas sus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cosas;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Dar seguimiento a la ropa que proporciona lavandería, así como regresar a esta la ropa sucia de los niños después del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baño;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mismas;</a:t>
            </a: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750" name="Group 18"/>
          <p:cNvGrpSpPr>
            <a:grpSpLocks/>
          </p:cNvGrpSpPr>
          <p:nvPr/>
        </p:nvGrpSpPr>
        <p:grpSpPr bwMode="auto">
          <a:xfrm>
            <a:off x="1581152" y="8258176"/>
            <a:ext cx="5141913" cy="771525"/>
            <a:chOff x="994" y="5112"/>
            <a:chExt cx="3246" cy="338"/>
          </a:xfrm>
        </p:grpSpPr>
        <p:sp>
          <p:nvSpPr>
            <p:cNvPr id="31753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1754" name="Text Box 20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1755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1756" name="Text Box 23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2813050" y="8296977"/>
            <a:ext cx="2678112" cy="743731"/>
            <a:chOff x="4103688" y="8220068"/>
            <a:chExt cx="2678112" cy="743731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103688" y="82200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581152" y="889574"/>
            <a:ext cx="51530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ÁREA DE PREFECTURA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</a:t>
            </a:r>
            <a:r>
              <a:rPr lang="es-MX" altLang="en-US" sz="1200" b="1" i="1" dirty="0" smtClean="0">
                <a:latin typeface="Arial" panose="020B0604020202020204" pitchFamily="34" charset="0"/>
              </a:rPr>
              <a:t>)</a:t>
            </a:r>
          </a:p>
          <a:p>
            <a:pPr algn="ctr"/>
            <a:endParaRPr lang="es-MX" altLang="en-US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Entregar y recibir el turno para dar seguimiento a las indicaciones dejadas por el turno anterior, reportar sobre el comportamiento y desempeño de los niños y especificar en que actividad se encuentran en ese </a:t>
            </a:r>
            <a:r>
              <a:rPr lang="es-MX" altLang="en-US" sz="1200" dirty="0" smtClean="0">
                <a:latin typeface="Arial" panose="020B0604020202020204" pitchFamily="34" charset="0"/>
              </a:rPr>
              <a:t>momento</a:t>
            </a:r>
            <a:r>
              <a:rPr lang="es-MX" altLang="en-US" sz="1200" dirty="0" smtClean="0">
                <a:latin typeface="Arial" panose="020B0604020202020204" pitchFamily="34" charset="0"/>
              </a:rPr>
              <a:t>;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Recibir y acompañar a los niños de nuevo </a:t>
            </a:r>
            <a:r>
              <a:rPr lang="es-MX" altLang="en-US" sz="1200" dirty="0" smtClean="0">
                <a:latin typeface="Arial" panose="020B0604020202020204" pitchFamily="34" charset="0"/>
              </a:rPr>
              <a:t>ingreso</a:t>
            </a:r>
            <a:r>
              <a:rPr lang="es-MX" altLang="en-US" sz="1200" dirty="0" smtClean="0">
                <a:latin typeface="Arial" panose="020B0604020202020204" pitchFamily="34" charset="0"/>
              </a:rPr>
              <a:t>;</a:t>
            </a: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 smtClean="0">
                <a:latin typeface="Arial" panose="020B0604020202020204" pitchFamily="34" charset="0"/>
              </a:rPr>
              <a:t> </a:t>
            </a:r>
            <a:endParaRPr lang="es-ES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750" name="Group 18"/>
          <p:cNvGrpSpPr>
            <a:grpSpLocks/>
          </p:cNvGrpSpPr>
          <p:nvPr/>
        </p:nvGrpSpPr>
        <p:grpSpPr bwMode="auto">
          <a:xfrm>
            <a:off x="1581152" y="8258176"/>
            <a:ext cx="5141913" cy="771525"/>
            <a:chOff x="994" y="5112"/>
            <a:chExt cx="3246" cy="338"/>
          </a:xfrm>
        </p:grpSpPr>
        <p:sp>
          <p:nvSpPr>
            <p:cNvPr id="31753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1754" name="Text Box 20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1755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1756" name="Text Box 23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2813050" y="8296979"/>
            <a:ext cx="2678112" cy="928389"/>
            <a:chOff x="4103688" y="8220076"/>
            <a:chExt cx="2678112" cy="928389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103688" y="8220076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6569356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2773" name="Text Box 15"/>
          <p:cNvSpPr txBox="1">
            <a:spLocks noChangeArrowheads="1"/>
          </p:cNvSpPr>
          <p:nvPr/>
        </p:nvSpPr>
        <p:spPr bwMode="auto">
          <a:xfrm>
            <a:off x="1587932" y="906577"/>
            <a:ext cx="5153025" cy="738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PREFECTURA </a:t>
            </a:r>
            <a:r>
              <a:rPr lang="es-MX" altLang="en-US" sz="1200" b="1" i="1" dirty="0">
                <a:latin typeface="Arial" panose="020B0604020202020204" pitchFamily="34" charset="0"/>
              </a:rPr>
              <a:t>TURNO MATUTINO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</a:rPr>
              <a:t>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r>
              <a:rPr lang="es-MX" altLang="en-US" sz="1200" b="1" dirty="0" smtClean="0">
                <a:latin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900" b="1" i="1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</a:rPr>
              <a:t>Atender </a:t>
            </a:r>
            <a:r>
              <a:rPr lang="es-MX" altLang="en-US" sz="1200" dirty="0">
                <a:latin typeface="Arial" panose="020B0604020202020204" pitchFamily="34" charset="0"/>
              </a:rPr>
              <a:t>a los niños del Centro de manera integral, manteniendo la disciplina dentro  de un ambiente de formación de hábitos personales y sociales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900" b="1" i="1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Promover, planear y participar en actividades lúdicas y recreativas fortaleciendo las relaciones de respeto, confianza y convivencia.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la Dirección General del Centro.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774" name="Group 5"/>
          <p:cNvGrpSpPr>
            <a:grpSpLocks/>
          </p:cNvGrpSpPr>
          <p:nvPr/>
        </p:nvGrpSpPr>
        <p:grpSpPr bwMode="auto">
          <a:xfrm>
            <a:off x="1587500" y="8258176"/>
            <a:ext cx="5141913" cy="771525"/>
            <a:chOff x="994" y="5112"/>
            <a:chExt cx="3246" cy="338"/>
          </a:xfrm>
        </p:grpSpPr>
        <p:sp>
          <p:nvSpPr>
            <p:cNvPr id="32779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2780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2781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2782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2783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2775" name="Rectangle 11"/>
          <p:cNvSpPr>
            <a:spLocks noChangeArrowheads="1"/>
          </p:cNvSpPr>
          <p:nvPr/>
        </p:nvSpPr>
        <p:spPr bwMode="auto">
          <a:xfrm>
            <a:off x="1941513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2777" name="Text Box 14"/>
          <p:cNvSpPr txBox="1">
            <a:spLocks noChangeArrowheads="1"/>
          </p:cNvSpPr>
          <p:nvPr/>
        </p:nvSpPr>
        <p:spPr bwMode="auto">
          <a:xfrm>
            <a:off x="2048168" y="8686802"/>
            <a:ext cx="17123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Fátima Estrada Rivera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088245" y="8296977"/>
            <a:ext cx="2678112" cy="743731"/>
            <a:chOff x="4103688" y="8220068"/>
            <a:chExt cx="2678112" cy="743731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82200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3797" name="Text Box 15"/>
          <p:cNvSpPr txBox="1">
            <a:spLocks noChangeArrowheads="1"/>
          </p:cNvSpPr>
          <p:nvPr/>
        </p:nvSpPr>
        <p:spPr bwMode="auto">
          <a:xfrm>
            <a:off x="1605860" y="885756"/>
            <a:ext cx="5153025" cy="7602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PREFECTURA </a:t>
            </a:r>
            <a:r>
              <a:rPr lang="es-MX" altLang="en-US" sz="1200" b="1" i="1" dirty="0">
                <a:latin typeface="Arial" panose="020B0604020202020204" pitchFamily="34" charset="0"/>
              </a:rPr>
              <a:t>TURNO MATUTINO</a:t>
            </a:r>
          </a:p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Tx/>
              <a:buChar char="•"/>
            </a:pPr>
            <a:endParaRPr lang="es-ES_tradnl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los sanitarios para que los niños no se tarden demasiado en ellos, que jueguen o se encierren, y proporcionarles jabón y papel sanitario.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</a:t>
            </a: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los niños se laven </a:t>
            </a: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manos y accedan a las comidas y refrigerios en orden y mediante una fila.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</a:t>
            </a:r>
          </a:p>
          <a:p>
            <a:pPr algn="just"/>
            <a:endParaRPr lang="es-E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Dirigir la formación de los niños para el paso de una actividad a otra.</a:t>
            </a:r>
          </a:p>
          <a:p>
            <a:pPr algn="just"/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Verificar que se cuente con el material necesario para el aseo de los niños, pasta de dientes, jabón, champú, desodorante, crema y papel sanitario.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Reportar al área de cocina y de lavandería de los nuevos ingresos y de los alumnos que egresarán, para que estén listas sus cosas.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Dar seguimiento a la ropa que proporciona lavandería, así como regresar a esta la ropa sucia de los niños después del baño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mismas.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 invitarlos a no utilizar un lenguaje altisonante, evitar juegos rudos donde se puedan lastimar, al respeto mutuo, donde puedan solucionar la situación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de manera cercana a los niños que se queden al cuidado de enfermería o de prefectura durante las horas de clase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798" name="Group 5"/>
          <p:cNvGrpSpPr>
            <a:grpSpLocks/>
          </p:cNvGrpSpPr>
          <p:nvPr/>
        </p:nvGrpSpPr>
        <p:grpSpPr bwMode="auto">
          <a:xfrm>
            <a:off x="1587500" y="8258176"/>
            <a:ext cx="5141913" cy="771525"/>
            <a:chOff x="994" y="5112"/>
            <a:chExt cx="3246" cy="338"/>
          </a:xfrm>
        </p:grpSpPr>
        <p:sp>
          <p:nvSpPr>
            <p:cNvPr id="33803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3804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3805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3806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3807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3799" name="Rectangle 11"/>
          <p:cNvSpPr>
            <a:spLocks noChangeArrowheads="1"/>
          </p:cNvSpPr>
          <p:nvPr/>
        </p:nvSpPr>
        <p:spPr bwMode="auto">
          <a:xfrm>
            <a:off x="1941513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3801" name="Text Box 14"/>
          <p:cNvSpPr txBox="1">
            <a:spLocks noChangeArrowheads="1"/>
          </p:cNvSpPr>
          <p:nvPr/>
        </p:nvSpPr>
        <p:spPr bwMode="auto">
          <a:xfrm>
            <a:off x="2048168" y="8686802"/>
            <a:ext cx="17123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Fátima Estrada Rivera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088245" y="8296977"/>
            <a:ext cx="2678112" cy="743731"/>
            <a:chOff x="4103688" y="8220068"/>
            <a:chExt cx="2678112" cy="743731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82200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481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4821" name="Text Box 15"/>
          <p:cNvSpPr txBox="1">
            <a:spLocks noChangeArrowheads="1"/>
          </p:cNvSpPr>
          <p:nvPr/>
        </p:nvSpPr>
        <p:spPr bwMode="auto">
          <a:xfrm>
            <a:off x="1584758" y="899117"/>
            <a:ext cx="515302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MATUTINO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el cuidado y preservación de las instalaciones, mobiliario y equipo del Centro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ES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encomiende Dirección </a:t>
            </a: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General del Centro y la Junta de Gobierno.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822" name="Group 5"/>
          <p:cNvGrpSpPr>
            <a:grpSpLocks/>
          </p:cNvGrpSpPr>
          <p:nvPr/>
        </p:nvGrpSpPr>
        <p:grpSpPr bwMode="auto">
          <a:xfrm>
            <a:off x="1587500" y="8258176"/>
            <a:ext cx="5141913" cy="771525"/>
            <a:chOff x="994" y="5112"/>
            <a:chExt cx="3246" cy="338"/>
          </a:xfrm>
        </p:grpSpPr>
        <p:sp>
          <p:nvSpPr>
            <p:cNvPr id="34827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4828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4829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4830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4831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4823" name="Rectangle 11"/>
          <p:cNvSpPr>
            <a:spLocks noChangeArrowheads="1"/>
          </p:cNvSpPr>
          <p:nvPr/>
        </p:nvSpPr>
        <p:spPr bwMode="auto">
          <a:xfrm>
            <a:off x="1941513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4825" name="Text Box 14"/>
          <p:cNvSpPr txBox="1">
            <a:spLocks noChangeArrowheads="1"/>
          </p:cNvSpPr>
          <p:nvPr/>
        </p:nvSpPr>
        <p:spPr bwMode="auto">
          <a:xfrm>
            <a:off x="2048168" y="8727911"/>
            <a:ext cx="17123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Fátima Estrada Rivera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088245" y="8296977"/>
            <a:ext cx="2678112" cy="743731"/>
            <a:chOff x="4103688" y="8220068"/>
            <a:chExt cx="2678112" cy="743731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82200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5845" name="Text Box 15"/>
          <p:cNvSpPr txBox="1">
            <a:spLocks noChangeArrowheads="1"/>
          </p:cNvSpPr>
          <p:nvPr/>
        </p:nvSpPr>
        <p:spPr bwMode="auto">
          <a:xfrm>
            <a:off x="1587500" y="1001664"/>
            <a:ext cx="5153025" cy="724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just"/>
            <a:endParaRPr lang="es-MX" altLang="en-US" sz="1200" b="1" i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</a:rPr>
              <a:t>Atender </a:t>
            </a:r>
            <a:r>
              <a:rPr lang="es-MX" altLang="en-US" sz="1200" dirty="0">
                <a:latin typeface="Arial" panose="020B0604020202020204" pitchFamily="34" charset="0"/>
              </a:rPr>
              <a:t>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Mantener </a:t>
            </a:r>
            <a:r>
              <a:rPr lang="es-MX" altLang="en-US" sz="1200" dirty="0">
                <a:latin typeface="Arial" panose="020B0604020202020204" pitchFamily="34" charset="0"/>
              </a:rPr>
              <a:t>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Promover, planear y participar en actividades lúdicas y recreativas fortaleciendo las relaciones de respeto, confianza y convivencia.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35846" name="Group 5"/>
          <p:cNvGrpSpPr>
            <a:grpSpLocks/>
          </p:cNvGrpSpPr>
          <p:nvPr/>
        </p:nvGrpSpPr>
        <p:grpSpPr bwMode="auto">
          <a:xfrm>
            <a:off x="1587500" y="8008620"/>
            <a:ext cx="5141913" cy="1021081"/>
            <a:chOff x="994" y="5112"/>
            <a:chExt cx="3246" cy="338"/>
          </a:xfrm>
        </p:grpSpPr>
        <p:sp>
          <p:nvSpPr>
            <p:cNvPr id="35851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5852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5853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5854" name="Line 9"/>
            <p:cNvSpPr>
              <a:spLocks noChangeShapeType="1"/>
            </p:cNvSpPr>
            <p:nvPr/>
          </p:nvSpPr>
          <p:spPr bwMode="auto">
            <a:xfrm>
              <a:off x="994" y="5216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5847" name="Rectangle 11"/>
          <p:cNvSpPr>
            <a:spLocks noChangeArrowheads="1"/>
          </p:cNvSpPr>
          <p:nvPr/>
        </p:nvSpPr>
        <p:spPr bwMode="auto">
          <a:xfrm>
            <a:off x="1941513" y="807910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5849" name="Text Box 14"/>
          <p:cNvSpPr txBox="1">
            <a:spLocks noChangeArrowheads="1"/>
          </p:cNvSpPr>
          <p:nvPr/>
        </p:nvSpPr>
        <p:spPr bwMode="auto">
          <a:xfrm>
            <a:off x="1842753" y="8404862"/>
            <a:ext cx="21247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Ma. Guadalupe Castillo Viña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103688" y="8037596"/>
            <a:ext cx="2678112" cy="934231"/>
            <a:chOff x="4103688" y="7953368"/>
            <a:chExt cx="2678112" cy="934231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42660" y="86106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79533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1831764" y="8747762"/>
            <a:ext cx="214674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 smtClean="0">
                <a:latin typeface="Arial" panose="020B0604020202020204" pitchFamily="34" charset="0"/>
              </a:rPr>
              <a:t>Alfredo Betancourt González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cxnSp>
        <p:nvCxnSpPr>
          <p:cNvPr id="3" name="Conector recto 2"/>
          <p:cNvCxnSpPr/>
          <p:nvPr/>
        </p:nvCxnSpPr>
        <p:spPr bwMode="auto">
          <a:xfrm>
            <a:off x="1592263" y="8694828"/>
            <a:ext cx="256777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22539877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6869" name="Text Box 15"/>
          <p:cNvSpPr txBox="1">
            <a:spLocks noChangeArrowheads="1"/>
          </p:cNvSpPr>
          <p:nvPr/>
        </p:nvSpPr>
        <p:spPr bwMode="auto">
          <a:xfrm>
            <a:off x="1574006" y="980865"/>
            <a:ext cx="5153025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</a:t>
            </a:r>
            <a:r>
              <a:rPr lang="es-MX" altLang="en-US" sz="1200" b="1" i="1" dirty="0" smtClean="0">
                <a:latin typeface="Arial" panose="020B0604020202020204" pitchFamily="34" charset="0"/>
              </a:rPr>
              <a:t>)</a:t>
            </a:r>
          </a:p>
          <a:p>
            <a:pPr algn="ctr"/>
            <a:endParaRPr lang="es-MX" altLang="en-US" sz="1200" b="1" i="1" dirty="0" smtClean="0">
              <a:latin typeface="Arial" panose="020B0604020202020204" pitchFamily="34" charset="0"/>
            </a:endParaRP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de la Dirección General del Centro</a:t>
            </a:r>
            <a:r>
              <a:rPr lang="es-MX" altLang="en-US" sz="1200" dirty="0" smtClean="0">
                <a:latin typeface="Arial" panose="020B0604020202020204" pitchFamily="34" charset="0"/>
              </a:rPr>
              <a:t>.</a:t>
            </a:r>
            <a:endParaRPr lang="es-ES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Vigilar </a:t>
            </a: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los sanitarios para que los niños no se tarden demasiado en ellos, que jueguen o se encierren, y proporcionarles jabón y papel sanitario.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</a:t>
            </a: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los niños se laven </a:t>
            </a: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manos y accedan a las comidas y refrigerios en orden y mediante una fila.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 Durante los fines de semana se debe apoyar con el aseo del comedor.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buen cepillado de dientes, lavado de cara y de manos después de cada alimento.</a:t>
            </a: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Dirigir la formación de los niños para el paso de una actividad a otra.</a:t>
            </a:r>
          </a:p>
          <a:p>
            <a:pPr algn="just"/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los niños ha realizar sus deberes escolares, siendo estas la prioridad en las actividades vespertinas.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baño de los niños en grupos de acuerdo a la edad, enseñándolos a realizarlo de una manera adecuada. Proporcionándoles jabón, crema y ropa limpia.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planeada la actividad recreativa vespertina y para los periodos en que los niños se encuentran en los patios.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5"/>
          <p:cNvGrpSpPr>
            <a:grpSpLocks/>
          </p:cNvGrpSpPr>
          <p:nvPr/>
        </p:nvGrpSpPr>
        <p:grpSpPr bwMode="auto">
          <a:xfrm>
            <a:off x="1587500" y="8008620"/>
            <a:ext cx="5141913" cy="1021081"/>
            <a:chOff x="994" y="5112"/>
            <a:chExt cx="3246" cy="338"/>
          </a:xfrm>
        </p:grpSpPr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2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>
              <a:off x="994" y="5216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1941513" y="807910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26" name="Text Box 14"/>
          <p:cNvSpPr txBox="1">
            <a:spLocks noChangeArrowheads="1"/>
          </p:cNvSpPr>
          <p:nvPr/>
        </p:nvSpPr>
        <p:spPr bwMode="auto">
          <a:xfrm>
            <a:off x="1842753" y="8404862"/>
            <a:ext cx="21247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Ma. Guadalupe Castillo Viña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27" name="Grupo 26"/>
          <p:cNvGrpSpPr/>
          <p:nvPr/>
        </p:nvGrpSpPr>
        <p:grpSpPr>
          <a:xfrm>
            <a:off x="4103688" y="8037596"/>
            <a:ext cx="2678112" cy="934231"/>
            <a:chOff x="4103688" y="7953368"/>
            <a:chExt cx="2678112" cy="934231"/>
          </a:xfrm>
        </p:grpSpPr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4542660" y="86106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9" name="Text Box 61"/>
            <p:cNvSpPr txBox="1">
              <a:spLocks noChangeArrowheads="1"/>
            </p:cNvSpPr>
            <p:nvPr/>
          </p:nvSpPr>
          <p:spPr bwMode="auto">
            <a:xfrm>
              <a:off x="4103688" y="79533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1831764" y="8747762"/>
            <a:ext cx="214674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 smtClean="0">
                <a:latin typeface="Arial" panose="020B0604020202020204" pitchFamily="34" charset="0"/>
              </a:rPr>
              <a:t>Alfredo Betancourt González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cxnSp>
        <p:nvCxnSpPr>
          <p:cNvPr id="31" name="Conector recto 30"/>
          <p:cNvCxnSpPr/>
          <p:nvPr/>
        </p:nvCxnSpPr>
        <p:spPr bwMode="auto">
          <a:xfrm>
            <a:off x="1592263" y="8694828"/>
            <a:ext cx="256777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34354390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6869" name="Text Box 15"/>
          <p:cNvSpPr txBox="1">
            <a:spLocks noChangeArrowheads="1"/>
          </p:cNvSpPr>
          <p:nvPr/>
        </p:nvSpPr>
        <p:spPr bwMode="auto">
          <a:xfrm>
            <a:off x="1574006" y="886376"/>
            <a:ext cx="5153025" cy="7725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Tx/>
              <a:buChar char="•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Verificar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que se cuente con el material necesario para el aseo de los niños, pasta de dientes, jabón, champú, desodorante, crema y papel sanitario, así como chanclas de baño y tapetes.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Reportar al área de cocina y de lavandería de los nuevos ingresos y de los alumnos que egresarán, para que estén listas sus cosas.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Entregar la pijamas y dar seguimiento a la ropa que proporciona lavandería, así como regresar a esta la ropa sucia de los niños después del baño, secar las toallas y dejarlas secas sobre las mesas.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mismas.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 invitarlos a no utilizar un lenguaje altisonante, evitar juegos rudos donde se puedan lastimar, al respeto mutuo, donde puedan solucionar la situación.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Supervisar de manera cercana a los niños que se queden al cuidado de enfermería o de prefectura durante las horas de clase.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cuidado y preservación de las instalaciones, mobiliario y equipo del Centro.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que les toca el aseo del comedor y apoyar en cocina, para que lo hagan con cuidado y orden.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a los niños a la sala de televisión y vigilar se comporten adecuadamente sin subir los pies a los sillones.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 ser necesario apoyar en el traslado y acompañamiento de los niños a las consultas médicas.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encomiende Dirección General del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Centro y la Junta de Gobierno.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5"/>
          <p:cNvGrpSpPr>
            <a:grpSpLocks/>
          </p:cNvGrpSpPr>
          <p:nvPr/>
        </p:nvGrpSpPr>
        <p:grpSpPr bwMode="auto">
          <a:xfrm>
            <a:off x="1587500" y="8008620"/>
            <a:ext cx="5141913" cy="1021081"/>
            <a:chOff x="994" y="5112"/>
            <a:chExt cx="3246" cy="338"/>
          </a:xfrm>
        </p:grpSpPr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2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>
              <a:off x="994" y="5216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1941513" y="807910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26" name="Text Box 14"/>
          <p:cNvSpPr txBox="1">
            <a:spLocks noChangeArrowheads="1"/>
          </p:cNvSpPr>
          <p:nvPr/>
        </p:nvSpPr>
        <p:spPr bwMode="auto">
          <a:xfrm>
            <a:off x="1842753" y="8404862"/>
            <a:ext cx="21247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Ma. Guadalupe Castillo Viña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27" name="Grupo 26"/>
          <p:cNvGrpSpPr/>
          <p:nvPr/>
        </p:nvGrpSpPr>
        <p:grpSpPr>
          <a:xfrm>
            <a:off x="4103688" y="8037596"/>
            <a:ext cx="2678112" cy="934231"/>
            <a:chOff x="4103688" y="7953368"/>
            <a:chExt cx="2678112" cy="934231"/>
          </a:xfrm>
        </p:grpSpPr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4542660" y="86106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9" name="Text Box 61"/>
            <p:cNvSpPr txBox="1">
              <a:spLocks noChangeArrowheads="1"/>
            </p:cNvSpPr>
            <p:nvPr/>
          </p:nvSpPr>
          <p:spPr bwMode="auto">
            <a:xfrm>
              <a:off x="4103688" y="79533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1831764" y="8747762"/>
            <a:ext cx="214674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 smtClean="0">
                <a:latin typeface="Arial" panose="020B0604020202020204" pitchFamily="34" charset="0"/>
              </a:rPr>
              <a:t>Alfredo Betancourt González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cxnSp>
        <p:nvCxnSpPr>
          <p:cNvPr id="31" name="Conector recto 30"/>
          <p:cNvCxnSpPr/>
          <p:nvPr/>
        </p:nvCxnSpPr>
        <p:spPr bwMode="auto">
          <a:xfrm>
            <a:off x="1592263" y="8694828"/>
            <a:ext cx="256777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7428631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198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1989" name="Text Box 15"/>
          <p:cNvSpPr txBox="1">
            <a:spLocks noChangeArrowheads="1"/>
          </p:cNvSpPr>
          <p:nvPr/>
        </p:nvSpPr>
        <p:spPr bwMode="auto">
          <a:xfrm>
            <a:off x="1585912" y="884302"/>
            <a:ext cx="5153025" cy="7802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APOYO PREFECTURA </a:t>
            </a:r>
            <a:r>
              <a:rPr lang="es-MX" altLang="en-US" sz="1200" b="1" i="1" dirty="0">
                <a:latin typeface="Arial" panose="020B0604020202020204" pitchFamily="34" charset="0"/>
              </a:rPr>
              <a:t>TURNO VESPERTINO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</a:rPr>
              <a:t>Apoyar al área de prefectura en atender </a:t>
            </a:r>
            <a:r>
              <a:rPr lang="es-MX" altLang="en-US" sz="1200" dirty="0">
                <a:latin typeface="Arial" panose="020B0604020202020204" pitchFamily="34" charset="0"/>
              </a:rPr>
              <a:t>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a Prefectura en la recepción </a:t>
            </a:r>
            <a:r>
              <a:rPr lang="es-MX" altLang="en-US" sz="1200" dirty="0">
                <a:latin typeface="Arial" panose="020B0604020202020204" pitchFamily="34" charset="0"/>
              </a:rPr>
              <a:t>y acompañamiento de los niños de nuevo ingreso.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Auxiliar al área de Prefectura en hacer </a:t>
            </a:r>
            <a:r>
              <a:rPr lang="es-MX" altLang="en-US" sz="1200" dirty="0">
                <a:latin typeface="Arial" panose="020B0604020202020204" pitchFamily="34" charset="0"/>
              </a:rPr>
              <a:t>que los niños cumplan con la disciplina del Centro de una manera que prevalezca siempre el respeto mutuo.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al área de Prefectura en promover </a:t>
            </a:r>
            <a:r>
              <a:rPr lang="es-MX" altLang="en-US" sz="1200" dirty="0">
                <a:latin typeface="Arial" panose="020B0604020202020204" pitchFamily="34" charset="0"/>
              </a:rPr>
              <a:t>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a supervisar </a:t>
            </a:r>
            <a:r>
              <a:rPr lang="es-MX" altLang="en-US" sz="1200" dirty="0">
                <a:latin typeface="Arial" panose="020B0604020202020204" pitchFamily="34" charset="0"/>
              </a:rPr>
              <a:t>el aseo personal de los niños, arreglo de los dormitorios y de los espacios en que se realicen las diversas actividades</a:t>
            </a:r>
            <a:r>
              <a:rPr lang="es-MX" altLang="en-US" sz="12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Participar en actividades lúdicas y recreativas fortaleciendo las relaciones de respeto, confianza y convivencia.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en vigilar los sanitarios para que los niños no se tarden demasiado en ellos, que jueguen o se encierren, y proporcionarles jabón y papel sanitario.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al área de Prefectura a supervisar el buen cepillado de dientes, lavado de cara y de manos después de cada alimento.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al área de Prefectura en canalizar o notificar al área de enfermería a los niños que refieran algún malestar o síntoma de enfermedad.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31" name="Group 5"/>
          <p:cNvGrpSpPr>
            <a:grpSpLocks/>
          </p:cNvGrpSpPr>
          <p:nvPr/>
        </p:nvGrpSpPr>
        <p:grpSpPr bwMode="auto">
          <a:xfrm>
            <a:off x="1587500" y="8258176"/>
            <a:ext cx="5141913" cy="771525"/>
            <a:chOff x="994" y="5112"/>
            <a:chExt cx="3246" cy="338"/>
          </a:xfrm>
        </p:grpSpPr>
        <p:sp>
          <p:nvSpPr>
            <p:cNvPr id="32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3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4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5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6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11"/>
          <p:cNvSpPr>
            <a:spLocks noChangeArrowheads="1"/>
          </p:cNvSpPr>
          <p:nvPr/>
        </p:nvSpPr>
        <p:spPr bwMode="auto">
          <a:xfrm>
            <a:off x="1941513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8" name="Text Box 14"/>
          <p:cNvSpPr txBox="1">
            <a:spLocks noChangeArrowheads="1"/>
          </p:cNvSpPr>
          <p:nvPr/>
        </p:nvSpPr>
        <p:spPr bwMode="auto">
          <a:xfrm>
            <a:off x="1697788" y="8727911"/>
            <a:ext cx="24130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 err="1" smtClean="0">
                <a:latin typeface="Arial" panose="020B0604020202020204" pitchFamily="34" charset="0"/>
              </a:rPr>
              <a:t>Ananí</a:t>
            </a:r>
            <a:r>
              <a:rPr lang="es-MX" altLang="en-US" sz="1200" dirty="0" smtClean="0">
                <a:latin typeface="Arial" panose="020B0604020202020204" pitchFamily="34" charset="0"/>
              </a:rPr>
              <a:t> del Carmen Puente </a:t>
            </a:r>
            <a:r>
              <a:rPr lang="es-MX" altLang="en-US" sz="1200" dirty="0" err="1" smtClean="0">
                <a:latin typeface="Arial" panose="020B0604020202020204" pitchFamily="34" charset="0"/>
              </a:rPr>
              <a:t>Yañez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39" name="Grupo 38"/>
          <p:cNvGrpSpPr/>
          <p:nvPr/>
        </p:nvGrpSpPr>
        <p:grpSpPr>
          <a:xfrm>
            <a:off x="4088245" y="8296977"/>
            <a:ext cx="2678112" cy="743731"/>
            <a:chOff x="4103688" y="8220068"/>
            <a:chExt cx="2678112" cy="743731"/>
          </a:xfrm>
        </p:grpSpPr>
        <p:sp>
          <p:nvSpPr>
            <p:cNvPr id="40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41" name="Text Box 61"/>
            <p:cNvSpPr txBox="1">
              <a:spLocks noChangeArrowheads="1"/>
            </p:cNvSpPr>
            <p:nvPr/>
          </p:nvSpPr>
          <p:spPr bwMode="auto">
            <a:xfrm>
              <a:off x="4103688" y="82200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862244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301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3013" name="Text Box 15"/>
          <p:cNvSpPr txBox="1">
            <a:spLocks noChangeArrowheads="1"/>
          </p:cNvSpPr>
          <p:nvPr/>
        </p:nvSpPr>
        <p:spPr bwMode="auto">
          <a:xfrm>
            <a:off x="1580357" y="866591"/>
            <a:ext cx="5141913" cy="812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APOYO PREFECTURA </a:t>
            </a:r>
            <a:r>
              <a:rPr lang="es-MX" altLang="en-US" sz="1200" b="1" i="1" dirty="0">
                <a:latin typeface="Arial" panose="020B0604020202020204" pitchFamily="34" charset="0"/>
              </a:rPr>
              <a:t>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Tx/>
              <a:buChar char="•"/>
            </a:pPr>
            <a:endParaRPr lang="es-ES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al área de Prefectura en acompañar a los niños ha realizar sus deberes escolares, siendo estas la prioridad en las actividades vespertinas.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/>
            <a:endParaRPr lang="es-MX" alt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al área de prefectura en planear la actividad recreativa vespertina y para los periodos en que los niños se encuentran en los patios.</a:t>
            </a:r>
          </a:p>
          <a:p>
            <a:pPr algn="just"/>
            <a:endParaRPr lang="es-MX" alt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en entregar la pijamas y dar seguimiento a la ropa que proporciona lavandería, así como regresar a esta la ropa sucia de los niños después del baño, secar las toallas y dejarlas secas sobre las mesas.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niños, invitarlos a no utilizar un lenguaje altisonante, evitar juegos rudos donde se puedan lastimar, al respeto mutuo, donde puedan solucionar la situación.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al área de Prefectura en supervisar a los niños que les toca el aseo del comedor y apoyar en cocina, para que lo hagan con cuidado y orden.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en el traslado y acompañamiento de los niños a las consultas médicas y actividades recreativas.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Las demás que le encomiende  Dirección General del Centro y la Junta de Gobierno.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oup 5"/>
          <p:cNvGrpSpPr>
            <a:grpSpLocks/>
          </p:cNvGrpSpPr>
          <p:nvPr/>
        </p:nvGrpSpPr>
        <p:grpSpPr bwMode="auto">
          <a:xfrm>
            <a:off x="1587500" y="8258176"/>
            <a:ext cx="5141913" cy="771525"/>
            <a:chOff x="994" y="5112"/>
            <a:chExt cx="3246" cy="338"/>
          </a:xfrm>
        </p:grpSpPr>
        <p:sp>
          <p:nvSpPr>
            <p:cNvPr id="32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3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4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5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6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11"/>
          <p:cNvSpPr>
            <a:spLocks noChangeArrowheads="1"/>
          </p:cNvSpPr>
          <p:nvPr/>
        </p:nvSpPr>
        <p:spPr bwMode="auto">
          <a:xfrm>
            <a:off x="1941513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8" name="Text Box 14"/>
          <p:cNvSpPr txBox="1">
            <a:spLocks noChangeArrowheads="1"/>
          </p:cNvSpPr>
          <p:nvPr/>
        </p:nvSpPr>
        <p:spPr bwMode="auto">
          <a:xfrm>
            <a:off x="1697788" y="8727911"/>
            <a:ext cx="24130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 err="1" smtClean="0">
                <a:latin typeface="Arial" panose="020B0604020202020204" pitchFamily="34" charset="0"/>
              </a:rPr>
              <a:t>Ananí</a:t>
            </a:r>
            <a:r>
              <a:rPr lang="es-MX" altLang="en-US" sz="1200" dirty="0" smtClean="0">
                <a:latin typeface="Arial" panose="020B0604020202020204" pitchFamily="34" charset="0"/>
              </a:rPr>
              <a:t> del Carmen Puente </a:t>
            </a:r>
            <a:r>
              <a:rPr lang="es-MX" altLang="en-US" sz="1200" dirty="0" err="1" smtClean="0">
                <a:latin typeface="Arial" panose="020B0604020202020204" pitchFamily="34" charset="0"/>
              </a:rPr>
              <a:t>Yañez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39" name="Grupo 38"/>
          <p:cNvGrpSpPr/>
          <p:nvPr/>
        </p:nvGrpSpPr>
        <p:grpSpPr>
          <a:xfrm>
            <a:off x="4088245" y="8296977"/>
            <a:ext cx="2678112" cy="743731"/>
            <a:chOff x="4103688" y="8220068"/>
            <a:chExt cx="2678112" cy="743731"/>
          </a:xfrm>
        </p:grpSpPr>
        <p:sp>
          <p:nvSpPr>
            <p:cNvPr id="40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41" name="Text Box 61"/>
            <p:cNvSpPr txBox="1">
              <a:spLocks noChangeArrowheads="1"/>
            </p:cNvSpPr>
            <p:nvPr/>
          </p:nvSpPr>
          <p:spPr bwMode="auto">
            <a:xfrm>
              <a:off x="4103688" y="82200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0458269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198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1989" name="Text Box 15"/>
          <p:cNvSpPr txBox="1">
            <a:spLocks noChangeArrowheads="1"/>
          </p:cNvSpPr>
          <p:nvPr/>
        </p:nvSpPr>
        <p:spPr bwMode="auto">
          <a:xfrm>
            <a:off x="1585912" y="884302"/>
            <a:ext cx="5153025" cy="7063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 smtClean="0">
                <a:latin typeface="Arial" panose="020B0604020202020204" pitchFamily="34" charset="0"/>
              </a:rPr>
              <a:t>AUXILIAR PREFECTURA TURNO </a:t>
            </a:r>
            <a:r>
              <a:rPr lang="es-MX" altLang="en-US" sz="1200" b="1" i="1" dirty="0">
                <a:latin typeface="Arial" panose="020B0604020202020204" pitchFamily="34" charset="0"/>
              </a:rPr>
              <a:t>VESPERTINO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</a:rPr>
              <a:t>Auxiliar al área de Prefectura en brindar atención a </a:t>
            </a:r>
            <a:r>
              <a:rPr lang="es-MX" altLang="en-US" sz="1200" dirty="0">
                <a:latin typeface="Arial" panose="020B0604020202020204" pitchFamily="34" charset="0"/>
              </a:rPr>
              <a:t>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Auxiliar en la entrega </a:t>
            </a:r>
            <a:r>
              <a:rPr lang="es-MX" altLang="en-US" sz="1200" dirty="0">
                <a:latin typeface="Arial" panose="020B0604020202020204" pitchFamily="34" charset="0"/>
              </a:rPr>
              <a:t>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en la recepción </a:t>
            </a:r>
            <a:r>
              <a:rPr lang="es-MX" altLang="en-US" sz="1200" dirty="0">
                <a:latin typeface="Arial" panose="020B0604020202020204" pitchFamily="34" charset="0"/>
              </a:rPr>
              <a:t>y acompañamiento de los niños de nuevo ingreso.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Apoyar al área de Prefectura en respetar </a:t>
            </a:r>
            <a:r>
              <a:rPr lang="es-MX" altLang="en-US" sz="1200" dirty="0">
                <a:latin typeface="Arial" panose="020B0604020202020204" pitchFamily="34" charset="0"/>
              </a:rPr>
              <a:t>y hacer que los niños cumplan con la disciplina del Centro de una manera que prevalezca siempre el respeto mutuo.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Asistir a Prefectura en el suministro de </a:t>
            </a:r>
            <a:r>
              <a:rPr lang="es-MX" altLang="en-US" sz="1200" dirty="0">
                <a:latin typeface="Arial" panose="020B0604020202020204" pitchFamily="34" charset="0"/>
              </a:rPr>
              <a:t>los medicamentos que hayan sido prescritos a los niños.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Auxiliar a Prefectura en supervisar </a:t>
            </a:r>
            <a:r>
              <a:rPr lang="es-MX" altLang="en-US" sz="1200" dirty="0">
                <a:latin typeface="Arial" panose="020B0604020202020204" pitchFamily="34" charset="0"/>
              </a:rPr>
              <a:t>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1567771" y="8341112"/>
            <a:ext cx="5141913" cy="70197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" name="Line 9"/>
          <p:cNvSpPr>
            <a:spLocks noChangeShapeType="1"/>
          </p:cNvSpPr>
          <p:nvPr/>
        </p:nvSpPr>
        <p:spPr bwMode="auto">
          <a:xfrm>
            <a:off x="1576691" y="867008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28" name="Grupo 27"/>
          <p:cNvGrpSpPr/>
          <p:nvPr/>
        </p:nvGrpSpPr>
        <p:grpSpPr>
          <a:xfrm>
            <a:off x="1556711" y="8372336"/>
            <a:ext cx="5160784" cy="769145"/>
            <a:chOff x="1556711" y="8372336"/>
            <a:chExt cx="5160784" cy="769145"/>
          </a:xfrm>
        </p:grpSpPr>
        <p:sp>
          <p:nvSpPr>
            <p:cNvPr id="29" name="Text Box 26"/>
            <p:cNvSpPr txBox="1">
              <a:spLocks noChangeArrowheads="1"/>
            </p:cNvSpPr>
            <p:nvPr/>
          </p:nvSpPr>
          <p:spPr bwMode="auto">
            <a:xfrm>
              <a:off x="1579013" y="8679816"/>
              <a:ext cx="47946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30" name="Text Box 61"/>
            <p:cNvSpPr txBox="1">
              <a:spLocks noChangeArrowheads="1"/>
            </p:cNvSpPr>
            <p:nvPr/>
          </p:nvSpPr>
          <p:spPr bwMode="auto">
            <a:xfrm>
              <a:off x="1556711" y="8372336"/>
              <a:ext cx="5160784" cy="281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2094606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6869" name="Text Box 15"/>
          <p:cNvSpPr txBox="1">
            <a:spLocks noChangeArrowheads="1"/>
          </p:cNvSpPr>
          <p:nvPr/>
        </p:nvSpPr>
        <p:spPr bwMode="auto">
          <a:xfrm>
            <a:off x="1574006" y="980865"/>
            <a:ext cx="5153025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</a:t>
            </a:r>
            <a:r>
              <a:rPr lang="es-MX" altLang="en-US" sz="1200" b="1" i="1" dirty="0" smtClean="0">
                <a:latin typeface="Arial" panose="020B0604020202020204" pitchFamily="34" charset="0"/>
              </a:rPr>
              <a:t>)</a:t>
            </a:r>
          </a:p>
          <a:p>
            <a:pPr algn="ctr"/>
            <a:endParaRPr lang="es-MX" altLang="en-US" sz="1200" b="1" i="1" dirty="0" smtClean="0">
              <a:latin typeface="Arial" panose="020B0604020202020204" pitchFamily="34" charset="0"/>
            </a:endParaRP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</a:rPr>
              <a:t>Asistir al área de Prefectura en la elaboración del  </a:t>
            </a:r>
            <a:r>
              <a:rPr lang="es-MX" altLang="en-US" sz="1200" dirty="0">
                <a:latin typeface="Arial" panose="020B0604020202020204" pitchFamily="34" charset="0"/>
              </a:rPr>
              <a:t>programa de trabajo y someterlo a consideración de la Dirección General del Centro</a:t>
            </a:r>
            <a:r>
              <a:rPr lang="es-MX" altLang="en-US" sz="1200" dirty="0" smtClean="0">
                <a:latin typeface="Arial" panose="020B0604020202020204" pitchFamily="34" charset="0"/>
              </a:rPr>
              <a:t>.</a:t>
            </a:r>
            <a:endParaRPr lang="es-ES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al área de Prefectura a vigilar </a:t>
            </a: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los sanitarios para que los niños no se tarden demasiado en ellos, que jueguen o se encierren, y proporcionarles jabón y papel sanitario.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al área de Prefectura en supervisar que los niños se laven las manos antes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 las comidas y de la hora del refrigerio, </a:t>
            </a: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accedan a las comidas y refrigerios en orden y mediante una fila.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al área de Prefectura en vigilar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 los niños durante las comidas para que: se comporten adecuadamente; no desperdicien los alimentos; y hagan un buen uso de sus cubiertos. Durante los fines de semana se debe apoyar con el aseo del comedor.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Asistir a los niños en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 buen cepillado de dientes, lavado de cara y de manos después de cada alimento.</a:t>
            </a: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al área de Prefectura a dirigir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 formación de los niños para el paso de una actividad a otra.</a:t>
            </a:r>
          </a:p>
          <a:p>
            <a:pPr algn="just"/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los niños ha realizar sus deberes escolares, siendo estas la prioridad en las actividades vespertinas.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Asistir al área de Prefectura en supervisar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 baño de los niños en grupos de acuerdo a la edad, enseñándolos a realizarlo de una manera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adecuada,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roporcionándoles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jabón, crema y ropa limpia.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587500" y="8059978"/>
            <a:ext cx="5156170" cy="969725"/>
            <a:chOff x="994" y="5129"/>
            <a:chExt cx="3255" cy="321"/>
          </a:xfrm>
        </p:grpSpPr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994" y="5261"/>
              <a:ext cx="3246" cy="18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>
              <a:off x="1003" y="5343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upo 26"/>
          <p:cNvGrpSpPr/>
          <p:nvPr/>
        </p:nvGrpSpPr>
        <p:grpSpPr>
          <a:xfrm>
            <a:off x="1587454" y="8455704"/>
            <a:ext cx="5149872" cy="516123"/>
            <a:chOff x="1587454" y="8371476"/>
            <a:chExt cx="5149872" cy="516123"/>
          </a:xfrm>
        </p:grpSpPr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1604449" y="8610600"/>
              <a:ext cx="513287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9" name="Text Box 61"/>
            <p:cNvSpPr txBox="1">
              <a:spLocks noChangeArrowheads="1"/>
            </p:cNvSpPr>
            <p:nvPr/>
          </p:nvSpPr>
          <p:spPr bwMode="auto">
            <a:xfrm>
              <a:off x="1587454" y="8371476"/>
              <a:ext cx="513287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43543901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6869" name="Text Box 15"/>
          <p:cNvSpPr txBox="1">
            <a:spLocks noChangeArrowheads="1"/>
          </p:cNvSpPr>
          <p:nvPr/>
        </p:nvSpPr>
        <p:spPr bwMode="auto">
          <a:xfrm>
            <a:off x="1574006" y="886376"/>
            <a:ext cx="5153025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en verificar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que se cuente con el material necesario para el aseo de los niños, pasta de dientes, jabón, champú, desodorante, crema y papel sanitario, así como chanclas de baño y tapetes.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Reportar al área de cocina y de lavandería de los nuevos ingresos y de los alumnos que egresarán, para que estén listas sus cosas.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al área de Prefectura en entregar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 pijamas y dar seguimiento a la ropa que proporciona lavandería, así como regresar a esta la ropa sucia de los niños después del baño, secar las toallas y dejarlas secas sobre las mesas.</a:t>
            </a:r>
          </a:p>
          <a:p>
            <a:pPr algn="just"/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 invitarlos a no utilizar un lenguaje altisonante, evitar juegos rudos donde se puedan lastimar, al respeto mutuo, donde puedan solucionar la situación.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al área de Prefectura en supervisar de manera cercana a los niños que se queden al cuidado de enfermería o de prefectura durante las horas de clase.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cuidado y preservación de las instalaciones, mobiliario y equipo del Centro.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a supervisar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 los niños que les toca el aseo del comedor y apoyar en cocina, para que lo hagan con cuidado y orden.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a los niños a la sala de televisión y vigilar se comporten adecuadamente sin subir los pies a los sillones.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 ser necesario apoyar en el traslado y acompañamiento de los niños a las consultas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médicas y actividades recreativas.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encomiende Dirección General del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Centro y la Junta de Gobierno.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587500" y="8059978"/>
            <a:ext cx="5148249" cy="969725"/>
            <a:chOff x="994" y="5129"/>
            <a:chExt cx="3250" cy="321"/>
          </a:xfrm>
        </p:grpSpPr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994" y="5289"/>
              <a:ext cx="3246" cy="1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>
              <a:off x="998" y="5362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upo 26"/>
          <p:cNvGrpSpPr/>
          <p:nvPr/>
        </p:nvGrpSpPr>
        <p:grpSpPr>
          <a:xfrm>
            <a:off x="1601049" y="8542332"/>
            <a:ext cx="5126079" cy="514947"/>
            <a:chOff x="1607847" y="8447907"/>
            <a:chExt cx="5126079" cy="514947"/>
          </a:xfrm>
        </p:grpSpPr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1607847" y="8685855"/>
              <a:ext cx="512607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9" name="Text Box 61"/>
            <p:cNvSpPr txBox="1">
              <a:spLocks noChangeArrowheads="1"/>
            </p:cNvSpPr>
            <p:nvPr/>
          </p:nvSpPr>
          <p:spPr bwMode="auto">
            <a:xfrm>
              <a:off x="1607849" y="8447907"/>
              <a:ext cx="512267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74286313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505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5061" name="Rectangle 6"/>
          <p:cNvSpPr>
            <a:spLocks noChangeArrowheads="1"/>
          </p:cNvSpPr>
          <p:nvPr/>
        </p:nvSpPr>
        <p:spPr bwMode="auto">
          <a:xfrm>
            <a:off x="1581152" y="8258176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5062" name="Text Box 7"/>
          <p:cNvSpPr txBox="1">
            <a:spLocks noChangeArrowheads="1"/>
          </p:cNvSpPr>
          <p:nvPr/>
        </p:nvSpPr>
        <p:spPr bwMode="auto">
          <a:xfrm>
            <a:off x="2774662" y="8296277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5063" name="Line 8"/>
          <p:cNvSpPr>
            <a:spLocks noChangeShapeType="1"/>
          </p:cNvSpPr>
          <p:nvPr/>
        </p:nvSpPr>
        <p:spPr bwMode="auto">
          <a:xfrm>
            <a:off x="4152902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5064" name="Line 9"/>
          <p:cNvSpPr>
            <a:spLocks noChangeShapeType="1"/>
          </p:cNvSpPr>
          <p:nvPr/>
        </p:nvSpPr>
        <p:spPr bwMode="auto">
          <a:xfrm>
            <a:off x="1581152" y="8605839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5065" name="Text Box 10"/>
          <p:cNvSpPr txBox="1">
            <a:spLocks noChangeArrowheads="1"/>
          </p:cNvSpPr>
          <p:nvPr/>
        </p:nvSpPr>
        <p:spPr bwMode="auto">
          <a:xfrm>
            <a:off x="5328950" y="8296277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5066" name="Rectangle 11"/>
          <p:cNvSpPr>
            <a:spLocks noChangeArrowheads="1"/>
          </p:cNvSpPr>
          <p:nvPr/>
        </p:nvSpPr>
        <p:spPr bwMode="auto">
          <a:xfrm>
            <a:off x="1935165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5068" name="Text Box 14"/>
          <p:cNvSpPr txBox="1">
            <a:spLocks noChangeArrowheads="1"/>
          </p:cNvSpPr>
          <p:nvPr/>
        </p:nvSpPr>
        <p:spPr bwMode="auto">
          <a:xfrm>
            <a:off x="1795539" y="8686802"/>
            <a:ext cx="20858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Job Roy Rodríguez Méndez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5069" name="Text Box 15"/>
          <p:cNvSpPr txBox="1">
            <a:spLocks noChangeArrowheads="1"/>
          </p:cNvSpPr>
          <p:nvPr/>
        </p:nvSpPr>
        <p:spPr bwMode="auto">
          <a:xfrm>
            <a:off x="1592264" y="871285"/>
            <a:ext cx="5153025" cy="7571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NOCTURNO</a:t>
            </a:r>
          </a:p>
          <a:p>
            <a:pPr algn="ctr"/>
            <a:endParaRPr lang="es-MX" altLang="en-US" sz="9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</a:t>
            </a:r>
            <a:endParaRPr lang="es-MX" altLang="en-US" sz="1200" b="1" dirty="0" smtClean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 smtClean="0">
                <a:latin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r>
              <a:rPr lang="es-MX" altLang="en-US" sz="1200" dirty="0" smtClean="0">
                <a:latin typeface="Arial" panose="020B0604020202020204" pitchFamily="34" charset="0"/>
              </a:rPr>
              <a:t>Atender </a:t>
            </a:r>
            <a:r>
              <a:rPr lang="es-MX" altLang="en-US" sz="1200" dirty="0">
                <a:latin typeface="Arial" panose="020B0604020202020204" pitchFamily="34" charset="0"/>
              </a:rPr>
              <a:t>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1200" b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de la Dirección General del Centro.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4103688" y="8292268"/>
            <a:ext cx="2678112" cy="671540"/>
            <a:chOff x="4103688" y="8220067"/>
            <a:chExt cx="2678112" cy="671540"/>
          </a:xfrm>
        </p:grpSpPr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4530630" y="8614608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7" name="Text Box 61"/>
            <p:cNvSpPr txBox="1">
              <a:spLocks noChangeArrowheads="1"/>
            </p:cNvSpPr>
            <p:nvPr/>
          </p:nvSpPr>
          <p:spPr bwMode="auto">
            <a:xfrm>
              <a:off x="4103688" y="8220067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83452542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6085" name="Rectangle 6"/>
          <p:cNvSpPr>
            <a:spLocks noChangeArrowheads="1"/>
          </p:cNvSpPr>
          <p:nvPr/>
        </p:nvSpPr>
        <p:spPr bwMode="auto">
          <a:xfrm>
            <a:off x="1581152" y="8258176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6" name="Text Box 7"/>
          <p:cNvSpPr txBox="1">
            <a:spLocks noChangeArrowheads="1"/>
          </p:cNvSpPr>
          <p:nvPr/>
        </p:nvSpPr>
        <p:spPr bwMode="auto">
          <a:xfrm>
            <a:off x="2774662" y="8296277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87" name="Line 8"/>
          <p:cNvSpPr>
            <a:spLocks noChangeShapeType="1"/>
          </p:cNvSpPr>
          <p:nvPr/>
        </p:nvSpPr>
        <p:spPr bwMode="auto">
          <a:xfrm>
            <a:off x="4152902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8" name="Line 9"/>
          <p:cNvSpPr>
            <a:spLocks noChangeShapeType="1"/>
          </p:cNvSpPr>
          <p:nvPr/>
        </p:nvSpPr>
        <p:spPr bwMode="auto">
          <a:xfrm>
            <a:off x="1581152" y="8605839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9" name="Text Box 10"/>
          <p:cNvSpPr txBox="1">
            <a:spLocks noChangeArrowheads="1"/>
          </p:cNvSpPr>
          <p:nvPr/>
        </p:nvSpPr>
        <p:spPr bwMode="auto">
          <a:xfrm>
            <a:off x="5328950" y="8296277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0" name="Rectangle 11"/>
          <p:cNvSpPr>
            <a:spLocks noChangeArrowheads="1"/>
          </p:cNvSpPr>
          <p:nvPr/>
        </p:nvSpPr>
        <p:spPr bwMode="auto">
          <a:xfrm>
            <a:off x="1935165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2" name="Text Box 14"/>
          <p:cNvSpPr txBox="1">
            <a:spLocks noChangeArrowheads="1"/>
          </p:cNvSpPr>
          <p:nvPr/>
        </p:nvSpPr>
        <p:spPr bwMode="auto">
          <a:xfrm>
            <a:off x="1795539" y="8686802"/>
            <a:ext cx="20858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Job Roy Rodríguez Méndez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6093" name="Text Box 15"/>
          <p:cNvSpPr txBox="1">
            <a:spLocks noChangeArrowheads="1"/>
          </p:cNvSpPr>
          <p:nvPr/>
        </p:nvSpPr>
        <p:spPr bwMode="auto">
          <a:xfrm>
            <a:off x="1576388" y="880812"/>
            <a:ext cx="5153025" cy="8002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NOCTURNO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/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 con problemas de conducta y así evitar algún conflicto </a:t>
            </a:r>
            <a:r>
              <a:rPr lang="es-E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crisis que altere los tiempos del turno.</a:t>
            </a:r>
          </a:p>
          <a:p>
            <a:pPr algn="just">
              <a:buFont typeface="Wingdings" pitchFamily="2" charset="2"/>
              <a:buChar char="§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Vigilar </a:t>
            </a: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los sanitarios para que los niños no se tarden demasiado en ellos, que jueguen o se encierren, y proporcionarles jabón y papel sanitario.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</a:t>
            </a: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los niños se laven </a:t>
            </a:r>
            <a:r>
              <a:rPr lang="es-ES_tradnl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manos y accedan a las comidas y refrigerios en orden y mediante una fila.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 Durante los fines de semana se debe apoyar con el aseo del comedor.</a:t>
            </a:r>
          </a:p>
          <a:p>
            <a:pPr algn="just">
              <a:buFont typeface="Wingdings" pitchFamily="2" charset="2"/>
              <a:buChar char="§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buen cepillado de dientes, lavado de cara y de manos después de cada alimento.</a:t>
            </a: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Wingdings" pitchFamily="2" charset="2"/>
              <a:buChar char="§"/>
            </a:pPr>
            <a:endParaRPr lang="es-MX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según se requiera en el transcurso del turno, el baño de los niños, proporcionándoles jabón, crema y ropa limpia.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todos los niños se encuentren bañados, cenados y en pijamas para pasar a ver la televisión un momento antes de dormir.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Verificar que se cuente con el material necesario para el aseo de los niños, pasta de dientes, jabón, champú, desodorante, crema y papel sanitario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4103688" y="8316328"/>
            <a:ext cx="2678112" cy="652291"/>
            <a:chOff x="4103688" y="8220068"/>
            <a:chExt cx="2678112" cy="652291"/>
          </a:xfrm>
        </p:grpSpPr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4564300" y="859536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7" name="Text Box 61"/>
            <p:cNvSpPr txBox="1">
              <a:spLocks noChangeArrowheads="1"/>
            </p:cNvSpPr>
            <p:nvPr/>
          </p:nvSpPr>
          <p:spPr bwMode="auto">
            <a:xfrm>
              <a:off x="4103688" y="82200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7504288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6085" name="Rectangle 6"/>
          <p:cNvSpPr>
            <a:spLocks noChangeArrowheads="1"/>
          </p:cNvSpPr>
          <p:nvPr/>
        </p:nvSpPr>
        <p:spPr bwMode="auto">
          <a:xfrm>
            <a:off x="1581152" y="8258176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6" name="Text Box 7"/>
          <p:cNvSpPr txBox="1">
            <a:spLocks noChangeArrowheads="1"/>
          </p:cNvSpPr>
          <p:nvPr/>
        </p:nvSpPr>
        <p:spPr bwMode="auto">
          <a:xfrm>
            <a:off x="2774662" y="8296277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87" name="Line 8"/>
          <p:cNvSpPr>
            <a:spLocks noChangeShapeType="1"/>
          </p:cNvSpPr>
          <p:nvPr/>
        </p:nvSpPr>
        <p:spPr bwMode="auto">
          <a:xfrm>
            <a:off x="4152902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8" name="Line 9"/>
          <p:cNvSpPr>
            <a:spLocks noChangeShapeType="1"/>
          </p:cNvSpPr>
          <p:nvPr/>
        </p:nvSpPr>
        <p:spPr bwMode="auto">
          <a:xfrm>
            <a:off x="1581152" y="8605839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9" name="Text Box 10"/>
          <p:cNvSpPr txBox="1">
            <a:spLocks noChangeArrowheads="1"/>
          </p:cNvSpPr>
          <p:nvPr/>
        </p:nvSpPr>
        <p:spPr bwMode="auto">
          <a:xfrm>
            <a:off x="5328950" y="8296277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0" name="Rectangle 11"/>
          <p:cNvSpPr>
            <a:spLocks noChangeArrowheads="1"/>
          </p:cNvSpPr>
          <p:nvPr/>
        </p:nvSpPr>
        <p:spPr bwMode="auto">
          <a:xfrm>
            <a:off x="1935165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2" name="Text Box 14"/>
          <p:cNvSpPr txBox="1">
            <a:spLocks noChangeArrowheads="1"/>
          </p:cNvSpPr>
          <p:nvPr/>
        </p:nvSpPr>
        <p:spPr bwMode="auto">
          <a:xfrm>
            <a:off x="1795539" y="8686802"/>
            <a:ext cx="20858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Job Roy Rodríguez Méndez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6093" name="Text Box 15"/>
          <p:cNvSpPr txBox="1">
            <a:spLocks noChangeArrowheads="1"/>
          </p:cNvSpPr>
          <p:nvPr/>
        </p:nvSpPr>
        <p:spPr bwMode="auto">
          <a:xfrm>
            <a:off x="1585913" y="907862"/>
            <a:ext cx="5153025" cy="729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NOCTURNO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</a:t>
            </a:r>
            <a:r>
              <a:rPr lang="es-MX" altLang="en-US" sz="1200" b="1" i="1" dirty="0" smtClean="0">
                <a:latin typeface="Arial" panose="020B0604020202020204" pitchFamily="34" charset="0"/>
              </a:rPr>
              <a:t>)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Tomar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decisiones adecuadas ante las diferentes situaciones o problemáticas que se presentan, reportarlas inmediatamente a dirección y dejar registro de las mismas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caso de conflictos entre los niños invitarlos a no utilizar un lenguaje altisonante, evitar juegos rudos donde se puedan lastimar, al respeto mutuo, donde puedan solucionar la situación.</a:t>
            </a:r>
          </a:p>
          <a:p>
            <a:pPr marL="0" indent="0"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cuidado y preservación de las instalaciones, mobiliario y equipo del Centro.</a:t>
            </a:r>
          </a:p>
          <a:p>
            <a:pPr marL="0" indent="0"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los niños en la sala de televisión y vigilar se comporten adecuadamente sin subir los pies a los sillones.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Enviar a los niños al sanitario antes de irse a dormir y de ser necesario, levantarlos varias veces durante la noche.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los niños se encuentren en sus camas durante toda la noche bien arropados y atender a aquellos que lo soliciten de acuerdo a sus necesidades.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Controlar que las puertas del área de dormitorios queden cerradas para seguridad de los niños.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todo el calzado se encuentre en el área asignada para un mayor control por la mañana.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Despertar y verificar que los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niños,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 levanten desayunen y estén listos en tiempo y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forma para acudir a sus escuelas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Despertar a los niños, levantarlos y supervisar que cada uno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ellos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tienda su cama y ponga su pijama y su calzado en el lugar asignado.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los niños se laven cara y manos y bañar a aquellos que sea necesario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4103688" y="8316328"/>
            <a:ext cx="2678112" cy="844569"/>
            <a:chOff x="4103688" y="8220076"/>
            <a:chExt cx="2678112" cy="844569"/>
          </a:xfrm>
        </p:grpSpPr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4542660" y="860298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7" name="Text Box 61"/>
            <p:cNvSpPr txBox="1">
              <a:spLocks noChangeArrowheads="1"/>
            </p:cNvSpPr>
            <p:nvPr/>
          </p:nvSpPr>
          <p:spPr bwMode="auto">
            <a:xfrm>
              <a:off x="4103688" y="8220076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6085" name="Rectangle 6"/>
          <p:cNvSpPr>
            <a:spLocks noChangeArrowheads="1"/>
          </p:cNvSpPr>
          <p:nvPr/>
        </p:nvSpPr>
        <p:spPr bwMode="auto">
          <a:xfrm>
            <a:off x="1581152" y="8258176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6" name="Text Box 7"/>
          <p:cNvSpPr txBox="1">
            <a:spLocks noChangeArrowheads="1"/>
          </p:cNvSpPr>
          <p:nvPr/>
        </p:nvSpPr>
        <p:spPr bwMode="auto">
          <a:xfrm>
            <a:off x="2774662" y="8296277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87" name="Line 8"/>
          <p:cNvSpPr>
            <a:spLocks noChangeShapeType="1"/>
          </p:cNvSpPr>
          <p:nvPr/>
        </p:nvSpPr>
        <p:spPr bwMode="auto">
          <a:xfrm>
            <a:off x="4152902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8" name="Line 9"/>
          <p:cNvSpPr>
            <a:spLocks noChangeShapeType="1"/>
          </p:cNvSpPr>
          <p:nvPr/>
        </p:nvSpPr>
        <p:spPr bwMode="auto">
          <a:xfrm>
            <a:off x="1581152" y="8605839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9" name="Text Box 10"/>
          <p:cNvSpPr txBox="1">
            <a:spLocks noChangeArrowheads="1"/>
          </p:cNvSpPr>
          <p:nvPr/>
        </p:nvSpPr>
        <p:spPr bwMode="auto">
          <a:xfrm>
            <a:off x="5328950" y="8296277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0" name="Rectangle 11"/>
          <p:cNvSpPr>
            <a:spLocks noChangeArrowheads="1"/>
          </p:cNvSpPr>
          <p:nvPr/>
        </p:nvSpPr>
        <p:spPr bwMode="auto">
          <a:xfrm>
            <a:off x="1935165" y="835342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2" name="Text Box 14"/>
          <p:cNvSpPr txBox="1">
            <a:spLocks noChangeArrowheads="1"/>
          </p:cNvSpPr>
          <p:nvPr/>
        </p:nvSpPr>
        <p:spPr bwMode="auto">
          <a:xfrm>
            <a:off x="1795539" y="8686802"/>
            <a:ext cx="20858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Job Roy Rodríguez Méndez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6093" name="Text Box 15"/>
          <p:cNvSpPr txBox="1">
            <a:spLocks noChangeArrowheads="1"/>
          </p:cNvSpPr>
          <p:nvPr/>
        </p:nvSpPr>
        <p:spPr bwMode="auto">
          <a:xfrm>
            <a:off x="1585913" y="907860"/>
            <a:ext cx="5153025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NOCTURNO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</a:t>
            </a:r>
            <a:r>
              <a:rPr lang="es-MX" altLang="en-US" sz="1200" b="1" i="1" dirty="0" smtClean="0">
                <a:latin typeface="Arial" panose="020B0604020202020204" pitchFamily="34" charset="0"/>
              </a:rPr>
              <a:t>)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los niños se vistan y se peinen para bajar al comedor.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los dormitorios queden ordenados y sin papeles.</a:t>
            </a:r>
          </a:p>
          <a:p>
            <a:pPr marL="0" indent="0" algn="just"/>
            <a:endParaRPr lang="es-MX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Notificar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al siguiente turno si se debe remplazar alguna pijama o alguna ropa de cama, para que se reporte a lavandería.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encomiende el Director General del Centro y la Junta de Gobierno.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4103688" y="8316328"/>
            <a:ext cx="2678112" cy="652291"/>
            <a:chOff x="4103688" y="8220068"/>
            <a:chExt cx="2678112" cy="652291"/>
          </a:xfrm>
        </p:grpSpPr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4564300" y="859536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7" name="Text Box 61"/>
            <p:cNvSpPr txBox="1">
              <a:spLocks noChangeArrowheads="1"/>
            </p:cNvSpPr>
            <p:nvPr/>
          </p:nvSpPr>
          <p:spPr bwMode="auto">
            <a:xfrm>
              <a:off x="4103688" y="8220068"/>
              <a:ext cx="2678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99946771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8089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720724" y="700514"/>
            <a:ext cx="60293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600" b="1" i="1" dirty="0">
                <a:latin typeface="Arial" panose="020B0604020202020204" pitchFamily="34" charset="0"/>
              </a:rPr>
              <a:t>RESPONSABLE DE  LA FORMULACIÓN DEL MANUAL  DE ORGANIZACIÓN DEL CENTRO DE ASISTENCIA SOCIAL RAFAEL NIETO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3085047" y="6134100"/>
            <a:ext cx="1386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600" b="1" i="1" dirty="0">
                <a:latin typeface="Arial" panose="020B0604020202020204" pitchFamily="34" charset="0"/>
              </a:rPr>
              <a:t>AUTORIZAN</a:t>
            </a:r>
          </a:p>
        </p:txBody>
      </p:sp>
      <p:sp>
        <p:nvSpPr>
          <p:cNvPr id="80902" name="Text Box 6"/>
          <p:cNvSpPr txBox="1">
            <a:spLocks noChangeArrowheads="1"/>
          </p:cNvSpPr>
          <p:nvPr/>
        </p:nvSpPr>
        <p:spPr bwMode="auto">
          <a:xfrm>
            <a:off x="4501873" y="6991353"/>
            <a:ext cx="17515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" panose="020B0604020202020204" pitchFamily="34" charset="0"/>
              </a:rPr>
              <a:t>OFICIAL MAYOR DEL</a:t>
            </a:r>
          </a:p>
          <a:p>
            <a:pPr algn="ctr"/>
            <a:r>
              <a:rPr lang="es-ES_tradnl" altLang="en-US" sz="1200" b="1">
                <a:latin typeface="Arial" panose="020B0604020202020204" pitchFamily="34" charset="0"/>
              </a:rPr>
              <a:t>PODER EJECUTIVO</a:t>
            </a:r>
          </a:p>
        </p:txBody>
      </p:sp>
      <p:sp>
        <p:nvSpPr>
          <p:cNvPr id="80903" name="Text Box 8"/>
          <p:cNvSpPr txBox="1">
            <a:spLocks noChangeArrowheads="1"/>
          </p:cNvSpPr>
          <p:nvPr/>
        </p:nvSpPr>
        <p:spPr bwMode="auto">
          <a:xfrm>
            <a:off x="1830389" y="4748216"/>
            <a:ext cx="3895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dirty="0">
                <a:latin typeface="Arial" panose="020B0604020202020204" pitchFamily="34" charset="0"/>
              </a:rPr>
              <a:t>Gonzalo Ortuño Castro</a:t>
            </a:r>
          </a:p>
          <a:p>
            <a:pPr algn="ctr"/>
            <a:r>
              <a:rPr lang="es-ES_tradnl" altLang="en-US" sz="1200" b="1" dirty="0">
                <a:latin typeface="Arial" panose="020B0604020202020204" pitchFamily="34" charset="0"/>
              </a:rPr>
              <a:t>Director de Organización y Métodos </a:t>
            </a:r>
          </a:p>
        </p:txBody>
      </p:sp>
      <p:sp>
        <p:nvSpPr>
          <p:cNvPr id="80904" name="Line 9"/>
          <p:cNvSpPr>
            <a:spLocks noChangeShapeType="1"/>
          </p:cNvSpPr>
          <p:nvPr/>
        </p:nvSpPr>
        <p:spPr bwMode="auto">
          <a:xfrm flipV="1">
            <a:off x="2135188" y="2466977"/>
            <a:ext cx="3600450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0905" name="Text Box 12"/>
          <p:cNvSpPr txBox="1">
            <a:spLocks noChangeArrowheads="1"/>
          </p:cNvSpPr>
          <p:nvPr/>
        </p:nvSpPr>
        <p:spPr bwMode="auto">
          <a:xfrm>
            <a:off x="3298793" y="3505200"/>
            <a:ext cx="9589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600" b="1" i="1" dirty="0">
                <a:latin typeface="Arial" panose="020B0604020202020204" pitchFamily="34" charset="0"/>
              </a:rPr>
              <a:t>REVISÓ</a:t>
            </a:r>
          </a:p>
        </p:txBody>
      </p:sp>
      <p:sp>
        <p:nvSpPr>
          <p:cNvPr id="80906" name="Line 13"/>
          <p:cNvSpPr>
            <a:spLocks noChangeShapeType="1"/>
          </p:cNvSpPr>
          <p:nvPr/>
        </p:nvSpPr>
        <p:spPr bwMode="auto">
          <a:xfrm>
            <a:off x="2125663" y="4708527"/>
            <a:ext cx="347345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0907" name="Text Box 14"/>
          <p:cNvSpPr txBox="1">
            <a:spLocks noChangeArrowheads="1"/>
          </p:cNvSpPr>
          <p:nvPr/>
        </p:nvSpPr>
        <p:spPr bwMode="auto">
          <a:xfrm>
            <a:off x="63500" y="508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AUTORIZACION</a:t>
            </a:r>
          </a:p>
        </p:txBody>
      </p:sp>
      <p:sp>
        <p:nvSpPr>
          <p:cNvPr id="80908" name="Rectangle 15"/>
          <p:cNvSpPr>
            <a:spLocks noChangeArrowheads="1"/>
          </p:cNvSpPr>
          <p:nvPr/>
        </p:nvSpPr>
        <p:spPr bwMode="auto">
          <a:xfrm>
            <a:off x="1650206" y="2471739"/>
            <a:ext cx="4256088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    Claudia Hinojosa </a:t>
            </a:r>
            <a:r>
              <a:rPr lang="es-MX" altLang="en-US" sz="1200" b="1" dirty="0" err="1">
                <a:latin typeface="Arial" panose="020B0604020202020204" pitchFamily="34" charset="0"/>
              </a:rPr>
              <a:t>Celis</a:t>
            </a:r>
            <a:endParaRPr lang="es-MX" altLang="en-US" sz="1200" b="1" dirty="0">
              <a:latin typeface="Arial" panose="020B0604020202020204" pitchFamily="34" charset="0"/>
            </a:endParaRPr>
          </a:p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   Dirección  General </a:t>
            </a:r>
          </a:p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         del Centro de Asistencia Social </a:t>
            </a:r>
            <a:r>
              <a:rPr lang="es-MX" altLang="es-ES" sz="1200" b="1" dirty="0">
                <a:latin typeface="Arial" panose="020B0604020202020204" pitchFamily="34" charset="0"/>
              </a:rPr>
              <a:t>“</a:t>
            </a:r>
            <a:r>
              <a:rPr lang="es-MX" altLang="en-US" sz="1200" b="1" dirty="0">
                <a:latin typeface="Arial" panose="020B0604020202020204" pitchFamily="34" charset="0"/>
              </a:rPr>
              <a:t>Rafael Nieto</a:t>
            </a:r>
            <a:r>
              <a:rPr lang="es-MX" altLang="es-ES" sz="1200" b="1" dirty="0">
                <a:latin typeface="Arial" panose="020B0604020202020204" pitchFamily="34" charset="0"/>
              </a:rPr>
              <a:t>”</a:t>
            </a:r>
            <a:endParaRPr lang="es-MX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80909" name="Line 17"/>
          <p:cNvSpPr>
            <a:spLocks noChangeShapeType="1"/>
          </p:cNvSpPr>
          <p:nvPr/>
        </p:nvSpPr>
        <p:spPr bwMode="auto">
          <a:xfrm>
            <a:off x="149225" y="8355013"/>
            <a:ext cx="31527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0910" name="Line 19"/>
          <p:cNvSpPr>
            <a:spLocks noChangeShapeType="1"/>
          </p:cNvSpPr>
          <p:nvPr/>
        </p:nvSpPr>
        <p:spPr bwMode="auto">
          <a:xfrm>
            <a:off x="4248152" y="8355013"/>
            <a:ext cx="23288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0911" name="Rectangle 20"/>
          <p:cNvSpPr>
            <a:spLocks noChangeArrowheads="1"/>
          </p:cNvSpPr>
          <p:nvPr/>
        </p:nvSpPr>
        <p:spPr bwMode="auto">
          <a:xfrm>
            <a:off x="12702" y="6942142"/>
            <a:ext cx="32924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dirty="0" smtClean="0">
                <a:latin typeface="Arial" panose="020B0604020202020204" pitchFamily="34" charset="0"/>
              </a:rPr>
              <a:t>PRESIDENTA DE LA JUNTA DE GOBIERNO DEL CENTRO DE ASISTENCIA SOCIAL RAFAEL NIETO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80912" name="17 CuadroTexto"/>
          <p:cNvSpPr txBox="1">
            <a:spLocks noChangeArrowheads="1"/>
          </p:cNvSpPr>
          <p:nvPr/>
        </p:nvSpPr>
        <p:spPr bwMode="auto">
          <a:xfrm>
            <a:off x="206377" y="8435978"/>
            <a:ext cx="29940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>
                <a:latin typeface="Arial" panose="020B0604020202020204" pitchFamily="34" charset="0"/>
                <a:cs typeface="Arial" panose="020B0604020202020204" pitchFamily="34" charset="0"/>
              </a:rPr>
              <a:t>Cecilia de los Ángeles González Gordoa</a:t>
            </a:r>
          </a:p>
        </p:txBody>
      </p:sp>
      <p:sp>
        <p:nvSpPr>
          <p:cNvPr id="80913" name="19 CuadroTexto"/>
          <p:cNvSpPr txBox="1">
            <a:spLocks noChangeArrowheads="1"/>
          </p:cNvSpPr>
          <p:nvPr/>
        </p:nvSpPr>
        <p:spPr bwMode="auto">
          <a:xfrm>
            <a:off x="4251327" y="8496303"/>
            <a:ext cx="24161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Ada Amelia Andrade Contreras</a:t>
            </a:r>
            <a:endParaRPr lang="es-MX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4"/>
          <p:cNvSpPr>
            <a:spLocks noChangeArrowheads="1"/>
          </p:cNvSpPr>
          <p:nvPr/>
        </p:nvSpPr>
        <p:spPr bwMode="auto">
          <a:xfrm>
            <a:off x="1" y="57149"/>
            <a:ext cx="1443038" cy="9086851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81923" name="Rectangle 35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81924" name="Text Box 36"/>
          <p:cNvSpPr txBox="1">
            <a:spLocks noChangeArrowheads="1"/>
          </p:cNvSpPr>
          <p:nvPr/>
        </p:nvSpPr>
        <p:spPr bwMode="auto">
          <a:xfrm>
            <a:off x="63501" y="57151"/>
            <a:ext cx="68453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CONTROL DE ACTUALIZACIONES</a:t>
            </a:r>
          </a:p>
        </p:txBody>
      </p:sp>
      <p:sp>
        <p:nvSpPr>
          <p:cNvPr id="81925" name="Line 3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26" name="Text Box 47"/>
          <p:cNvSpPr txBox="1">
            <a:spLocks noChangeArrowheads="1"/>
          </p:cNvSpPr>
          <p:nvPr/>
        </p:nvSpPr>
        <p:spPr bwMode="auto">
          <a:xfrm>
            <a:off x="2214566" y="1020763"/>
            <a:ext cx="18678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600" b="1" i="1">
                <a:latin typeface="Arial" panose="020B0604020202020204" pitchFamily="34" charset="0"/>
              </a:rPr>
              <a:t>ACTUALIZACION</a:t>
            </a:r>
          </a:p>
        </p:txBody>
      </p:sp>
      <p:sp>
        <p:nvSpPr>
          <p:cNvPr id="81927" name="Text Box 48"/>
          <p:cNvSpPr txBox="1">
            <a:spLocks noChangeArrowheads="1"/>
          </p:cNvSpPr>
          <p:nvPr/>
        </p:nvSpPr>
        <p:spPr bwMode="auto">
          <a:xfrm>
            <a:off x="4421190" y="1952627"/>
            <a:ext cx="7136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200" b="1">
                <a:latin typeface="Arial" panose="020B0604020202020204" pitchFamily="34" charset="0"/>
              </a:rPr>
              <a:t>FECHA</a:t>
            </a:r>
          </a:p>
        </p:txBody>
      </p:sp>
      <p:sp>
        <p:nvSpPr>
          <p:cNvPr id="81928" name="Text Box 49"/>
          <p:cNvSpPr txBox="1">
            <a:spLocks noChangeArrowheads="1"/>
          </p:cNvSpPr>
          <p:nvPr/>
        </p:nvSpPr>
        <p:spPr bwMode="auto">
          <a:xfrm>
            <a:off x="327025" y="3395666"/>
            <a:ext cx="32910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200" b="1">
                <a:latin typeface="Arial" panose="020B0604020202020204" pitchFamily="34" charset="0"/>
              </a:rPr>
              <a:t>PARTE DEL MANUAL QUE SE ACTUALIZA</a:t>
            </a:r>
          </a:p>
        </p:txBody>
      </p:sp>
      <p:sp>
        <p:nvSpPr>
          <p:cNvPr id="81929" name="Line 50"/>
          <p:cNvSpPr>
            <a:spLocks noChangeShapeType="1"/>
          </p:cNvSpPr>
          <p:nvPr/>
        </p:nvSpPr>
        <p:spPr bwMode="auto">
          <a:xfrm>
            <a:off x="341313" y="3381375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30" name="Text Box 51"/>
          <p:cNvSpPr txBox="1">
            <a:spLocks noChangeArrowheads="1"/>
          </p:cNvSpPr>
          <p:nvPr/>
        </p:nvSpPr>
        <p:spPr bwMode="auto">
          <a:xfrm>
            <a:off x="349252" y="4632327"/>
            <a:ext cx="27710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200" b="1">
                <a:latin typeface="Arial" panose="020B0604020202020204" pitchFamily="34" charset="0"/>
              </a:rPr>
              <a:t>SECCIONES QUE SE MODIFICA (N)</a:t>
            </a:r>
          </a:p>
        </p:txBody>
      </p:sp>
      <p:sp>
        <p:nvSpPr>
          <p:cNvPr id="81931" name="Line 52"/>
          <p:cNvSpPr>
            <a:spLocks noChangeShapeType="1"/>
          </p:cNvSpPr>
          <p:nvPr/>
        </p:nvSpPr>
        <p:spPr bwMode="auto">
          <a:xfrm>
            <a:off x="361950" y="4616451"/>
            <a:ext cx="6115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32" name="Text Box 53"/>
          <p:cNvSpPr txBox="1">
            <a:spLocks noChangeArrowheads="1"/>
          </p:cNvSpPr>
          <p:nvPr/>
        </p:nvSpPr>
        <p:spPr bwMode="auto">
          <a:xfrm>
            <a:off x="861164" y="6591302"/>
            <a:ext cx="9637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" panose="020B0604020202020204" pitchFamily="34" charset="0"/>
              </a:rPr>
              <a:t>FORMULO</a:t>
            </a:r>
          </a:p>
        </p:txBody>
      </p:sp>
      <p:sp>
        <p:nvSpPr>
          <p:cNvPr id="81933" name="Text Box 54"/>
          <p:cNvSpPr txBox="1">
            <a:spLocks noChangeArrowheads="1"/>
          </p:cNvSpPr>
          <p:nvPr/>
        </p:nvSpPr>
        <p:spPr bwMode="auto">
          <a:xfrm>
            <a:off x="3024293" y="6591302"/>
            <a:ext cx="7665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" panose="020B0604020202020204" pitchFamily="34" charset="0"/>
              </a:rPr>
              <a:t>REVISO</a:t>
            </a:r>
          </a:p>
        </p:txBody>
      </p:sp>
      <p:sp>
        <p:nvSpPr>
          <p:cNvPr id="81934" name="Text Box 55"/>
          <p:cNvSpPr txBox="1">
            <a:spLocks noChangeArrowheads="1"/>
          </p:cNvSpPr>
          <p:nvPr/>
        </p:nvSpPr>
        <p:spPr bwMode="auto">
          <a:xfrm>
            <a:off x="5043406" y="6580190"/>
            <a:ext cx="10876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" panose="020B0604020202020204" pitchFamily="34" charset="0"/>
              </a:rPr>
              <a:t>AUTORIZAN</a:t>
            </a:r>
          </a:p>
        </p:txBody>
      </p:sp>
      <p:sp>
        <p:nvSpPr>
          <p:cNvPr id="81935" name="Line 56"/>
          <p:cNvSpPr>
            <a:spLocks noChangeShapeType="1"/>
          </p:cNvSpPr>
          <p:nvPr/>
        </p:nvSpPr>
        <p:spPr bwMode="auto">
          <a:xfrm>
            <a:off x="295275" y="7612063"/>
            <a:ext cx="194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36" name="Line 57"/>
          <p:cNvSpPr>
            <a:spLocks noChangeShapeType="1"/>
          </p:cNvSpPr>
          <p:nvPr/>
        </p:nvSpPr>
        <p:spPr bwMode="auto">
          <a:xfrm>
            <a:off x="2460625" y="7621588"/>
            <a:ext cx="193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37" name="Line 58"/>
          <p:cNvSpPr>
            <a:spLocks noChangeShapeType="1"/>
          </p:cNvSpPr>
          <p:nvPr/>
        </p:nvSpPr>
        <p:spPr bwMode="auto">
          <a:xfrm>
            <a:off x="4603750" y="7621588"/>
            <a:ext cx="200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38" name="Line 59"/>
          <p:cNvSpPr>
            <a:spLocks noChangeShapeType="1"/>
          </p:cNvSpPr>
          <p:nvPr/>
        </p:nvSpPr>
        <p:spPr bwMode="auto">
          <a:xfrm>
            <a:off x="4425950" y="1936751"/>
            <a:ext cx="1962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21918</TotalTime>
  <Words>11958</Words>
  <Application>Microsoft Office PowerPoint</Application>
  <PresentationFormat>Presentación en pantalla (4:3)</PresentationFormat>
  <Paragraphs>1948</Paragraphs>
  <Slides>70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70</vt:i4>
      </vt:variant>
    </vt:vector>
  </HeadingPairs>
  <TitlesOfParts>
    <vt:vector size="71" baseType="lpstr">
      <vt:lpstr>Diseño predeterminado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  <vt:lpstr>Diapositiva 68</vt:lpstr>
      <vt:lpstr>Diapositiva 69</vt:lpstr>
      <vt:lpstr>Diapositiva 70</vt:lpstr>
    </vt:vector>
  </TitlesOfParts>
  <Company>Oficialia Mayor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Rafael Nieto</cp:lastModifiedBy>
  <cp:revision>1373</cp:revision>
  <cp:lastPrinted>2019-06-20T18:58:38Z</cp:lastPrinted>
  <dcterms:created xsi:type="dcterms:W3CDTF">2001-05-29T01:41:44Z</dcterms:created>
  <dcterms:modified xsi:type="dcterms:W3CDTF">2019-07-23T18:57:24Z</dcterms:modified>
</cp:coreProperties>
</file>