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notesMasterIdLst>
    <p:notesMasterId r:id="rId12"/>
  </p:notesMasterIdLst>
  <p:sldIdLst>
    <p:sldId id="257" r:id="rId2"/>
    <p:sldId id="341" r:id="rId3"/>
    <p:sldId id="442" r:id="rId4"/>
    <p:sldId id="445" r:id="rId5"/>
    <p:sldId id="440" r:id="rId6"/>
    <p:sldId id="447" r:id="rId7"/>
    <p:sldId id="446" r:id="rId8"/>
    <p:sldId id="448" r:id="rId9"/>
    <p:sldId id="443" r:id="rId10"/>
    <p:sldId id="433" r:id="rId1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" userDrawn="1">
          <p15:clr>
            <a:srgbClr val="A4A3A4"/>
          </p15:clr>
        </p15:guide>
        <p15:guide id="2" pos="5760" userDrawn="1">
          <p15:clr>
            <a:srgbClr val="A4A3A4"/>
          </p15:clr>
        </p15:guide>
        <p15:guide id="3" orient="horz" pos="2115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0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0664" autoAdjust="0"/>
  </p:normalViewPr>
  <p:slideViewPr>
    <p:cSldViewPr>
      <p:cViewPr varScale="1">
        <p:scale>
          <a:sx n="71" d="100"/>
          <a:sy n="71" d="100"/>
        </p:scale>
        <p:origin x="1092" y="66"/>
      </p:cViewPr>
      <p:guideLst>
        <p:guide orient="horz" pos="5"/>
        <p:guide pos="5760"/>
        <p:guide orient="horz" pos="2115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4752D2F-6262-4798-8D00-9E25A064F5D7}" type="datetimeFigureOut">
              <a:rPr lang="es-MX" smtClean="0"/>
              <a:pPr/>
              <a:t>07/11/2019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8F7B172-9A4F-4940-A84E-8AC362CB1C2D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1198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7B172-9A4F-4940-A84E-8AC362CB1C2D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3972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2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47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30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78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33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74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79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43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6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93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4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06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524000" y="44624"/>
            <a:ext cx="12180888" cy="1548854"/>
          </a:xfr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Bodoni MT Black" panose="02070A03080606020203" pitchFamily="18" charset="0"/>
                <a:cs typeface="Arial" panose="020B0604020202020204" pitchFamily="34" charset="0"/>
              </a:rPr>
              <a:t>CONSEJO MUNICIPAL DE </a:t>
            </a:r>
            <a:br>
              <a:rPr lang="es-MX" sz="5400" dirty="0">
                <a:solidFill>
                  <a:schemeClr val="bg1"/>
                </a:solidFill>
                <a:latin typeface="Bodoni MT Black" panose="02070A03080606020203" pitchFamily="18" charset="0"/>
                <a:cs typeface="Arial" panose="020B0604020202020204" pitchFamily="34" charset="0"/>
              </a:rPr>
            </a:br>
            <a:r>
              <a:rPr lang="es-MX" sz="5400" dirty="0">
                <a:solidFill>
                  <a:schemeClr val="bg1"/>
                </a:solidFill>
                <a:latin typeface="Bodoni MT Black" panose="02070A03080606020203" pitchFamily="18" charset="0"/>
                <a:cs typeface="Arial" panose="020B0604020202020204" pitchFamily="34" charset="0"/>
              </a:rPr>
              <a:t>SEGURIDAD PUBLICA </a:t>
            </a:r>
            <a:endParaRPr lang="es-MX" sz="5400" b="1" dirty="0">
              <a:solidFill>
                <a:schemeClr val="bg1"/>
              </a:solidFill>
              <a:latin typeface="Bodoni MT Black" panose="02070A03080606020203" pitchFamily="18" charset="0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-108520" y="6237312"/>
            <a:ext cx="9361040" cy="477054"/>
          </a:xfrm>
          <a:prstGeom prst="rect">
            <a:avLst/>
          </a:prstGeom>
          <a:gradFill>
            <a:gsLst>
              <a:gs pos="75000">
                <a:srgbClr val="002060"/>
              </a:gs>
              <a:gs pos="50000">
                <a:srgbClr val="002060"/>
              </a:gs>
              <a:gs pos="100000">
                <a:srgbClr val="002060"/>
              </a:gs>
            </a:gsLst>
          </a:gradFill>
          <a:ln cap="sq">
            <a:noFill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500" dirty="0">
                <a:solidFill>
                  <a:schemeClr val="bg1"/>
                </a:solidFill>
                <a:latin typeface="Bodoni MT Black" pitchFamily="18" charset="0"/>
              </a:rPr>
              <a:t>INFORMES DE ACTIVIDADES  OCTUBRE 2019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1879712"/>
            <a:ext cx="4510423" cy="414337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105504" y="7938"/>
            <a:ext cx="551384" cy="685006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782" y="2529034"/>
            <a:ext cx="6476723" cy="284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7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524000" y="7938"/>
            <a:ext cx="11629504" cy="1188814"/>
          </a:xfrm>
          <a:solidFill>
            <a:schemeClr val="tx1">
              <a:lumMod val="65000"/>
              <a:lumOff val="3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MX" sz="3600" dirty="0">
                <a:solidFill>
                  <a:schemeClr val="bg1"/>
                </a:solidFill>
                <a:latin typeface="Bodoni MT Black" panose="02070A03080606020203" pitchFamily="18" charset="0"/>
                <a:cs typeface="Arial" panose="020B0604020202020204" pitchFamily="34" charset="0"/>
              </a:rPr>
              <a:t>DIRECCION GENERAL DE SEGURIDAD PUBLICA MUNICIPAL</a:t>
            </a:r>
            <a:endParaRPr lang="es-MX" sz="3600" b="1" dirty="0">
              <a:solidFill>
                <a:schemeClr val="bg1"/>
              </a:solidFill>
              <a:latin typeface="Bodoni MT Black" panose="02070A03080606020203" pitchFamily="18" charset="0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-108520" y="6309320"/>
            <a:ext cx="9433048" cy="477054"/>
          </a:xfrm>
          <a:prstGeom prst="rect">
            <a:avLst/>
          </a:prstGeom>
          <a:gradFill>
            <a:gsLst>
              <a:gs pos="75000">
                <a:srgbClr val="002060"/>
              </a:gs>
              <a:gs pos="50000">
                <a:srgbClr val="002060"/>
              </a:gs>
              <a:gs pos="100000">
                <a:srgbClr val="002060"/>
              </a:gs>
            </a:gsLst>
          </a:gradFill>
          <a:ln cap="sq">
            <a:noFill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500" dirty="0">
                <a:solidFill>
                  <a:schemeClr val="bg1"/>
                </a:solidFill>
                <a:latin typeface="Bodoni MT Black" pitchFamily="18" charset="0"/>
              </a:rPr>
              <a:t>INFORME DE ACTIVIDADES OCTUBRE 2019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785" y="1475477"/>
            <a:ext cx="5276430" cy="471303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105504" y="7938"/>
            <a:ext cx="551384" cy="685006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251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 Grupo"/>
          <p:cNvGrpSpPr/>
          <p:nvPr/>
        </p:nvGrpSpPr>
        <p:grpSpPr>
          <a:xfrm>
            <a:off x="0" y="8913"/>
            <a:ext cx="9144000" cy="1210287"/>
            <a:chOff x="0" y="0"/>
            <a:chExt cx="12192000" cy="1052736"/>
          </a:xfrm>
          <a:solidFill>
            <a:srgbClr val="0070C0"/>
          </a:solidFill>
        </p:grpSpPr>
        <p:sp>
          <p:nvSpPr>
            <p:cNvPr id="4" name="6 Rectángulo"/>
            <p:cNvSpPr/>
            <p:nvPr/>
          </p:nvSpPr>
          <p:spPr>
            <a:xfrm>
              <a:off x="1679509" y="0"/>
              <a:ext cx="10512491" cy="620688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" name="5 Rectángulo"/>
            <p:cNvSpPr/>
            <p:nvPr/>
          </p:nvSpPr>
          <p:spPr>
            <a:xfrm>
              <a:off x="0" y="0"/>
              <a:ext cx="1679509" cy="1052736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0 Imagen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828" y="188640"/>
              <a:ext cx="864096" cy="714874"/>
            </a:xfrm>
            <a:prstGeom prst="rect">
              <a:avLst/>
            </a:prstGeom>
            <a:grp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8 CuadroTexto"/>
            <p:cNvSpPr txBox="1"/>
            <p:nvPr/>
          </p:nvSpPr>
          <p:spPr>
            <a:xfrm>
              <a:off x="7010599" y="177754"/>
              <a:ext cx="5039883" cy="267712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rtlCol="0">
              <a:spAutoFit/>
            </a:bodyPr>
            <a:lstStyle/>
            <a:p>
              <a:r>
                <a:rPr lang="es-MX" sz="1400" b="1" dirty="0">
                  <a:solidFill>
                    <a:schemeClr val="bg1"/>
                  </a:solidFill>
                </a:rPr>
                <a:t>DIRECCIÓN DE SEGURIDAD PÚBLICA MUNICIPAL</a:t>
              </a:r>
              <a:endParaRPr lang="es-E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1423700" y="179348"/>
            <a:ext cx="3004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ESTADISTICAS DE ACTUACION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1631058" y="868688"/>
            <a:ext cx="72537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ESTADISTICAS DE LA ACTUACION POLICIAL POR PARTE DEL PERSONAL DE LA DIRECCION GENERAL</a:t>
            </a:r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82" y="2878288"/>
            <a:ext cx="8856106" cy="334688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82" y="1916832"/>
            <a:ext cx="8856106" cy="33468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731012" y="3245201"/>
            <a:ext cx="5679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Por parte del departamento jurídico se realizo lo siguiente:</a:t>
            </a:r>
            <a:endParaRPr lang="es-MX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82" y="3681895"/>
            <a:ext cx="8856106" cy="111525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81" y="2168369"/>
            <a:ext cx="8856107" cy="70991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80" y="5445223"/>
            <a:ext cx="8856107" cy="50405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381" y="5949279"/>
            <a:ext cx="8856106" cy="504057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177231" y="5008529"/>
            <a:ext cx="878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Del Área de Prevención realizaron diferentes actividades arrojando los siguientes resultados</a:t>
            </a:r>
            <a:endParaRPr lang="es-MX" dirty="0"/>
          </a:p>
        </p:txBody>
      </p:sp>
      <p:sp>
        <p:nvSpPr>
          <p:cNvPr id="17" name="CuadroTexto 16"/>
          <p:cNvSpPr txBox="1"/>
          <p:nvPr/>
        </p:nvSpPr>
        <p:spPr>
          <a:xfrm>
            <a:off x="450955" y="1436072"/>
            <a:ext cx="8170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Los ingresos por faltas administrativas y delitos se muestran los siguientes resultados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3516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 Grupo"/>
          <p:cNvGrpSpPr/>
          <p:nvPr/>
        </p:nvGrpSpPr>
        <p:grpSpPr>
          <a:xfrm>
            <a:off x="-1526337" y="8913"/>
            <a:ext cx="12192000" cy="1210287"/>
            <a:chOff x="0" y="0"/>
            <a:chExt cx="12192000" cy="1052736"/>
          </a:xfrm>
          <a:solidFill>
            <a:srgbClr val="0070C0"/>
          </a:solidFill>
        </p:grpSpPr>
        <p:sp>
          <p:nvSpPr>
            <p:cNvPr id="4" name="6 Rectángulo"/>
            <p:cNvSpPr/>
            <p:nvPr/>
          </p:nvSpPr>
          <p:spPr>
            <a:xfrm>
              <a:off x="1679509" y="0"/>
              <a:ext cx="10512491" cy="620688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" name="5 Rectángulo"/>
            <p:cNvSpPr/>
            <p:nvPr/>
          </p:nvSpPr>
          <p:spPr>
            <a:xfrm>
              <a:off x="0" y="0"/>
              <a:ext cx="1679509" cy="1052736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0 Imagen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828" y="188640"/>
              <a:ext cx="864096" cy="714874"/>
            </a:xfrm>
            <a:prstGeom prst="rect">
              <a:avLst/>
            </a:prstGeom>
            <a:grp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8 CuadroTexto"/>
            <p:cNvSpPr txBox="1"/>
            <p:nvPr/>
          </p:nvSpPr>
          <p:spPr>
            <a:xfrm>
              <a:off x="7010599" y="177754"/>
              <a:ext cx="5039883" cy="267712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rtlCol="0">
              <a:spAutoFit/>
            </a:bodyPr>
            <a:lstStyle/>
            <a:p>
              <a:r>
                <a:rPr lang="es-MX" sz="1400" b="1" dirty="0">
                  <a:solidFill>
                    <a:schemeClr val="bg1"/>
                  </a:solidFill>
                </a:rPr>
                <a:t>DIRECCIÓN DE SEGURIDAD PÚBLICA MUNICIPAL</a:t>
              </a:r>
              <a:endParaRPr lang="es-E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518468" y="267383"/>
            <a:ext cx="3657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 AREA DE PREVENCION DEL DELITO</a:t>
            </a:r>
            <a:endParaRPr lang="es-MX" b="1" dirty="0">
              <a:solidFill>
                <a:schemeClr val="bg1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24" y="895185"/>
            <a:ext cx="8531056" cy="577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0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 Grupo"/>
          <p:cNvGrpSpPr/>
          <p:nvPr/>
        </p:nvGrpSpPr>
        <p:grpSpPr>
          <a:xfrm>
            <a:off x="-1" y="32577"/>
            <a:ext cx="9144001" cy="1210287"/>
            <a:chOff x="0" y="0"/>
            <a:chExt cx="12192000" cy="1052736"/>
          </a:xfrm>
          <a:solidFill>
            <a:srgbClr val="0070C0"/>
          </a:solidFill>
        </p:grpSpPr>
        <p:sp>
          <p:nvSpPr>
            <p:cNvPr id="4" name="6 Rectángulo"/>
            <p:cNvSpPr/>
            <p:nvPr/>
          </p:nvSpPr>
          <p:spPr>
            <a:xfrm>
              <a:off x="1679509" y="0"/>
              <a:ext cx="10512491" cy="620688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" name="5 Rectángulo"/>
            <p:cNvSpPr/>
            <p:nvPr/>
          </p:nvSpPr>
          <p:spPr>
            <a:xfrm>
              <a:off x="0" y="0"/>
              <a:ext cx="1679509" cy="1052736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0 Imagen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73" y="151021"/>
              <a:ext cx="1150164" cy="714874"/>
            </a:xfrm>
            <a:prstGeom prst="rect">
              <a:avLst/>
            </a:prstGeom>
            <a:grp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8 CuadroTexto"/>
            <p:cNvSpPr txBox="1"/>
            <p:nvPr/>
          </p:nvSpPr>
          <p:spPr>
            <a:xfrm>
              <a:off x="7010599" y="177754"/>
              <a:ext cx="5039883" cy="267712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rtlCol="0">
              <a:spAutoFit/>
            </a:bodyPr>
            <a:lstStyle/>
            <a:p>
              <a:r>
                <a:rPr lang="es-MX" sz="1400" b="1" dirty="0">
                  <a:solidFill>
                    <a:schemeClr val="bg1"/>
                  </a:solidFill>
                </a:rPr>
                <a:t>DIRECCIÓN DE SEGURIDAD PÚBLICA MUNICIPAL</a:t>
              </a:r>
              <a:endParaRPr lang="es-E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CuadroTexto 7"/>
          <p:cNvSpPr txBox="1"/>
          <p:nvPr/>
        </p:nvSpPr>
        <p:spPr>
          <a:xfrm>
            <a:off x="1507700" y="247799"/>
            <a:ext cx="3064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COORDINACION DE TRANSITO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051720" y="856018"/>
            <a:ext cx="5400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sz="2000" dirty="0"/>
              <a:t>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424979" y="1028061"/>
            <a:ext cx="7553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La actuación del personal de Policía y Transito arroja las siguientes estadísticas </a:t>
            </a:r>
            <a:endParaRPr lang="es-MX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98504" y="1611282"/>
            <a:ext cx="6170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Infracciones al Reglamento de Transito , diferentes Motivos     40</a:t>
            </a:r>
            <a:endParaRPr lang="es-MX" dirty="0"/>
          </a:p>
        </p:txBody>
      </p:sp>
      <p:sp>
        <p:nvSpPr>
          <p:cNvPr id="12" name="CuadroTexto 11"/>
          <p:cNvSpPr txBox="1"/>
          <p:nvPr/>
        </p:nvSpPr>
        <p:spPr>
          <a:xfrm>
            <a:off x="198504" y="2262519"/>
            <a:ext cx="6235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Vehículos Remitidos por diversas faltas al Reglamento              15</a:t>
            </a:r>
            <a:endParaRPr lang="es-MX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98504" y="2913756"/>
            <a:ext cx="6198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Detención de personas por faltas administrativas                       06</a:t>
            </a:r>
            <a:endParaRPr lang="es-MX" dirty="0"/>
          </a:p>
        </p:txBody>
      </p:sp>
      <p:sp>
        <p:nvSpPr>
          <p:cNvPr id="19" name="CuadroTexto 18"/>
          <p:cNvSpPr txBox="1"/>
          <p:nvPr/>
        </p:nvSpPr>
        <p:spPr>
          <a:xfrm>
            <a:off x="198504" y="3564993"/>
            <a:ext cx="8426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Se brindaron diferentes servicios extraordinarios, como son abanderamientos a desfiles,</a:t>
            </a:r>
          </a:p>
          <a:p>
            <a:r>
              <a:rPr lang="es-MX" dirty="0" smtClean="0"/>
              <a:t> peregrinaciones,  eventos deportivos  y cívicos                           09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5795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 Grupo"/>
          <p:cNvGrpSpPr/>
          <p:nvPr/>
        </p:nvGrpSpPr>
        <p:grpSpPr>
          <a:xfrm>
            <a:off x="-1" y="32577"/>
            <a:ext cx="9144001" cy="1210287"/>
            <a:chOff x="0" y="0"/>
            <a:chExt cx="12192000" cy="1052736"/>
          </a:xfrm>
          <a:solidFill>
            <a:srgbClr val="0070C0"/>
          </a:solidFill>
        </p:grpSpPr>
        <p:sp>
          <p:nvSpPr>
            <p:cNvPr id="4" name="6 Rectángulo"/>
            <p:cNvSpPr/>
            <p:nvPr/>
          </p:nvSpPr>
          <p:spPr>
            <a:xfrm>
              <a:off x="1679509" y="0"/>
              <a:ext cx="10512491" cy="620688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" name="5 Rectángulo"/>
            <p:cNvSpPr/>
            <p:nvPr/>
          </p:nvSpPr>
          <p:spPr>
            <a:xfrm>
              <a:off x="0" y="0"/>
              <a:ext cx="1679509" cy="1052736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0 Imagen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73" y="151021"/>
              <a:ext cx="1150164" cy="714874"/>
            </a:xfrm>
            <a:prstGeom prst="rect">
              <a:avLst/>
            </a:prstGeom>
            <a:grp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8 CuadroTexto"/>
            <p:cNvSpPr txBox="1"/>
            <p:nvPr/>
          </p:nvSpPr>
          <p:spPr>
            <a:xfrm>
              <a:off x="7010599" y="177754"/>
              <a:ext cx="5039883" cy="267712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rtlCol="0">
              <a:spAutoFit/>
            </a:bodyPr>
            <a:lstStyle/>
            <a:p>
              <a:r>
                <a:rPr lang="es-MX" sz="1400" b="1" dirty="0">
                  <a:solidFill>
                    <a:schemeClr val="bg1"/>
                  </a:solidFill>
                </a:rPr>
                <a:t>DIRECCIÓN DE SEGURIDAD PÚBLICA MUNICIPAL</a:t>
              </a:r>
              <a:endParaRPr lang="es-E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CuadroTexto 7"/>
          <p:cNvSpPr txBox="1"/>
          <p:nvPr/>
        </p:nvSpPr>
        <p:spPr>
          <a:xfrm>
            <a:off x="1507700" y="247799"/>
            <a:ext cx="2303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HECHOS DE TRANSITO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051720" y="856018"/>
            <a:ext cx="5400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sz="2000" dirty="0"/>
              <a:t> 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1835696" y="889011"/>
            <a:ext cx="5584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Se  tomo conocimiento de 12 accidentes en el Municipio  </a:t>
            </a:r>
            <a:endParaRPr lang="es-MX" dirty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554746"/>
              </p:ext>
            </p:extLst>
          </p:nvPr>
        </p:nvGraphicFramePr>
        <p:xfrm>
          <a:off x="366512" y="3546326"/>
          <a:ext cx="4201369" cy="16108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7848"/>
                <a:gridCol w="903521"/>
              </a:tblGrid>
              <a:tr h="59740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ESTATUS DE ACCIDENTES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52011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>
                          <a:effectLst/>
                        </a:rPr>
                        <a:t>Arreglo en el Lugar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5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52011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>
                          <a:effectLst/>
                        </a:rPr>
                        <a:t>acta convenio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52011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>
                          <a:effectLst/>
                        </a:rPr>
                        <a:t>Disp. Al AMP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3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59611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>
                          <a:effectLst/>
                        </a:rPr>
                        <a:t>Querella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87570"/>
              </p:ext>
            </p:extLst>
          </p:nvPr>
        </p:nvGraphicFramePr>
        <p:xfrm>
          <a:off x="4658853" y="3284984"/>
          <a:ext cx="4220393" cy="18722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8463"/>
                <a:gridCol w="921930"/>
              </a:tblGrid>
              <a:tr h="3520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TIPO DE HECHO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 dirty="0">
                          <a:effectLst/>
                        </a:rPr>
                        <a:t>POR ALCANCE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50691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 dirty="0">
                          <a:effectLst/>
                        </a:rPr>
                        <a:t>ATROPELLAMIENTO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1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41342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 dirty="0">
                          <a:effectLst/>
                        </a:rPr>
                        <a:t>EN ANGULO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5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 dirty="0">
                          <a:effectLst/>
                        </a:rPr>
                        <a:t>OBJETO FIJO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1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 dirty="0">
                          <a:effectLst/>
                        </a:rPr>
                        <a:t>CORTE A LA CIRCULACION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 dirty="0">
                          <a:effectLst/>
                        </a:rPr>
                        <a:t>NO RESP. SEÑALAMIETO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968188"/>
              </p:ext>
            </p:extLst>
          </p:nvPr>
        </p:nvGraphicFramePr>
        <p:xfrm>
          <a:off x="395536" y="1268760"/>
          <a:ext cx="8439349" cy="2026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34839"/>
                <a:gridCol w="831464"/>
                <a:gridCol w="291013"/>
                <a:gridCol w="3346638"/>
                <a:gridCol w="935395"/>
              </a:tblGrid>
              <a:tr h="34880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PARTICIPANTES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32197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</a:rPr>
                        <a:t>VEHICULOS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 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</a:rPr>
                        <a:t> 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>
                          <a:effectLst/>
                        </a:rPr>
                        <a:t>PERSONAS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 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32197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</a:rPr>
                        <a:t>SEDAN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11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>
                          <a:effectLst/>
                        </a:rPr>
                        <a:t> 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 dirty="0">
                          <a:effectLst/>
                        </a:rPr>
                        <a:t>HOMBRES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15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32197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</a:rPr>
                        <a:t>MOTOCICLETAS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6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>
                          <a:effectLst/>
                        </a:rPr>
                        <a:t> 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 dirty="0">
                          <a:effectLst/>
                        </a:rPr>
                        <a:t>MUJERES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7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32197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</a:rPr>
                        <a:t>MOTONETAS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4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>
                          <a:effectLst/>
                        </a:rPr>
                        <a:t> 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 dirty="0">
                          <a:effectLst/>
                        </a:rPr>
                        <a:t>MENOR HOMBRE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1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48807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</a:rPr>
                        <a:t>PICK.UP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</a:rPr>
                        <a:t> 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u="none" strike="noStrike" dirty="0">
                          <a:effectLst/>
                        </a:rPr>
                        <a:t>MENOR MUJERES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508600"/>
              </p:ext>
            </p:extLst>
          </p:nvPr>
        </p:nvGraphicFramePr>
        <p:xfrm>
          <a:off x="366510" y="5229200"/>
          <a:ext cx="8468374" cy="1479301"/>
        </p:xfrm>
        <a:graphic>
          <a:graphicData uri="http://schemas.openxmlformats.org/drawingml/2006/table">
            <a:tbl>
              <a:tblPr/>
              <a:tblGrid>
                <a:gridCol w="1271052"/>
                <a:gridCol w="1393311"/>
                <a:gridCol w="1819168"/>
                <a:gridCol w="1553961"/>
                <a:gridCol w="2430882"/>
              </a:tblGrid>
              <a:tr h="30648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LESIONADOS  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0648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LUGAR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TIPO ACCIDENTE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LESIONADOS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VEHICULO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48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Carretera 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Corte 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Circulación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Pick-up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48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Libertad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 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Xicoténcatl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Corte 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Circulación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Motocicleta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Matamoros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 Reforma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Señal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Motoneta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963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 Grupo"/>
          <p:cNvGrpSpPr/>
          <p:nvPr/>
        </p:nvGrpSpPr>
        <p:grpSpPr>
          <a:xfrm>
            <a:off x="-1526337" y="8913"/>
            <a:ext cx="12192000" cy="1210287"/>
            <a:chOff x="0" y="0"/>
            <a:chExt cx="12192000" cy="1052736"/>
          </a:xfrm>
          <a:solidFill>
            <a:srgbClr val="0070C0"/>
          </a:solidFill>
        </p:grpSpPr>
        <p:sp>
          <p:nvSpPr>
            <p:cNvPr id="4" name="6 Rectángulo"/>
            <p:cNvSpPr/>
            <p:nvPr/>
          </p:nvSpPr>
          <p:spPr>
            <a:xfrm>
              <a:off x="1679509" y="0"/>
              <a:ext cx="10512491" cy="620688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" name="5 Rectángulo"/>
            <p:cNvSpPr/>
            <p:nvPr/>
          </p:nvSpPr>
          <p:spPr>
            <a:xfrm>
              <a:off x="0" y="0"/>
              <a:ext cx="1679509" cy="1052736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0 Imagen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828" y="188640"/>
              <a:ext cx="864096" cy="714874"/>
            </a:xfrm>
            <a:prstGeom prst="rect">
              <a:avLst/>
            </a:prstGeom>
            <a:grp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8 CuadroTexto"/>
            <p:cNvSpPr txBox="1"/>
            <p:nvPr/>
          </p:nvSpPr>
          <p:spPr>
            <a:xfrm>
              <a:off x="7010599" y="177754"/>
              <a:ext cx="5039883" cy="267712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rtlCol="0">
              <a:spAutoFit/>
            </a:bodyPr>
            <a:lstStyle/>
            <a:p>
              <a:r>
                <a:rPr lang="es-MX" sz="1400" b="1" dirty="0">
                  <a:solidFill>
                    <a:schemeClr val="bg1"/>
                  </a:solidFill>
                </a:rPr>
                <a:t>DIRECCIÓN DE SEGURIDAD PÚBLICA MUNICIPAL</a:t>
              </a:r>
              <a:endParaRPr lang="es-E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981258" y="260648"/>
            <a:ext cx="2714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ACTIVIDADES RELEVANTES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95537" y="899428"/>
            <a:ext cx="5209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ACTIVIDADES  CONMEMORATIVAS DURANTE EL MES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88203" y="1445696"/>
            <a:ext cx="8989064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DURANTE EL PRESENTE PERIODO SE REALIZARON DIFERENTES DISPOSITIVOS DE SEGURIDAD,</a:t>
            </a:r>
          </a:p>
          <a:p>
            <a:r>
              <a:rPr lang="es-MX" dirty="0" smtClean="0"/>
              <a:t>PARA GARANTIZAR LA SANA CONVIVIENCIA Y RESCATE DE TRADICIONES;</a:t>
            </a:r>
          </a:p>
          <a:p>
            <a:r>
              <a:rPr lang="es-MX" dirty="0" smtClean="0"/>
              <a:t> EN DONDE SE ETUBIERON LLEVANDO A CABO LAS FESTIVIDADES DE :</a:t>
            </a:r>
          </a:p>
          <a:p>
            <a:endParaRPr lang="es-MX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San judas Tadeo  en la colonia la dichosa transcurriendo todo sin novedades relevantes.</a:t>
            </a:r>
          </a:p>
          <a:p>
            <a:r>
              <a:rPr lang="es-MX" dirty="0" smtClean="0"/>
              <a:t>      Transcurriendo sin novedad relevante.</a:t>
            </a:r>
            <a:endParaRPr lang="es-MX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Halloween </a:t>
            </a:r>
          </a:p>
          <a:p>
            <a:r>
              <a:rPr lang="es-MX" dirty="0" smtClean="0"/>
              <a:t>      Se realizo la detención de – personas por faltas administrativas.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Día de los Santos Inocentes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Día de Muertos</a:t>
            </a:r>
          </a:p>
          <a:p>
            <a:r>
              <a:rPr lang="es-MX" dirty="0" smtClean="0"/>
              <a:t>En el cual se estuvo trabajando coordinadamente con instituciones de auxilio y de policía, </a:t>
            </a:r>
          </a:p>
          <a:p>
            <a:r>
              <a:rPr lang="es-MX" dirty="0" smtClean="0"/>
              <a:t>dando inicio el día 31 de Octubre a las 09:00 para concluir a las 24:00 del día 02 de noviembre</a:t>
            </a:r>
          </a:p>
          <a:p>
            <a:r>
              <a:rPr lang="es-MX" dirty="0" smtClean="0"/>
              <a:t>con la participación de personal de Seguridad publica policía de transito y Cuerpo de Cadetes </a:t>
            </a:r>
          </a:p>
          <a:p>
            <a:r>
              <a:rPr lang="es-MX" dirty="0" smtClean="0"/>
              <a:t>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1799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 Grupo"/>
          <p:cNvGrpSpPr/>
          <p:nvPr/>
        </p:nvGrpSpPr>
        <p:grpSpPr>
          <a:xfrm>
            <a:off x="-1526337" y="8913"/>
            <a:ext cx="12192000" cy="1210287"/>
            <a:chOff x="0" y="0"/>
            <a:chExt cx="12192000" cy="1052736"/>
          </a:xfrm>
          <a:solidFill>
            <a:srgbClr val="0070C0"/>
          </a:solidFill>
        </p:grpSpPr>
        <p:sp>
          <p:nvSpPr>
            <p:cNvPr id="4" name="6 Rectángulo"/>
            <p:cNvSpPr/>
            <p:nvPr/>
          </p:nvSpPr>
          <p:spPr>
            <a:xfrm>
              <a:off x="1679509" y="0"/>
              <a:ext cx="10512491" cy="620688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" name="5 Rectángulo"/>
            <p:cNvSpPr/>
            <p:nvPr/>
          </p:nvSpPr>
          <p:spPr>
            <a:xfrm>
              <a:off x="0" y="0"/>
              <a:ext cx="1679509" cy="1052736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0 Imagen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828" y="188640"/>
              <a:ext cx="864096" cy="714874"/>
            </a:xfrm>
            <a:prstGeom prst="rect">
              <a:avLst/>
            </a:prstGeom>
            <a:grp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8 CuadroTexto"/>
            <p:cNvSpPr txBox="1"/>
            <p:nvPr/>
          </p:nvSpPr>
          <p:spPr>
            <a:xfrm>
              <a:off x="7010599" y="177754"/>
              <a:ext cx="5039883" cy="267712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rtlCol="0">
              <a:spAutoFit/>
            </a:bodyPr>
            <a:lstStyle/>
            <a:p>
              <a:r>
                <a:rPr lang="es-MX" sz="1400" b="1" dirty="0">
                  <a:solidFill>
                    <a:schemeClr val="bg1"/>
                  </a:solidFill>
                </a:rPr>
                <a:t>DIRECCIÓN DE SEGURIDAD PÚBLICA MUNICIPAL</a:t>
              </a:r>
              <a:endParaRPr lang="es-E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981258" y="260648"/>
            <a:ext cx="2714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ACTIVIDADES RELEVANTES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95537" y="899428"/>
            <a:ext cx="5209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ACTIVIDADES  CONMEMORATIVAS DURANTE EL MES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86373" y="1575472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/>
              <a:t>27 de octubre 19, 19 :</a:t>
            </a:r>
            <a:r>
              <a:rPr lang="es-MX" dirty="0"/>
              <a:t>OO </a:t>
            </a:r>
            <a:r>
              <a:rPr lang="es-MX" dirty="0" err="1" smtClean="0"/>
              <a:t>Hrs</a:t>
            </a:r>
            <a:endParaRPr lang="es-MX" dirty="0" smtClean="0"/>
          </a:p>
          <a:p>
            <a:pPr algn="just"/>
            <a:r>
              <a:rPr lang="es-MX" dirty="0"/>
              <a:t>Reporte de persona lesionada por arma de fuego en la calle Carlos Vivanco número 909 en la colonia Concepción a las 19:00 horas, encontrando a una persona del sexo masculino identificado como, Gabriel Méndez Cruz de 39 años de edad, quien presentaba un impacto de arma de fuego a la altura de la espalda baja del lado </a:t>
            </a:r>
            <a:r>
              <a:rPr lang="es-MX" dirty="0" err="1"/>
              <a:t>izquieredo</a:t>
            </a:r>
            <a:r>
              <a:rPr lang="es-MX" dirty="0"/>
              <a:t>, sobre el piso se encontraban tres casquillos percutidos al parecer de calibre 9 milímetros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31 Oct, 2019</a:t>
            </a:r>
          </a:p>
          <a:p>
            <a:pPr algn="just"/>
            <a:r>
              <a:rPr lang="es-MX" dirty="0" smtClean="0"/>
              <a:t>LOCALIZACION MOTOCICLETA ROBADA una </a:t>
            </a:r>
            <a:r>
              <a:rPr lang="es-MX" dirty="0"/>
              <a:t>motocicleta con reporte de robo en la colonia Las mercedes II en </a:t>
            </a:r>
            <a:r>
              <a:rPr lang="es-MX" dirty="0" smtClean="0"/>
              <a:t>Matehuala, la cual fue </a:t>
            </a:r>
            <a:r>
              <a:rPr lang="es-MX" dirty="0"/>
              <a:t>sustraída de un domicilio en la misma </a:t>
            </a:r>
            <a:r>
              <a:rPr lang="es-MX" dirty="0" smtClean="0"/>
              <a:t>colonia. Marca </a:t>
            </a:r>
            <a:r>
              <a:rPr lang="es-MX" dirty="0"/>
              <a:t>Dinamo, color rojo, tipo cross, con placas de circulación CYA9-J, modelo 2015, la cual fue localizada abandonada y con indicios de desvalijamiento sobre Avenida de Las Américas próximo a la calle Austrias a las 02:55 </a:t>
            </a:r>
            <a:r>
              <a:rPr lang="es-MX" dirty="0" smtClean="0"/>
              <a:t>elaborando </a:t>
            </a:r>
            <a:r>
              <a:rPr lang="es-MX" dirty="0"/>
              <a:t>la disposición ante la Fiscalía de Justicia del Estado</a:t>
            </a:r>
            <a:r>
              <a:rPr lang="es-MX" dirty="0" smtClean="0"/>
              <a:t>,.</a:t>
            </a:r>
          </a:p>
          <a:p>
            <a:pPr algn="just"/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298778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 Grupo"/>
          <p:cNvGrpSpPr/>
          <p:nvPr/>
        </p:nvGrpSpPr>
        <p:grpSpPr>
          <a:xfrm>
            <a:off x="-1" y="8913"/>
            <a:ext cx="9144001" cy="1210287"/>
            <a:chOff x="0" y="0"/>
            <a:chExt cx="12192000" cy="1052736"/>
          </a:xfrm>
          <a:solidFill>
            <a:srgbClr val="0070C0"/>
          </a:solidFill>
        </p:grpSpPr>
        <p:sp>
          <p:nvSpPr>
            <p:cNvPr id="4" name="6 Rectángulo"/>
            <p:cNvSpPr/>
            <p:nvPr/>
          </p:nvSpPr>
          <p:spPr>
            <a:xfrm>
              <a:off x="1679509" y="0"/>
              <a:ext cx="10512491" cy="620688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" name="5 Rectángulo"/>
            <p:cNvSpPr/>
            <p:nvPr/>
          </p:nvSpPr>
          <p:spPr>
            <a:xfrm>
              <a:off x="0" y="0"/>
              <a:ext cx="1679509" cy="1052736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0 Imagen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828" y="188640"/>
              <a:ext cx="864096" cy="714874"/>
            </a:xfrm>
            <a:prstGeom prst="rect">
              <a:avLst/>
            </a:prstGeom>
            <a:grp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8 CuadroTexto"/>
            <p:cNvSpPr txBox="1"/>
            <p:nvPr/>
          </p:nvSpPr>
          <p:spPr>
            <a:xfrm>
              <a:off x="7010599" y="177754"/>
              <a:ext cx="5039883" cy="267712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rtlCol="0">
              <a:spAutoFit/>
            </a:bodyPr>
            <a:lstStyle/>
            <a:p>
              <a:r>
                <a:rPr lang="es-MX" sz="1400" b="1" dirty="0">
                  <a:solidFill>
                    <a:schemeClr val="bg1"/>
                  </a:solidFill>
                </a:rPr>
                <a:t>DIRECCIÓN DE SEGURIDAD PÚBLICA MUNICIPAL</a:t>
              </a:r>
              <a:endParaRPr lang="es-E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1547440" y="214374"/>
            <a:ext cx="2689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AREA DE TRABAJO SOCIAL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90870" y="1221540"/>
            <a:ext cx="874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                                   El área de TRABAJO SOCIAL diariamente se trabaja con los menores infractores y padres de familia realizando un diagnostico previo, de jóvenes en adicciones para realizar la canalización a instancias como el DIF, CAPA o alguna otra institución: 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90870" y="2362806"/>
            <a:ext cx="5723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 </a:t>
            </a:r>
            <a:r>
              <a:rPr lang="es-MX" dirty="0"/>
              <a:t>han canalizado un total de: </a:t>
            </a: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290823"/>
              </p:ext>
            </p:extLst>
          </p:nvPr>
        </p:nvGraphicFramePr>
        <p:xfrm>
          <a:off x="2009327" y="3023935"/>
          <a:ext cx="5125346" cy="1394460"/>
        </p:xfrm>
        <a:graphic>
          <a:graphicData uri="http://schemas.openxmlformats.org/drawingml/2006/table">
            <a:tbl>
              <a:tblPr/>
              <a:tblGrid>
                <a:gridCol w="2562673"/>
                <a:gridCol w="2562673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PERSONAS</a:t>
                      </a:r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PARA SER 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ANEXADOS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HOMBRES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MUJERES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HOMBRE MENORES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MUJERES MENORES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</a:tr>
            </a:tbl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263147" y="4869160"/>
            <a:ext cx="8617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En Coordinación con el área de Prevención del Delito, se ha estado trabajando </a:t>
            </a:r>
            <a:r>
              <a:rPr lang="es-MX" dirty="0" smtClean="0"/>
              <a:t>en </a:t>
            </a:r>
            <a:r>
              <a:rPr lang="es-MX" dirty="0"/>
              <a:t>los comités en las colonias, y en las instituciones educativas  como es el </a:t>
            </a:r>
            <a:r>
              <a:rPr lang="es-MX" dirty="0" err="1" smtClean="0"/>
              <a:t>casose</a:t>
            </a:r>
            <a:r>
              <a:rPr lang="es-MX" dirty="0" smtClean="0"/>
              <a:t> ha apoyado para la canalización de 2 familias victimas de violencia familiar par el apoyo Psicológico por parte del personal del DIF.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7830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835697" y="6023030"/>
            <a:ext cx="5516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/>
              <a:t>POR SU ATENCION GRACIAS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" r="67256" b="77649"/>
          <a:stretch/>
        </p:blipFill>
        <p:spPr>
          <a:xfrm>
            <a:off x="1115616" y="109345"/>
            <a:ext cx="6912768" cy="591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7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14705</TotalTime>
  <Words>711</Words>
  <Application>Microsoft Office PowerPoint</Application>
  <PresentationFormat>Presentación en pantalla (4:3)</PresentationFormat>
  <Paragraphs>133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Bodoni MT Black</vt:lpstr>
      <vt:lpstr>Calibri</vt:lpstr>
      <vt:lpstr>Calibri Light</vt:lpstr>
      <vt:lpstr>Wingdings</vt:lpstr>
      <vt:lpstr>Tema de Office</vt:lpstr>
      <vt:lpstr>CONSEJO MUNICIPAL DE  SEGURIDAD PUBLICA </vt:lpstr>
      <vt:lpstr>DIRECCION GENERAL DE SEGURIDAD PUBLICA MUNICIPAL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DIRECCION GENERAL DE SEGURIDAD PUBLICA MUNICIPAL</dc:title>
  <dc:creator>SUB DIRECCION</dc:creator>
  <cp:lastModifiedBy>Manuel Vazquez</cp:lastModifiedBy>
  <cp:revision>506</cp:revision>
  <cp:lastPrinted>2019-03-21T15:34:22Z</cp:lastPrinted>
  <dcterms:modified xsi:type="dcterms:W3CDTF">2019-11-07T17:33:59Z</dcterms:modified>
</cp:coreProperties>
</file>