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5" r:id="rId3"/>
    <p:sldId id="28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7D02"/>
    <a:srgbClr val="B88800"/>
    <a:srgbClr val="CC9900"/>
    <a:srgbClr val="CC9B00"/>
    <a:srgbClr val="C48300"/>
    <a:srgbClr val="996600"/>
    <a:srgbClr val="A7791D"/>
    <a:srgbClr val="C49500"/>
    <a:srgbClr val="BF9000"/>
    <a:srgbClr val="002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75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8"/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325-429C-9D4F-352FADBFFAF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325-429C-9D4F-352FADBFFAF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325-429C-9D4F-352FADBFFAF4}"/>
              </c:ext>
            </c:extLst>
          </c:dPt>
          <c:dLbls>
            <c:dLbl>
              <c:idx val="1"/>
              <c:layout>
                <c:manualLayout>
                  <c:x val="-0.21428925200891324"/>
                  <c:y val="-0.1986167018839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325-429C-9D4F-352FADBFFAF4}"/>
                </c:ext>
              </c:extLst>
            </c:dLbl>
            <c:dLbl>
              <c:idx val="2"/>
              <c:layout>
                <c:manualLayout>
                  <c:x val="0.20227229102269642"/>
                  <c:y val="7.4407675046011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325-429C-9D4F-352FADBFFA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'[est_rez_mpio 2018_SLP.xlsx]Rezago x Mun (2)'!$M$16:$M$18</c:f>
              <c:strCache>
                <c:ptCount val="3"/>
                <c:pt idx="0">
                  <c:v>Analfabetas</c:v>
                </c:pt>
                <c:pt idx="1">
                  <c:v>Sin primaria terminada</c:v>
                </c:pt>
                <c:pt idx="2">
                  <c:v>Sin secundaria terminada</c:v>
                </c:pt>
              </c:strCache>
            </c:strRef>
          </c:cat>
          <c:val>
            <c:numRef>
              <c:f>'[est_rez_mpio 2018_SLP.xlsx]Rezago x Mun (2)'!$N$16:$N$18</c:f>
              <c:numCache>
                <c:formatCode>#,##0</c:formatCode>
                <c:ptCount val="3"/>
                <c:pt idx="0">
                  <c:v>84201</c:v>
                </c:pt>
                <c:pt idx="1">
                  <c:v>214205</c:v>
                </c:pt>
                <c:pt idx="2">
                  <c:v>330013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25-429C-9D4F-352FADBFF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02802479648029E-2"/>
          <c:y val="0.85590661293343295"/>
          <c:w val="0.97112608672587331"/>
          <c:h val="8.12976154780991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9301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5550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226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407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3631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2439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4293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11768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33338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2575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6503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CF5F5-62D4-48D3-87E7-57515113D151}" type="datetimeFigureOut">
              <a:rPr lang="es-MX" smtClean="0"/>
              <a:t>03/04/2019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157B8-775F-4249-A848-73660C03214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396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8545" y="18798"/>
            <a:ext cx="9118363" cy="747314"/>
            <a:chOff x="8545" y="18798"/>
            <a:chExt cx="9118363" cy="747314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20305" r="61327" b="20479"/>
            <a:stretch/>
          </p:blipFill>
          <p:spPr bwMode="auto">
            <a:xfrm>
              <a:off x="8545" y="25640"/>
              <a:ext cx="2376000" cy="71363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15" t="17446" r="3593" b="20453"/>
            <a:stretch/>
          </p:blipFill>
          <p:spPr bwMode="auto">
            <a:xfrm>
              <a:off x="7281017" y="18798"/>
              <a:ext cx="1845891" cy="74731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0" name="Rectángulo 13"/>
          <p:cNvSpPr/>
          <p:nvPr/>
        </p:nvSpPr>
        <p:spPr>
          <a:xfrm>
            <a:off x="0" y="6637261"/>
            <a:ext cx="9144000" cy="226800"/>
          </a:xfrm>
          <a:prstGeom prst="rect">
            <a:avLst/>
          </a:prstGeom>
          <a:solidFill>
            <a:srgbClr val="BA7D02">
              <a:alpha val="7098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-9144" y="775272"/>
            <a:ext cx="9144000" cy="0"/>
          </a:xfrm>
          <a:prstGeom prst="line">
            <a:avLst/>
          </a:prstGeom>
          <a:ln w="38100">
            <a:solidFill>
              <a:srgbClr val="BA7D02">
                <a:alpha val="7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9 CuadroTexto"/>
          <p:cNvSpPr txBox="1">
            <a:spLocks noChangeArrowheads="1"/>
          </p:cNvSpPr>
          <p:nvPr/>
        </p:nvSpPr>
        <p:spPr bwMode="auto">
          <a:xfrm>
            <a:off x="1357278" y="2148624"/>
            <a:ext cx="6459605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MX" altLang="es-MX" sz="4800" b="1" dirty="0">
                <a:solidFill>
                  <a:srgbClr val="462300"/>
                </a:solidFill>
                <a:latin typeface="Times New Roman" panose="02020603050405020304" pitchFamily="18" charset="0"/>
              </a:rPr>
              <a:t>PROGRAMA  ANUAL </a:t>
            </a:r>
            <a:endParaRPr lang="es-MX" altLang="es-MX" sz="4800" b="1" dirty="0" smtClean="0">
              <a:solidFill>
                <a:srgbClr val="462300"/>
              </a:solidFill>
              <a:latin typeface="Times New Roman" panose="02020603050405020304" pitchFamily="18" charset="0"/>
            </a:endParaRPr>
          </a:p>
          <a:p>
            <a:pPr algn="ctr"/>
            <a:endParaRPr lang="es-MX" altLang="es-MX" sz="2000" b="1" dirty="0">
              <a:solidFill>
                <a:srgbClr val="4623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s-MX" altLang="es-MX" sz="4800" b="1" dirty="0" smtClean="0">
                <a:solidFill>
                  <a:srgbClr val="462300"/>
                </a:solidFill>
                <a:latin typeface="Times New Roman" panose="02020603050405020304" pitchFamily="18" charset="0"/>
              </a:rPr>
              <a:t> 2 0 1 9</a:t>
            </a:r>
            <a:endParaRPr lang="es-MX" altLang="es-MX" sz="4800" b="1" dirty="0">
              <a:solidFill>
                <a:srgbClr val="4623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76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8545" y="18798"/>
            <a:ext cx="9118363" cy="747314"/>
            <a:chOff x="8545" y="18798"/>
            <a:chExt cx="9118363" cy="747314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20305" r="61327" b="20479"/>
            <a:stretch/>
          </p:blipFill>
          <p:spPr bwMode="auto">
            <a:xfrm>
              <a:off x="8545" y="25640"/>
              <a:ext cx="2376000" cy="71363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15" t="17446" r="3593" b="20453"/>
            <a:stretch/>
          </p:blipFill>
          <p:spPr bwMode="auto">
            <a:xfrm>
              <a:off x="7281017" y="18798"/>
              <a:ext cx="1845891" cy="74731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0" name="Rectángulo 13"/>
          <p:cNvSpPr/>
          <p:nvPr/>
        </p:nvSpPr>
        <p:spPr>
          <a:xfrm>
            <a:off x="0" y="6637261"/>
            <a:ext cx="9144000" cy="226800"/>
          </a:xfrm>
          <a:prstGeom prst="rect">
            <a:avLst/>
          </a:prstGeom>
          <a:solidFill>
            <a:srgbClr val="BA7D02">
              <a:alpha val="7098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-9144" y="783981"/>
            <a:ext cx="9144000" cy="0"/>
          </a:xfrm>
          <a:prstGeom prst="line">
            <a:avLst/>
          </a:prstGeom>
          <a:ln w="31750">
            <a:solidFill>
              <a:srgbClr val="BA7D02">
                <a:alpha val="7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2384257" y="383267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Misión y Visión Institucional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51520" y="3302076"/>
            <a:ext cx="8640960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Visión:</a:t>
            </a:r>
          </a:p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Posicionar al Estado de San Luis Potosí como un estado libre de Rezago Educativo, mediante la innovación de sus programas, el uso de las tecnologías, y la transparencia institucional a través de la mejora continua.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51520" y="1087934"/>
            <a:ext cx="8640960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Misión:</a:t>
            </a:r>
          </a:p>
          <a:p>
            <a:pPr marL="0" marR="0" lvl="1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9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Asegurar la calidad educativa para todas las personas mayores de 15 años en situación de Rezago Educativo, promoviendo el desarrollo de capacidades y oportunidades individuales y colectivas, mejorando la calidad de vida de todos los potosinos</a:t>
            </a:r>
          </a:p>
        </p:txBody>
      </p:sp>
    </p:spTree>
    <p:extLst>
      <p:ext uri="{BB962C8B-B14F-4D97-AF65-F5344CB8AC3E}">
        <p14:creationId xmlns:p14="http://schemas.microsoft.com/office/powerpoint/2010/main" val="362692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8545" y="18798"/>
            <a:ext cx="9118363" cy="747314"/>
            <a:chOff x="8545" y="18798"/>
            <a:chExt cx="9118363" cy="747314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3" t="20305" r="61327" b="20479"/>
            <a:stretch/>
          </p:blipFill>
          <p:spPr bwMode="auto">
            <a:xfrm>
              <a:off x="8545" y="25640"/>
              <a:ext cx="2376000" cy="71363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15" t="17446" r="3593" b="20453"/>
            <a:stretch/>
          </p:blipFill>
          <p:spPr bwMode="auto">
            <a:xfrm>
              <a:off x="7281017" y="18798"/>
              <a:ext cx="1845891" cy="74731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BA7D02">
              <a:alpha val="7098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-9144" y="775272"/>
            <a:ext cx="9144000" cy="0"/>
          </a:xfrm>
          <a:prstGeom prst="line">
            <a:avLst/>
          </a:prstGeom>
          <a:ln w="38100">
            <a:solidFill>
              <a:srgbClr val="BA7D02">
                <a:alpha val="7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2375548" y="374558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Misión y Visión Institucional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51520" y="3302076"/>
            <a:ext cx="8640960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Visión:</a:t>
            </a:r>
          </a:p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Posicionar al Estado de San Luis Potosí como un estado libre de Rezago Educativo, mediante la innovación de sus programas, el uso de las tecnologías, y la transparencia institucional a través de la mejora continua.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51520" y="1087934"/>
            <a:ext cx="8640960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Misión:</a:t>
            </a:r>
          </a:p>
          <a:p>
            <a:pPr marL="0" marR="0" lvl="1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9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Asegurar la calidad educativa para todas las personas mayores de 15 años en situación de Rezago Educativo, promoviendo el desarrollo de capacidades y oportunidades individuales y colectivas, mejorando la calidad de vida de todos los potosinos</a:t>
            </a:r>
          </a:p>
        </p:txBody>
      </p:sp>
    </p:spTree>
    <p:extLst>
      <p:ext uri="{BB962C8B-B14F-4D97-AF65-F5344CB8AC3E}">
        <p14:creationId xmlns:p14="http://schemas.microsoft.com/office/powerpoint/2010/main" val="172031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o 23"/>
          <p:cNvGrpSpPr/>
          <p:nvPr/>
        </p:nvGrpSpPr>
        <p:grpSpPr>
          <a:xfrm>
            <a:off x="417572" y="2504320"/>
            <a:ext cx="8345069" cy="2895504"/>
            <a:chOff x="417572" y="1965934"/>
            <a:chExt cx="8345069" cy="2895504"/>
          </a:xfrm>
        </p:grpSpPr>
        <p:sp>
          <p:nvSpPr>
            <p:cNvPr id="25" name="Forma libre 24"/>
            <p:cNvSpPr/>
            <p:nvPr/>
          </p:nvSpPr>
          <p:spPr>
            <a:xfrm>
              <a:off x="417572" y="2821179"/>
              <a:ext cx="1834020" cy="1215641"/>
            </a:xfrm>
            <a:custGeom>
              <a:avLst/>
              <a:gdLst>
                <a:gd name="connsiteX0" fmla="*/ 0 w 1834020"/>
                <a:gd name="connsiteY0" fmla="*/ 121564 h 1215641"/>
                <a:gd name="connsiteX1" fmla="*/ 121564 w 1834020"/>
                <a:gd name="connsiteY1" fmla="*/ 0 h 1215641"/>
                <a:gd name="connsiteX2" fmla="*/ 1712456 w 1834020"/>
                <a:gd name="connsiteY2" fmla="*/ 0 h 1215641"/>
                <a:gd name="connsiteX3" fmla="*/ 1834020 w 1834020"/>
                <a:gd name="connsiteY3" fmla="*/ 121564 h 1215641"/>
                <a:gd name="connsiteX4" fmla="*/ 1834020 w 1834020"/>
                <a:gd name="connsiteY4" fmla="*/ 1094077 h 1215641"/>
                <a:gd name="connsiteX5" fmla="*/ 1712456 w 1834020"/>
                <a:gd name="connsiteY5" fmla="*/ 1215641 h 1215641"/>
                <a:gd name="connsiteX6" fmla="*/ 121564 w 1834020"/>
                <a:gd name="connsiteY6" fmla="*/ 1215641 h 1215641"/>
                <a:gd name="connsiteX7" fmla="*/ 0 w 1834020"/>
                <a:gd name="connsiteY7" fmla="*/ 1094077 h 1215641"/>
                <a:gd name="connsiteX8" fmla="*/ 0 w 1834020"/>
                <a:gd name="connsiteY8" fmla="*/ 121564 h 12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020" h="1215641">
                  <a:moveTo>
                    <a:pt x="0" y="121564"/>
                  </a:moveTo>
                  <a:cubicBezTo>
                    <a:pt x="0" y="54426"/>
                    <a:pt x="54426" y="0"/>
                    <a:pt x="121564" y="0"/>
                  </a:cubicBezTo>
                  <a:lnTo>
                    <a:pt x="1712456" y="0"/>
                  </a:lnTo>
                  <a:cubicBezTo>
                    <a:pt x="1779594" y="0"/>
                    <a:pt x="1834020" y="54426"/>
                    <a:pt x="1834020" y="121564"/>
                  </a:cubicBezTo>
                  <a:lnTo>
                    <a:pt x="1834020" y="1094077"/>
                  </a:lnTo>
                  <a:cubicBezTo>
                    <a:pt x="1834020" y="1161215"/>
                    <a:pt x="1779594" y="1215641"/>
                    <a:pt x="1712456" y="1215641"/>
                  </a:cubicBezTo>
                  <a:lnTo>
                    <a:pt x="121564" y="1215641"/>
                  </a:lnTo>
                  <a:cubicBezTo>
                    <a:pt x="54426" y="1215641"/>
                    <a:pt x="0" y="1161215"/>
                    <a:pt x="0" y="1094077"/>
                  </a:cubicBezTo>
                  <a:lnTo>
                    <a:pt x="0" y="121564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9525" cap="flat" cmpd="sng" algn="ctr">
              <a:solidFill>
                <a:srgbClr val="C0504D">
                  <a:hueOff val="0"/>
                  <a:satOff val="0"/>
                  <a:lumOff val="0"/>
                  <a:alphaOff val="0"/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spcFirstLastPara="0" vert="horz" wrap="square" lIns="151800" tIns="151800" rIns="151800" bIns="412295" numCol="1" spcCol="1270" anchor="t" anchorCtr="0">
              <a:noAutofit/>
            </a:bodyPr>
            <a:lstStyle/>
            <a:p>
              <a:pPr marL="114300" marR="0" lvl="1" indent="-114300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s-MX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PLANEACIÓN</a:t>
              </a:r>
            </a:p>
          </p:txBody>
        </p:sp>
        <p:sp>
          <p:nvSpPr>
            <p:cNvPr id="26" name="Forma 25"/>
            <p:cNvSpPr/>
            <p:nvPr/>
          </p:nvSpPr>
          <p:spPr>
            <a:xfrm>
              <a:off x="1374113" y="2792181"/>
              <a:ext cx="2069257" cy="2069257"/>
            </a:xfrm>
            <a:prstGeom prst="leftCircularArrow">
              <a:avLst>
                <a:gd name="adj1" fmla="val 3651"/>
                <a:gd name="adj2" fmla="val 454610"/>
                <a:gd name="adj3" fmla="val 2230120"/>
                <a:gd name="adj4" fmla="val 9024489"/>
                <a:gd name="adj5" fmla="val 4259"/>
              </a:avLst>
            </a:prstGeom>
            <a:gradFill rotWithShape="1">
              <a:gsLst>
                <a:gs pos="0">
                  <a:srgbClr val="C0504D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C0504D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C0504D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27" name="Forma libre 26"/>
            <p:cNvSpPr/>
            <p:nvPr/>
          </p:nvSpPr>
          <p:spPr>
            <a:xfrm>
              <a:off x="925172" y="3776326"/>
              <a:ext cx="1310114" cy="520989"/>
            </a:xfrm>
            <a:custGeom>
              <a:avLst/>
              <a:gdLst>
                <a:gd name="connsiteX0" fmla="*/ 0 w 1310114"/>
                <a:gd name="connsiteY0" fmla="*/ 52099 h 520989"/>
                <a:gd name="connsiteX1" fmla="*/ 52099 w 1310114"/>
                <a:gd name="connsiteY1" fmla="*/ 0 h 520989"/>
                <a:gd name="connsiteX2" fmla="*/ 1258015 w 1310114"/>
                <a:gd name="connsiteY2" fmla="*/ 0 h 520989"/>
                <a:gd name="connsiteX3" fmla="*/ 1310114 w 1310114"/>
                <a:gd name="connsiteY3" fmla="*/ 52099 h 520989"/>
                <a:gd name="connsiteX4" fmla="*/ 1310114 w 1310114"/>
                <a:gd name="connsiteY4" fmla="*/ 468890 h 520989"/>
                <a:gd name="connsiteX5" fmla="*/ 1258015 w 1310114"/>
                <a:gd name="connsiteY5" fmla="*/ 520989 h 520989"/>
                <a:gd name="connsiteX6" fmla="*/ 52099 w 1310114"/>
                <a:gd name="connsiteY6" fmla="*/ 520989 h 520989"/>
                <a:gd name="connsiteX7" fmla="*/ 0 w 1310114"/>
                <a:gd name="connsiteY7" fmla="*/ 468890 h 520989"/>
                <a:gd name="connsiteX8" fmla="*/ 0 w 1310114"/>
                <a:gd name="connsiteY8" fmla="*/ 52099 h 52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114" h="520989">
                  <a:moveTo>
                    <a:pt x="0" y="52099"/>
                  </a:moveTo>
                  <a:cubicBezTo>
                    <a:pt x="0" y="23326"/>
                    <a:pt x="23326" y="0"/>
                    <a:pt x="52099" y="0"/>
                  </a:cubicBezTo>
                  <a:lnTo>
                    <a:pt x="1258015" y="0"/>
                  </a:lnTo>
                  <a:cubicBezTo>
                    <a:pt x="1286788" y="0"/>
                    <a:pt x="1310114" y="23326"/>
                    <a:pt x="1310114" y="52099"/>
                  </a:cubicBezTo>
                  <a:lnTo>
                    <a:pt x="1310114" y="468890"/>
                  </a:lnTo>
                  <a:cubicBezTo>
                    <a:pt x="1310114" y="497663"/>
                    <a:pt x="1286788" y="520989"/>
                    <a:pt x="1258015" y="520989"/>
                  </a:cubicBezTo>
                  <a:lnTo>
                    <a:pt x="52099" y="520989"/>
                  </a:lnTo>
                  <a:cubicBezTo>
                    <a:pt x="23326" y="520989"/>
                    <a:pt x="0" y="497663"/>
                    <a:pt x="0" y="468890"/>
                  </a:cubicBezTo>
                  <a:lnTo>
                    <a:pt x="0" y="52099"/>
                  </a:lnTo>
                  <a:close/>
                </a:path>
              </a:pathLst>
            </a:custGeom>
            <a:gradFill rotWithShape="1">
              <a:gsLst>
                <a:gs pos="0">
                  <a:srgbClr val="C0504D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C0504D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C0504D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spcFirstLastPara="0" vert="horz" wrap="square" lIns="45739" tIns="35579" rIns="45739" bIns="35579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I</a:t>
              </a:r>
            </a:p>
          </p:txBody>
        </p:sp>
        <p:sp>
          <p:nvSpPr>
            <p:cNvPr id="28" name="Forma libre 27"/>
            <p:cNvSpPr/>
            <p:nvPr/>
          </p:nvSpPr>
          <p:spPr>
            <a:xfrm>
              <a:off x="2611323" y="2821179"/>
              <a:ext cx="1890543" cy="1215641"/>
            </a:xfrm>
            <a:custGeom>
              <a:avLst/>
              <a:gdLst>
                <a:gd name="connsiteX0" fmla="*/ 0 w 1890543"/>
                <a:gd name="connsiteY0" fmla="*/ 121564 h 1215641"/>
                <a:gd name="connsiteX1" fmla="*/ 121564 w 1890543"/>
                <a:gd name="connsiteY1" fmla="*/ 0 h 1215641"/>
                <a:gd name="connsiteX2" fmla="*/ 1768979 w 1890543"/>
                <a:gd name="connsiteY2" fmla="*/ 0 h 1215641"/>
                <a:gd name="connsiteX3" fmla="*/ 1890543 w 1890543"/>
                <a:gd name="connsiteY3" fmla="*/ 121564 h 1215641"/>
                <a:gd name="connsiteX4" fmla="*/ 1890543 w 1890543"/>
                <a:gd name="connsiteY4" fmla="*/ 1094077 h 1215641"/>
                <a:gd name="connsiteX5" fmla="*/ 1768979 w 1890543"/>
                <a:gd name="connsiteY5" fmla="*/ 1215641 h 1215641"/>
                <a:gd name="connsiteX6" fmla="*/ 121564 w 1890543"/>
                <a:gd name="connsiteY6" fmla="*/ 1215641 h 1215641"/>
                <a:gd name="connsiteX7" fmla="*/ 0 w 1890543"/>
                <a:gd name="connsiteY7" fmla="*/ 1094077 h 1215641"/>
                <a:gd name="connsiteX8" fmla="*/ 0 w 1890543"/>
                <a:gd name="connsiteY8" fmla="*/ 121564 h 12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0543" h="1215641">
                  <a:moveTo>
                    <a:pt x="0" y="121564"/>
                  </a:moveTo>
                  <a:cubicBezTo>
                    <a:pt x="0" y="54426"/>
                    <a:pt x="54426" y="0"/>
                    <a:pt x="121564" y="0"/>
                  </a:cubicBezTo>
                  <a:lnTo>
                    <a:pt x="1768979" y="0"/>
                  </a:lnTo>
                  <a:cubicBezTo>
                    <a:pt x="1836117" y="0"/>
                    <a:pt x="1890543" y="54426"/>
                    <a:pt x="1890543" y="121564"/>
                  </a:cubicBezTo>
                  <a:lnTo>
                    <a:pt x="1890543" y="1094077"/>
                  </a:lnTo>
                  <a:cubicBezTo>
                    <a:pt x="1890543" y="1161215"/>
                    <a:pt x="1836117" y="1215641"/>
                    <a:pt x="1768979" y="1215641"/>
                  </a:cubicBezTo>
                  <a:lnTo>
                    <a:pt x="121564" y="1215641"/>
                  </a:lnTo>
                  <a:cubicBezTo>
                    <a:pt x="54426" y="1215641"/>
                    <a:pt x="0" y="1161215"/>
                    <a:pt x="0" y="1094077"/>
                  </a:cubicBezTo>
                  <a:lnTo>
                    <a:pt x="0" y="121564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9525" cap="flat" cmpd="sng" algn="ctr">
              <a:solidFill>
                <a:srgbClr val="9BBB59">
                  <a:hueOff val="0"/>
                  <a:satOff val="0"/>
                  <a:lumOff val="0"/>
                  <a:alphaOff val="0"/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spcFirstLastPara="0" vert="horz" wrap="square" lIns="151800" tIns="412294" rIns="151800" bIns="151801" numCol="1" spcCol="1270" anchor="t" anchorCtr="0">
              <a:noAutofit/>
            </a:bodyPr>
            <a:lstStyle/>
            <a:p>
              <a:pPr marL="114300" marR="0" lvl="1" indent="-114300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s-MX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PROGRAMACIÓN</a:t>
              </a:r>
            </a:p>
          </p:txBody>
        </p:sp>
        <p:sp>
          <p:nvSpPr>
            <p:cNvPr id="29" name="Flecha circular 28"/>
            <p:cNvSpPr/>
            <p:nvPr/>
          </p:nvSpPr>
          <p:spPr>
            <a:xfrm>
              <a:off x="3588234" y="1965934"/>
              <a:ext cx="2190270" cy="2190270"/>
            </a:xfrm>
            <a:prstGeom prst="circularArrow">
              <a:avLst>
                <a:gd name="adj1" fmla="val 3449"/>
                <a:gd name="adj2" fmla="val 427427"/>
                <a:gd name="adj3" fmla="val 19397062"/>
                <a:gd name="adj4" fmla="val 12575511"/>
                <a:gd name="adj5" fmla="val 4024"/>
              </a:avLst>
            </a:prstGeom>
            <a:gradFill rotWithShape="1">
              <a:gsLst>
                <a:gs pos="0">
                  <a:srgbClr val="9BBB59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9BBB59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9BBB59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30" name="Forma libre 29"/>
            <p:cNvSpPr/>
            <p:nvPr/>
          </p:nvSpPr>
          <p:spPr>
            <a:xfrm>
              <a:off x="3147184" y="2560684"/>
              <a:ext cx="1310114" cy="520989"/>
            </a:xfrm>
            <a:custGeom>
              <a:avLst/>
              <a:gdLst>
                <a:gd name="connsiteX0" fmla="*/ 0 w 1310114"/>
                <a:gd name="connsiteY0" fmla="*/ 52099 h 520989"/>
                <a:gd name="connsiteX1" fmla="*/ 52099 w 1310114"/>
                <a:gd name="connsiteY1" fmla="*/ 0 h 520989"/>
                <a:gd name="connsiteX2" fmla="*/ 1258015 w 1310114"/>
                <a:gd name="connsiteY2" fmla="*/ 0 h 520989"/>
                <a:gd name="connsiteX3" fmla="*/ 1310114 w 1310114"/>
                <a:gd name="connsiteY3" fmla="*/ 52099 h 520989"/>
                <a:gd name="connsiteX4" fmla="*/ 1310114 w 1310114"/>
                <a:gd name="connsiteY4" fmla="*/ 468890 h 520989"/>
                <a:gd name="connsiteX5" fmla="*/ 1258015 w 1310114"/>
                <a:gd name="connsiteY5" fmla="*/ 520989 h 520989"/>
                <a:gd name="connsiteX6" fmla="*/ 52099 w 1310114"/>
                <a:gd name="connsiteY6" fmla="*/ 520989 h 520989"/>
                <a:gd name="connsiteX7" fmla="*/ 0 w 1310114"/>
                <a:gd name="connsiteY7" fmla="*/ 468890 h 520989"/>
                <a:gd name="connsiteX8" fmla="*/ 0 w 1310114"/>
                <a:gd name="connsiteY8" fmla="*/ 52099 h 52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114" h="520989">
                  <a:moveTo>
                    <a:pt x="0" y="52099"/>
                  </a:moveTo>
                  <a:cubicBezTo>
                    <a:pt x="0" y="23326"/>
                    <a:pt x="23326" y="0"/>
                    <a:pt x="52099" y="0"/>
                  </a:cubicBezTo>
                  <a:lnTo>
                    <a:pt x="1258015" y="0"/>
                  </a:lnTo>
                  <a:cubicBezTo>
                    <a:pt x="1286788" y="0"/>
                    <a:pt x="1310114" y="23326"/>
                    <a:pt x="1310114" y="52099"/>
                  </a:cubicBezTo>
                  <a:lnTo>
                    <a:pt x="1310114" y="468890"/>
                  </a:lnTo>
                  <a:cubicBezTo>
                    <a:pt x="1310114" y="497663"/>
                    <a:pt x="1286788" y="520989"/>
                    <a:pt x="1258015" y="520989"/>
                  </a:cubicBezTo>
                  <a:lnTo>
                    <a:pt x="52099" y="520989"/>
                  </a:lnTo>
                  <a:cubicBezTo>
                    <a:pt x="23326" y="520989"/>
                    <a:pt x="0" y="497663"/>
                    <a:pt x="0" y="468890"/>
                  </a:cubicBezTo>
                  <a:lnTo>
                    <a:pt x="0" y="5209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BBB59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77000">
                  <a:srgbClr val="9BBB59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9BBB59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spcFirstLastPara="0" vert="horz" wrap="square" lIns="45739" tIns="35579" rIns="45739" bIns="35579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II</a:t>
              </a:r>
            </a:p>
          </p:txBody>
        </p:sp>
        <p:sp>
          <p:nvSpPr>
            <p:cNvPr id="31" name="Forma libre 30"/>
            <p:cNvSpPr/>
            <p:nvPr/>
          </p:nvSpPr>
          <p:spPr>
            <a:xfrm>
              <a:off x="4861597" y="2821179"/>
              <a:ext cx="1716950" cy="1215641"/>
            </a:xfrm>
            <a:custGeom>
              <a:avLst/>
              <a:gdLst>
                <a:gd name="connsiteX0" fmla="*/ 0 w 1716950"/>
                <a:gd name="connsiteY0" fmla="*/ 121564 h 1215641"/>
                <a:gd name="connsiteX1" fmla="*/ 121564 w 1716950"/>
                <a:gd name="connsiteY1" fmla="*/ 0 h 1215641"/>
                <a:gd name="connsiteX2" fmla="*/ 1595386 w 1716950"/>
                <a:gd name="connsiteY2" fmla="*/ 0 h 1215641"/>
                <a:gd name="connsiteX3" fmla="*/ 1716950 w 1716950"/>
                <a:gd name="connsiteY3" fmla="*/ 121564 h 1215641"/>
                <a:gd name="connsiteX4" fmla="*/ 1716950 w 1716950"/>
                <a:gd name="connsiteY4" fmla="*/ 1094077 h 1215641"/>
                <a:gd name="connsiteX5" fmla="*/ 1595386 w 1716950"/>
                <a:gd name="connsiteY5" fmla="*/ 1215641 h 1215641"/>
                <a:gd name="connsiteX6" fmla="*/ 121564 w 1716950"/>
                <a:gd name="connsiteY6" fmla="*/ 1215641 h 1215641"/>
                <a:gd name="connsiteX7" fmla="*/ 0 w 1716950"/>
                <a:gd name="connsiteY7" fmla="*/ 1094077 h 1215641"/>
                <a:gd name="connsiteX8" fmla="*/ 0 w 1716950"/>
                <a:gd name="connsiteY8" fmla="*/ 121564 h 12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6950" h="1215641">
                  <a:moveTo>
                    <a:pt x="0" y="121564"/>
                  </a:moveTo>
                  <a:cubicBezTo>
                    <a:pt x="0" y="54426"/>
                    <a:pt x="54426" y="0"/>
                    <a:pt x="121564" y="0"/>
                  </a:cubicBezTo>
                  <a:lnTo>
                    <a:pt x="1595386" y="0"/>
                  </a:lnTo>
                  <a:cubicBezTo>
                    <a:pt x="1662524" y="0"/>
                    <a:pt x="1716950" y="54426"/>
                    <a:pt x="1716950" y="121564"/>
                  </a:cubicBezTo>
                  <a:lnTo>
                    <a:pt x="1716950" y="1094077"/>
                  </a:lnTo>
                  <a:cubicBezTo>
                    <a:pt x="1716950" y="1161215"/>
                    <a:pt x="1662524" y="1215641"/>
                    <a:pt x="1595386" y="1215641"/>
                  </a:cubicBezTo>
                  <a:lnTo>
                    <a:pt x="121564" y="1215641"/>
                  </a:lnTo>
                  <a:cubicBezTo>
                    <a:pt x="54426" y="1215641"/>
                    <a:pt x="0" y="1161215"/>
                    <a:pt x="0" y="1094077"/>
                  </a:cubicBezTo>
                  <a:lnTo>
                    <a:pt x="0" y="121564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9525" cap="flat" cmpd="sng" algn="ctr">
              <a:solidFill>
                <a:srgbClr val="8064A2">
                  <a:hueOff val="0"/>
                  <a:satOff val="0"/>
                  <a:lumOff val="0"/>
                  <a:alphaOff val="0"/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spcFirstLastPara="0" vert="horz" wrap="square" lIns="151800" tIns="151800" rIns="151800" bIns="412295" numCol="1" spcCol="1270" anchor="t" anchorCtr="0">
              <a:noAutofit/>
            </a:bodyPr>
            <a:lstStyle/>
            <a:p>
              <a:pPr marL="114300" marR="0" lvl="1" indent="-114300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s-MX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PRESUPUESTO</a:t>
              </a:r>
            </a:p>
          </p:txBody>
        </p:sp>
        <p:sp>
          <p:nvSpPr>
            <p:cNvPr id="32" name="Forma 31"/>
            <p:cNvSpPr/>
            <p:nvPr/>
          </p:nvSpPr>
          <p:spPr>
            <a:xfrm>
              <a:off x="5765614" y="2861024"/>
              <a:ext cx="1977087" cy="1977087"/>
            </a:xfrm>
            <a:prstGeom prst="leftCircularArrow">
              <a:avLst>
                <a:gd name="adj1" fmla="val 3821"/>
                <a:gd name="adj2" fmla="val 477752"/>
                <a:gd name="adj3" fmla="val 2253263"/>
                <a:gd name="adj4" fmla="val 9024489"/>
                <a:gd name="adj5" fmla="val 4458"/>
              </a:avLst>
            </a:prstGeom>
            <a:gradFill rotWithShape="0">
              <a:gsLst>
                <a:gs pos="0">
                  <a:srgbClr val="F79646">
                    <a:lumMod val="75000"/>
                  </a:srgbClr>
                </a:gs>
                <a:gs pos="80000">
                  <a:srgbClr val="F79646">
                    <a:lumMod val="60000"/>
                    <a:lumOff val="40000"/>
                  </a:srgbClr>
                </a:gs>
                <a:gs pos="100000">
                  <a:srgbClr val="F79646">
                    <a:lumMod val="40000"/>
                    <a:lumOff val="6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33" name="Forma libre 32"/>
            <p:cNvSpPr/>
            <p:nvPr/>
          </p:nvSpPr>
          <p:spPr>
            <a:xfrm>
              <a:off x="5310662" y="3776326"/>
              <a:ext cx="1310114" cy="520989"/>
            </a:xfrm>
            <a:custGeom>
              <a:avLst/>
              <a:gdLst>
                <a:gd name="connsiteX0" fmla="*/ 0 w 1310114"/>
                <a:gd name="connsiteY0" fmla="*/ 52099 h 520989"/>
                <a:gd name="connsiteX1" fmla="*/ 52099 w 1310114"/>
                <a:gd name="connsiteY1" fmla="*/ 0 h 520989"/>
                <a:gd name="connsiteX2" fmla="*/ 1258015 w 1310114"/>
                <a:gd name="connsiteY2" fmla="*/ 0 h 520989"/>
                <a:gd name="connsiteX3" fmla="*/ 1310114 w 1310114"/>
                <a:gd name="connsiteY3" fmla="*/ 52099 h 520989"/>
                <a:gd name="connsiteX4" fmla="*/ 1310114 w 1310114"/>
                <a:gd name="connsiteY4" fmla="*/ 468890 h 520989"/>
                <a:gd name="connsiteX5" fmla="*/ 1258015 w 1310114"/>
                <a:gd name="connsiteY5" fmla="*/ 520989 h 520989"/>
                <a:gd name="connsiteX6" fmla="*/ 52099 w 1310114"/>
                <a:gd name="connsiteY6" fmla="*/ 520989 h 520989"/>
                <a:gd name="connsiteX7" fmla="*/ 0 w 1310114"/>
                <a:gd name="connsiteY7" fmla="*/ 468890 h 520989"/>
                <a:gd name="connsiteX8" fmla="*/ 0 w 1310114"/>
                <a:gd name="connsiteY8" fmla="*/ 52099 h 52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114" h="520989">
                  <a:moveTo>
                    <a:pt x="0" y="52099"/>
                  </a:moveTo>
                  <a:cubicBezTo>
                    <a:pt x="0" y="23326"/>
                    <a:pt x="23326" y="0"/>
                    <a:pt x="52099" y="0"/>
                  </a:cubicBezTo>
                  <a:lnTo>
                    <a:pt x="1258015" y="0"/>
                  </a:lnTo>
                  <a:cubicBezTo>
                    <a:pt x="1286788" y="0"/>
                    <a:pt x="1310114" y="23326"/>
                    <a:pt x="1310114" y="52099"/>
                  </a:cubicBezTo>
                  <a:lnTo>
                    <a:pt x="1310114" y="468890"/>
                  </a:lnTo>
                  <a:cubicBezTo>
                    <a:pt x="1310114" y="497663"/>
                    <a:pt x="1286788" y="520989"/>
                    <a:pt x="1258015" y="520989"/>
                  </a:cubicBezTo>
                  <a:lnTo>
                    <a:pt x="52099" y="520989"/>
                  </a:lnTo>
                  <a:cubicBezTo>
                    <a:pt x="23326" y="520989"/>
                    <a:pt x="0" y="497663"/>
                    <a:pt x="0" y="468890"/>
                  </a:cubicBezTo>
                  <a:lnTo>
                    <a:pt x="0" y="52099"/>
                  </a:lnTo>
                  <a:close/>
                </a:path>
              </a:pathLst>
            </a:custGeom>
            <a:gradFill rotWithShape="0">
              <a:gsLst>
                <a:gs pos="0">
                  <a:srgbClr val="F79646">
                    <a:lumMod val="62000"/>
                  </a:srgbClr>
                </a:gs>
                <a:gs pos="34000">
                  <a:srgbClr val="F79646">
                    <a:lumMod val="100000"/>
                  </a:srgbClr>
                </a:gs>
                <a:gs pos="59000">
                  <a:srgbClr val="F79646">
                    <a:lumMod val="10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spcFirstLastPara="0" vert="horz" wrap="square" lIns="45739" tIns="35579" rIns="45739" bIns="35579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III</a:t>
              </a:r>
            </a:p>
          </p:txBody>
        </p:sp>
        <p:sp>
          <p:nvSpPr>
            <p:cNvPr id="34" name="Forma libre 33"/>
            <p:cNvSpPr/>
            <p:nvPr/>
          </p:nvSpPr>
          <p:spPr>
            <a:xfrm>
              <a:off x="6980507" y="2821179"/>
              <a:ext cx="1762861" cy="1215641"/>
            </a:xfrm>
            <a:custGeom>
              <a:avLst/>
              <a:gdLst>
                <a:gd name="connsiteX0" fmla="*/ 0 w 1762861"/>
                <a:gd name="connsiteY0" fmla="*/ 121564 h 1215641"/>
                <a:gd name="connsiteX1" fmla="*/ 121564 w 1762861"/>
                <a:gd name="connsiteY1" fmla="*/ 0 h 1215641"/>
                <a:gd name="connsiteX2" fmla="*/ 1641297 w 1762861"/>
                <a:gd name="connsiteY2" fmla="*/ 0 h 1215641"/>
                <a:gd name="connsiteX3" fmla="*/ 1762861 w 1762861"/>
                <a:gd name="connsiteY3" fmla="*/ 121564 h 1215641"/>
                <a:gd name="connsiteX4" fmla="*/ 1762861 w 1762861"/>
                <a:gd name="connsiteY4" fmla="*/ 1094077 h 1215641"/>
                <a:gd name="connsiteX5" fmla="*/ 1641297 w 1762861"/>
                <a:gd name="connsiteY5" fmla="*/ 1215641 h 1215641"/>
                <a:gd name="connsiteX6" fmla="*/ 121564 w 1762861"/>
                <a:gd name="connsiteY6" fmla="*/ 1215641 h 1215641"/>
                <a:gd name="connsiteX7" fmla="*/ 0 w 1762861"/>
                <a:gd name="connsiteY7" fmla="*/ 1094077 h 1215641"/>
                <a:gd name="connsiteX8" fmla="*/ 0 w 1762861"/>
                <a:gd name="connsiteY8" fmla="*/ 121564 h 12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2861" h="1215641">
                  <a:moveTo>
                    <a:pt x="0" y="121564"/>
                  </a:moveTo>
                  <a:cubicBezTo>
                    <a:pt x="0" y="54426"/>
                    <a:pt x="54426" y="0"/>
                    <a:pt x="121564" y="0"/>
                  </a:cubicBezTo>
                  <a:lnTo>
                    <a:pt x="1641297" y="0"/>
                  </a:lnTo>
                  <a:cubicBezTo>
                    <a:pt x="1708435" y="0"/>
                    <a:pt x="1762861" y="54426"/>
                    <a:pt x="1762861" y="121564"/>
                  </a:cubicBezTo>
                  <a:lnTo>
                    <a:pt x="1762861" y="1094077"/>
                  </a:lnTo>
                  <a:cubicBezTo>
                    <a:pt x="1762861" y="1161215"/>
                    <a:pt x="1708435" y="1215641"/>
                    <a:pt x="1641297" y="1215641"/>
                  </a:cubicBezTo>
                  <a:lnTo>
                    <a:pt x="121564" y="1215641"/>
                  </a:lnTo>
                  <a:cubicBezTo>
                    <a:pt x="54426" y="1215641"/>
                    <a:pt x="0" y="1161215"/>
                    <a:pt x="0" y="1094077"/>
                  </a:cubicBezTo>
                  <a:lnTo>
                    <a:pt x="0" y="121564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9525" cap="flat" cmpd="sng" algn="ctr">
              <a:solidFill>
                <a:srgbClr val="4BACC6">
                  <a:hueOff val="0"/>
                  <a:satOff val="0"/>
                  <a:lumOff val="0"/>
                  <a:alphaOff val="0"/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spcFirstLastPara="0" vert="horz" wrap="square" lIns="151800" tIns="412294" rIns="151800" bIns="151801" numCol="1" spcCol="1270" anchor="t" anchorCtr="0">
              <a:noAutofit/>
            </a:bodyPr>
            <a:lstStyle/>
            <a:p>
              <a:pPr marL="114300" marR="0" lvl="1" indent="-114300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s-MX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EVALUACIÓN</a:t>
              </a:r>
            </a:p>
          </p:txBody>
        </p:sp>
        <p:sp>
          <p:nvSpPr>
            <p:cNvPr id="35" name="Forma libre 34"/>
            <p:cNvSpPr/>
            <p:nvPr/>
          </p:nvSpPr>
          <p:spPr>
            <a:xfrm>
              <a:off x="7452527" y="2560684"/>
              <a:ext cx="1310114" cy="520989"/>
            </a:xfrm>
            <a:custGeom>
              <a:avLst/>
              <a:gdLst>
                <a:gd name="connsiteX0" fmla="*/ 0 w 1310114"/>
                <a:gd name="connsiteY0" fmla="*/ 52099 h 520989"/>
                <a:gd name="connsiteX1" fmla="*/ 52099 w 1310114"/>
                <a:gd name="connsiteY1" fmla="*/ 0 h 520989"/>
                <a:gd name="connsiteX2" fmla="*/ 1258015 w 1310114"/>
                <a:gd name="connsiteY2" fmla="*/ 0 h 520989"/>
                <a:gd name="connsiteX3" fmla="*/ 1310114 w 1310114"/>
                <a:gd name="connsiteY3" fmla="*/ 52099 h 520989"/>
                <a:gd name="connsiteX4" fmla="*/ 1310114 w 1310114"/>
                <a:gd name="connsiteY4" fmla="*/ 468890 h 520989"/>
                <a:gd name="connsiteX5" fmla="*/ 1258015 w 1310114"/>
                <a:gd name="connsiteY5" fmla="*/ 520989 h 520989"/>
                <a:gd name="connsiteX6" fmla="*/ 52099 w 1310114"/>
                <a:gd name="connsiteY6" fmla="*/ 520989 h 520989"/>
                <a:gd name="connsiteX7" fmla="*/ 0 w 1310114"/>
                <a:gd name="connsiteY7" fmla="*/ 468890 h 520989"/>
                <a:gd name="connsiteX8" fmla="*/ 0 w 1310114"/>
                <a:gd name="connsiteY8" fmla="*/ 52099 h 52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114" h="520989">
                  <a:moveTo>
                    <a:pt x="0" y="52099"/>
                  </a:moveTo>
                  <a:cubicBezTo>
                    <a:pt x="0" y="23326"/>
                    <a:pt x="23326" y="0"/>
                    <a:pt x="52099" y="0"/>
                  </a:cubicBezTo>
                  <a:lnTo>
                    <a:pt x="1258015" y="0"/>
                  </a:lnTo>
                  <a:cubicBezTo>
                    <a:pt x="1286788" y="0"/>
                    <a:pt x="1310114" y="23326"/>
                    <a:pt x="1310114" y="52099"/>
                  </a:cubicBezTo>
                  <a:lnTo>
                    <a:pt x="1310114" y="468890"/>
                  </a:lnTo>
                  <a:cubicBezTo>
                    <a:pt x="1310114" y="497663"/>
                    <a:pt x="1286788" y="520989"/>
                    <a:pt x="1258015" y="520989"/>
                  </a:cubicBezTo>
                  <a:lnTo>
                    <a:pt x="52099" y="520989"/>
                  </a:lnTo>
                  <a:cubicBezTo>
                    <a:pt x="23326" y="520989"/>
                    <a:pt x="0" y="497663"/>
                    <a:pt x="0" y="468890"/>
                  </a:cubicBezTo>
                  <a:lnTo>
                    <a:pt x="0" y="52099"/>
                  </a:lnTo>
                  <a:close/>
                </a:path>
              </a:pathLst>
            </a:custGeom>
            <a:gradFill rotWithShape="1">
              <a:gsLst>
                <a:gs pos="0">
                  <a:srgbClr val="4BACC6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76000">
                  <a:srgbClr val="4BACC6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4BACC6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spcFirstLastPara="0" vert="horz" wrap="square" lIns="45739" tIns="35579" rIns="45739" bIns="35579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IV</a:t>
              </a:r>
            </a:p>
          </p:txBody>
        </p:sp>
      </p:grpSp>
      <p:sp>
        <p:nvSpPr>
          <p:cNvPr id="36" name="CuadroTexto 35"/>
          <p:cNvSpPr txBox="1"/>
          <p:nvPr/>
        </p:nvSpPr>
        <p:spPr>
          <a:xfrm>
            <a:off x="1727476" y="1417489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Esquema de definición del Programa Anual </a:t>
            </a:r>
          </a:p>
        </p:txBody>
      </p:sp>
    </p:spTree>
    <p:extLst>
      <p:ext uri="{BB962C8B-B14F-4D97-AF65-F5344CB8AC3E}">
        <p14:creationId xmlns:p14="http://schemas.microsoft.com/office/powerpoint/2010/main" val="228316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upo 8"/>
          <p:cNvGrpSpPr/>
          <p:nvPr/>
        </p:nvGrpSpPr>
        <p:grpSpPr>
          <a:xfrm>
            <a:off x="1198289" y="1340768"/>
            <a:ext cx="6768752" cy="3591347"/>
            <a:chOff x="1232473" y="1340768"/>
            <a:chExt cx="6768752" cy="3591347"/>
          </a:xfrm>
        </p:grpSpPr>
        <p:sp>
          <p:nvSpPr>
            <p:cNvPr id="11" name="Rectángulo redondeado 10"/>
            <p:cNvSpPr/>
            <p:nvPr/>
          </p:nvSpPr>
          <p:spPr>
            <a:xfrm>
              <a:off x="1232473" y="2051795"/>
              <a:ext cx="6768752" cy="2880320"/>
            </a:xfrm>
            <a:prstGeom prst="roundRect">
              <a:avLst/>
            </a:prstGeom>
            <a:solidFill>
              <a:srgbClr val="C0504D"/>
            </a:soli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2096569" y="2403100"/>
              <a:ext cx="547260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marR="0" lvl="1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s-MX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Misión</a:t>
              </a:r>
            </a:p>
            <a:p>
              <a:pPr marL="742950" marR="0" lvl="1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s-MX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Visión</a:t>
              </a:r>
            </a:p>
            <a:p>
              <a:pPr marL="742950" marR="0" lvl="1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s-MX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Objetivos</a:t>
              </a:r>
            </a:p>
            <a:p>
              <a:pPr marL="742950" marR="0" lvl="1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s-MX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Diagnóstico</a:t>
              </a:r>
            </a:p>
            <a:p>
              <a:pPr marL="742950" marR="0" lvl="1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s-MX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Metas cualitativas</a:t>
              </a:r>
            </a:p>
            <a:p>
              <a:pPr marL="742950" marR="0" lvl="1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s-MX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Proyectos</a:t>
              </a: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3229416" y="1340768"/>
              <a:ext cx="277492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61950" marR="0" lvl="0" indent="-36195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AutoNum type="romanUcPeriod"/>
                <a:tabLst/>
                <a:defRPr/>
              </a:pPr>
              <a:r>
                <a:rPr kumimoji="0" lang="es-MX" altLang="es-MX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PLANEACIÓN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546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uadroTexto 8"/>
          <p:cNvSpPr txBox="1"/>
          <p:nvPr/>
        </p:nvSpPr>
        <p:spPr>
          <a:xfrm>
            <a:off x="2375548" y="374558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Misión y Visión Institucional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51520" y="3302076"/>
            <a:ext cx="8640960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Visión:</a:t>
            </a:r>
          </a:p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Posicionar al Estado de San Luis Potosí como un estado libre de Rezago Educativo, mediante la innovación de sus programas, el uso de las tecnologías, y la transparencia institucional a través de la mejora continua.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251520" y="1087934"/>
            <a:ext cx="8640960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Misión:</a:t>
            </a:r>
          </a:p>
          <a:p>
            <a:pPr marL="0" marR="0" lvl="1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altLang="es-MX" sz="9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Asegurar la calidad educativa para todas las personas mayores de 15 años en situación de Rezago Educativo, promoviendo el desarrollo de capacidades y oportunidades individuales y colectivas, mejorando la calidad de vida de todos los potosinos</a:t>
            </a:r>
          </a:p>
        </p:txBody>
      </p:sp>
    </p:spTree>
    <p:extLst>
      <p:ext uri="{BB962C8B-B14F-4D97-AF65-F5344CB8AC3E}">
        <p14:creationId xmlns:p14="http://schemas.microsoft.com/office/powerpoint/2010/main" val="233264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uadroTexto 13"/>
          <p:cNvSpPr txBox="1"/>
          <p:nvPr/>
        </p:nvSpPr>
        <p:spPr>
          <a:xfrm>
            <a:off x="2375548" y="370918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Objetivos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402582" y="948428"/>
            <a:ext cx="83534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es-MX" altLang="es-MX" dirty="0" smtClean="0">
                <a:solidFill>
                  <a:prstClr val="black"/>
                </a:solidFill>
                <a:latin typeface="Calibri"/>
              </a:rPr>
              <a:t>Ofrecer </a:t>
            </a:r>
            <a:r>
              <a:rPr lang="es-MX" altLang="es-MX" dirty="0">
                <a:solidFill>
                  <a:prstClr val="black"/>
                </a:solidFill>
                <a:latin typeface="Calibri"/>
              </a:rPr>
              <a:t>servicios educativos gratuitos a jóvenes y adultos de 15 años o más que se encuentren en condición de rezago educativo con el Modelo de Educación para la Vida y el Trabajo, para la adquisición, acreditación y certificación de los conocimientos y aprendizajes, en el marco de la educación integral y en atención a su formación ciudadana</a:t>
            </a:r>
            <a:r>
              <a:rPr lang="es-MX" altLang="es-MX" dirty="0" smtClean="0">
                <a:solidFill>
                  <a:prstClr val="black"/>
                </a:solidFill>
                <a:latin typeface="Calibri"/>
              </a:rPr>
              <a:t>.</a:t>
            </a:r>
            <a:endParaRPr lang="es-ES" altLang="es-MX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395536" y="2433329"/>
            <a:ext cx="8351837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es-MX" altLang="es-MX" dirty="0">
                <a:solidFill>
                  <a:prstClr val="black"/>
                </a:solidFill>
                <a:latin typeface="Calibri"/>
              </a:rPr>
              <a:t>Propiciar la conclusión de la educación básica para que los beneficiarios superen su condición de rezago educativo.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endParaRPr lang="es-MX" altLang="es-MX" sz="1000" dirty="0">
              <a:solidFill>
                <a:prstClr val="black"/>
              </a:solidFill>
              <a:latin typeface="Calibri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es-MX" altLang="es-MX" dirty="0">
                <a:solidFill>
                  <a:prstClr val="black"/>
                </a:solidFill>
                <a:latin typeface="Calibri"/>
              </a:rPr>
              <a:t>Impulsar la utilización de nuevas tecnologías en educación abierta básica para apoyar el aprendizaje y favorecer la inserción de jóvenes y adultos en la sociedad del conocimiento y ampliar sus capacidades para la vida y el trabajo.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endParaRPr lang="es-MX" altLang="es-MX" sz="1000" dirty="0">
              <a:solidFill>
                <a:prstClr val="black"/>
              </a:solidFill>
              <a:latin typeface="Calibri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es-MX" altLang="es-MX" dirty="0">
                <a:solidFill>
                  <a:prstClr val="black"/>
                </a:solidFill>
                <a:latin typeface="Calibri"/>
              </a:rPr>
              <a:t>Fortalecer los programas de capacitación dirigidos a personal Institucional y figuras operativas orientadas a reforzar la formación inicial y la capacitación continua que contribuya al logro de los objetivos Institucionales ya </a:t>
            </a:r>
            <a:r>
              <a:rPr lang="es-MX" altLang="es-MX" dirty="0" smtClean="0">
                <a:solidFill>
                  <a:prstClr val="black"/>
                </a:solidFill>
                <a:latin typeface="Calibri"/>
              </a:rPr>
              <a:t>establecidos.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endParaRPr lang="es-MX" altLang="es-MX" sz="1000" dirty="0" smtClean="0">
              <a:solidFill>
                <a:prstClr val="black"/>
              </a:solidFill>
              <a:latin typeface="Calibri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es-ES" altLang="es-MX" dirty="0">
                <a:latin typeface="Calibri"/>
              </a:rPr>
              <a:t>Brindar servicios educativos a grupos prioritarios que se encuentren en situación de rezago educativo, es decir aquellos </a:t>
            </a:r>
            <a:r>
              <a:rPr lang="es-ES" altLang="es-MX" dirty="0" smtClean="0">
                <a:latin typeface="Calibri"/>
              </a:rPr>
              <a:t>grupos de </a:t>
            </a:r>
            <a:r>
              <a:rPr lang="es-ES" altLang="es-MX" dirty="0">
                <a:latin typeface="Calibri"/>
              </a:rPr>
              <a:t>la sociedad más </a:t>
            </a:r>
            <a:r>
              <a:rPr lang="es-ES" altLang="es-MX" dirty="0" smtClean="0">
                <a:latin typeface="Calibri"/>
              </a:rPr>
              <a:t>susceptibles, 	que tienen un fuerte grado </a:t>
            </a:r>
            <a:r>
              <a:rPr lang="es-ES" altLang="es-MX" dirty="0">
                <a:latin typeface="Calibri"/>
              </a:rPr>
              <a:t>de vulnerabilidad </a:t>
            </a:r>
            <a:r>
              <a:rPr lang="es-ES" altLang="es-MX" dirty="0" smtClean="0">
                <a:latin typeface="Calibri"/>
              </a:rPr>
              <a:t>social: jóvenes de </a:t>
            </a:r>
            <a:r>
              <a:rPr lang="es-ES" altLang="es-MX" dirty="0">
                <a:latin typeface="Calibri"/>
              </a:rPr>
              <a:t>10 a 14 años, personas adultas </a:t>
            </a:r>
            <a:r>
              <a:rPr lang="es-ES" altLang="es-MX" dirty="0" smtClean="0">
                <a:latin typeface="Calibri"/>
              </a:rPr>
              <a:t>mayores, jornaleros </a:t>
            </a:r>
            <a:r>
              <a:rPr lang="es-ES" altLang="es-MX" dirty="0">
                <a:latin typeface="Calibri"/>
              </a:rPr>
              <a:t>agrícolas, </a:t>
            </a:r>
            <a:r>
              <a:rPr lang="es-ES" altLang="es-MX" dirty="0" smtClean="0">
                <a:latin typeface="Calibri"/>
              </a:rPr>
              <a:t>población indígena, ciegos y débiles visuales, etc.</a:t>
            </a:r>
            <a:endParaRPr lang="es-ES" altLang="es-MX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675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uadroTexto 10"/>
          <p:cNvSpPr txBox="1"/>
          <p:nvPr/>
        </p:nvSpPr>
        <p:spPr>
          <a:xfrm>
            <a:off x="2411760" y="373955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Diagnóstico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260573" y="1109972"/>
            <a:ext cx="864096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Definiendo el rezago educativo, como la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población de 15 años o más que no sabe leer ni escribir o que no ha iniciado o concluido su educación primaria o educación secundaria. En función de lo anterior, y al realizar un ejercicio de análisis sobre  los resultados  en materia de rezago educativo para el estado, podríamos decir:</a:t>
            </a:r>
          </a:p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61950" marR="0" lvl="1" indent="-27146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Al 31 de diciembre del 2017, vivían en San Luis Potosí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millón 023 mil 154 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potosinos de 15 años y más, de los cuales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644 mil 415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(31.8%) se encontraban en condiciones de rezago educativo: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94 mil 031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analfabetas, (4.6%), 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218 mil 664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sin primaria terminada, (10.8%) y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331 mil 720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sin secundaria, (16.4%).</a:t>
            </a:r>
          </a:p>
          <a:p>
            <a:pPr marL="361950" marR="0" lvl="1" indent="-27146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61950" marR="0" lvl="1" indent="-27146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Al 31 de diciembre del 2018, con las acciones del IEEA en el Estado de San Luis Potosí, el índice de rezago educativo, específicamente la tasa de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analfabetismo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logró la disminución de 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0.5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puntos porcentuales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y por consiguiente posicionar a la Entidad en el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octavo lugar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de la lista de los Estados a nivel nacional con mayor disminución en este indicador, dado que el promedio nacional en la disminución fue de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0.4 puntos porcentuales.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Además 3 municipios con dos dígitos en el índice de analfabetismo lograron reducir este indicador a una cifra.</a:t>
            </a:r>
          </a:p>
        </p:txBody>
      </p:sp>
    </p:spTree>
    <p:extLst>
      <p:ext uri="{BB962C8B-B14F-4D97-AF65-F5344CB8AC3E}">
        <p14:creationId xmlns:p14="http://schemas.microsoft.com/office/powerpoint/2010/main" val="81877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260573" y="1048196"/>
            <a:ext cx="864096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61950" marR="0" lvl="1" indent="-27146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Respecto al indicador de rezago educativo sin primaria, se disminuyeron 0.3 puntos porcentuales, mientras que el promedio nacional fue del 0.1 ocupando, San Luis Potosí, el quinto lugar a nivel nacional de los estados mas disminuyeron este índice.</a:t>
            </a:r>
          </a:p>
          <a:p>
            <a:pPr marL="361950" marR="0" lvl="1" indent="-27146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61950" marR="0" lvl="1" indent="-27146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 lo que concierne a la reducción del índice de adultos sin secundaria la disminución fue de 0.3 puntos porcentuales, resultando éste por arriba del promedio nacional que fue del 0.2 puntos porcentuales.</a:t>
            </a:r>
          </a:p>
          <a:p>
            <a:pPr marL="361950" marR="0" lvl="1" indent="-27146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61950" marR="0" lvl="1" indent="-27146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 el 2018, San Luis Potosí logró posicionarse entre los 10 estados con mas disminución en rezago educativo total con la reducción de </a:t>
            </a:r>
            <a:r>
              <a:rPr kumimoji="0" lang="es-E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1.1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puntos porcentuales superando el promedio nacional que se reportó con 0.7 puntos . 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411760" y="373955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Diagnóstico</a:t>
            </a:r>
          </a:p>
        </p:txBody>
      </p:sp>
    </p:spTree>
    <p:extLst>
      <p:ext uri="{BB962C8B-B14F-4D97-AF65-F5344CB8AC3E}">
        <p14:creationId xmlns:p14="http://schemas.microsoft.com/office/powerpoint/2010/main" val="157464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3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1899099"/>
              </p:ext>
            </p:extLst>
          </p:nvPr>
        </p:nvGraphicFramePr>
        <p:xfrm>
          <a:off x="1836208" y="2980334"/>
          <a:ext cx="5471583" cy="3545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440493"/>
              </p:ext>
            </p:extLst>
          </p:nvPr>
        </p:nvGraphicFramePr>
        <p:xfrm>
          <a:off x="548096" y="1040748"/>
          <a:ext cx="8047807" cy="1841646"/>
        </p:xfrm>
        <a:graphic>
          <a:graphicData uri="http://schemas.openxmlformats.org/drawingml/2006/table">
            <a:tbl>
              <a:tblPr/>
              <a:tblGrid>
                <a:gridCol w="1289019">
                  <a:extLst>
                    <a:ext uri="{9D8B030D-6E8A-4147-A177-3AD203B41FA5}">
                      <a16:colId xmlns:a16="http://schemas.microsoft.com/office/drawing/2014/main" val="423868986"/>
                    </a:ext>
                  </a:extLst>
                </a:gridCol>
                <a:gridCol w="927884">
                  <a:extLst>
                    <a:ext uri="{9D8B030D-6E8A-4147-A177-3AD203B41FA5}">
                      <a16:colId xmlns:a16="http://schemas.microsoft.com/office/drawing/2014/main" val="3418113811"/>
                    </a:ext>
                  </a:extLst>
                </a:gridCol>
                <a:gridCol w="814534">
                  <a:extLst>
                    <a:ext uri="{9D8B030D-6E8A-4147-A177-3AD203B41FA5}">
                      <a16:colId xmlns:a16="http://schemas.microsoft.com/office/drawing/2014/main" val="933338348"/>
                    </a:ext>
                  </a:extLst>
                </a:gridCol>
                <a:gridCol w="643192">
                  <a:extLst>
                    <a:ext uri="{9D8B030D-6E8A-4147-A177-3AD203B41FA5}">
                      <a16:colId xmlns:a16="http://schemas.microsoft.com/office/drawing/2014/main" val="3505020815"/>
                    </a:ext>
                  </a:extLst>
                </a:gridCol>
                <a:gridCol w="814534">
                  <a:extLst>
                    <a:ext uri="{9D8B030D-6E8A-4147-A177-3AD203B41FA5}">
                      <a16:colId xmlns:a16="http://schemas.microsoft.com/office/drawing/2014/main" val="614828805"/>
                    </a:ext>
                  </a:extLst>
                </a:gridCol>
                <a:gridCol w="643192">
                  <a:extLst>
                    <a:ext uri="{9D8B030D-6E8A-4147-A177-3AD203B41FA5}">
                      <a16:colId xmlns:a16="http://schemas.microsoft.com/office/drawing/2014/main" val="2368568970"/>
                    </a:ext>
                  </a:extLst>
                </a:gridCol>
                <a:gridCol w="814534">
                  <a:extLst>
                    <a:ext uri="{9D8B030D-6E8A-4147-A177-3AD203B41FA5}">
                      <a16:colId xmlns:a16="http://schemas.microsoft.com/office/drawing/2014/main" val="1197165243"/>
                    </a:ext>
                  </a:extLst>
                </a:gridCol>
                <a:gridCol w="643192">
                  <a:extLst>
                    <a:ext uri="{9D8B030D-6E8A-4147-A177-3AD203B41FA5}">
                      <a16:colId xmlns:a16="http://schemas.microsoft.com/office/drawing/2014/main" val="2635372660"/>
                    </a:ext>
                  </a:extLst>
                </a:gridCol>
                <a:gridCol w="814534">
                  <a:extLst>
                    <a:ext uri="{9D8B030D-6E8A-4147-A177-3AD203B41FA5}">
                      <a16:colId xmlns:a16="http://schemas.microsoft.com/office/drawing/2014/main" val="1779927917"/>
                    </a:ext>
                  </a:extLst>
                </a:gridCol>
                <a:gridCol w="643192">
                  <a:extLst>
                    <a:ext uri="{9D8B030D-6E8A-4147-A177-3AD203B41FA5}">
                      <a16:colId xmlns:a16="http://schemas.microsoft.com/office/drawing/2014/main" val="530098481"/>
                    </a:ext>
                  </a:extLst>
                </a:gridCol>
              </a:tblGrid>
              <a:tr h="225113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1/</a:t>
                      </a:r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Estimación de la población de 15 años y más en rezago educativo al 31 de diciembre de 2018</a:t>
                      </a:r>
                    </a:p>
                  </a:txBody>
                  <a:tcPr marL="7763" marR="7763" marT="7763" marB="0" anchor="b">
                    <a:lnL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380878"/>
                  </a:ext>
                </a:extLst>
              </a:tr>
              <a:tr h="131963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442190"/>
                  </a:ext>
                </a:extLst>
              </a:tr>
              <a:tr h="41141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Entidad Federativa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Población de 15 años y más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Analfabetas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 primaria terminada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 secundaria terminada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Rezago total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095464"/>
                  </a:ext>
                </a:extLst>
              </a:tr>
              <a:tr h="66181"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MX" sz="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07263"/>
                  </a:ext>
                </a:extLst>
              </a:tr>
              <a:tr h="414266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San Luis Potosí</a:t>
                      </a:r>
                    </a:p>
                  </a:txBody>
                  <a:tcPr marL="69863" marR="7763" marT="7763" marB="0" anchor="ctr">
                    <a:lnL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2,048,795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84,201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4.1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214,205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330,013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628,419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392519"/>
                  </a:ext>
                </a:extLst>
              </a:tr>
              <a:tr h="72008"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000331"/>
                  </a:ext>
                </a:extLst>
              </a:tr>
              <a:tr h="263925">
                <a:tc gridSpan="10">
                  <a:txBody>
                    <a:bodyPr/>
                    <a:lstStyle/>
                    <a:p>
                      <a:pPr algn="l" fontAlgn="t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1/ Información estimada con base en la Encuesta Intercensal 2015, INEGI; Proyecciones de Población 2010-2030 (abril 2013), CONAPO, Estadística del Sistema Educativo Nacional SEP (2018) y logros del INEA. </a:t>
                      </a:r>
                    </a:p>
                  </a:txBody>
                  <a:tcPr marL="7763" marR="7763" marT="7763" marB="0">
                    <a:lnL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285049"/>
                  </a:ext>
                </a:extLst>
              </a:tr>
              <a:tr h="139725">
                <a:tc gridSpan="10"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Nota: Las cifras están sujetas a modificación cada vez que existan actualizaciones en las fuentes de información o cambios en metodología del cálculo del rezago educativo.</a:t>
                      </a:r>
                    </a:p>
                  </a:txBody>
                  <a:tcPr marL="7763" marR="7763" marT="7763" marB="0" anchor="b">
                    <a:lnL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739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89281"/>
                  </a:ext>
                </a:extLst>
              </a:tr>
            </a:tbl>
          </a:graphicData>
        </a:graphic>
      </p:graphicFrame>
      <p:sp>
        <p:nvSpPr>
          <p:cNvPr id="16" name="CuadroTexto 15"/>
          <p:cNvSpPr txBox="1"/>
          <p:nvPr/>
        </p:nvSpPr>
        <p:spPr>
          <a:xfrm>
            <a:off x="2411760" y="373955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Diagnóstico</a:t>
            </a:r>
          </a:p>
        </p:txBody>
      </p:sp>
    </p:spTree>
    <p:extLst>
      <p:ext uri="{BB962C8B-B14F-4D97-AF65-F5344CB8AC3E}">
        <p14:creationId xmlns:p14="http://schemas.microsoft.com/office/powerpoint/2010/main" val="269696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184418" y="1024273"/>
            <a:ext cx="8712201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3400" marR="0" lvl="1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 2018 se logro en el Estado que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43 mil 052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usuarios concluyeran alguna etapa o nivel, lo que represento alcanzar el 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88.4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por ciento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 la meta planteada para este año. No se logro alcanzar el 100% de la meta planteada, 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ya que se obtuvieron menos Ucn en el programa, debido a la dinámica del cierre y que el INEA experimentó restricciones presupuestales, decidiéndose impulsar el Programa de Alfabetización, pero dejándose de aplicar exámenes en primaria y secundaria, durante los meses de noviembre y diciembre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</a:p>
          <a:p>
            <a:pPr marL="533400" marR="0" lvl="1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Los anteriores logros se distribuyeron por nivel de la siguiente manera:</a:t>
            </a:r>
          </a:p>
          <a:p>
            <a:pPr marL="1447800" marR="0" lvl="3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447800" marR="0" lvl="3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11 mil 143 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personas alfabetizadas.</a:t>
            </a:r>
          </a:p>
          <a:p>
            <a:pPr marL="1447800" marR="0" lvl="3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1447800" marR="0" lvl="3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8 mil 184 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educandos concluyeron etapa inicial.</a:t>
            </a:r>
          </a:p>
          <a:p>
            <a:pPr marL="1447800" marR="0" lvl="3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447800" marR="0" lvl="3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 mil 454 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lograron concluir la primaria. </a:t>
            </a:r>
          </a:p>
          <a:p>
            <a:pPr marL="1447800" marR="0" lvl="3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447800" marR="0" lvl="3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19 mil 455 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concluyeron el nivel avanzado, logrando con ello salir de este  rezago social.</a:t>
            </a:r>
          </a:p>
          <a:p>
            <a:pPr marL="1447800" marR="0" lvl="3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411760" y="373955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Diagnóstico</a:t>
            </a:r>
          </a:p>
        </p:txBody>
      </p:sp>
    </p:spTree>
    <p:extLst>
      <p:ext uri="{BB962C8B-B14F-4D97-AF65-F5344CB8AC3E}">
        <p14:creationId xmlns:p14="http://schemas.microsoft.com/office/powerpoint/2010/main" val="362577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286356" y="1038774"/>
            <a:ext cx="856895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3400" marR="0" lvl="1" indent="-26193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Fomentar y promover la continuidad educativa de los jóvenes y adultos, para propiciar sus conclusiones de nivel y mejorar sus habilidades y competencias para la vida y el trabajo.</a:t>
            </a:r>
          </a:p>
          <a:p>
            <a:pPr marL="533400" marR="0" lvl="1" indent="-26193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26193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Continuar con el Programa Emergente de Alfabetización (PEA), implementando acciones que disminuyan el índice de analfabetismo a cifras de un solo dígito en 3 de los 5 municipios prioritarios en el año 2019, y en 2020 reducir el número de personas que no saben leer ni escribir hasta llegar a valores de concordantes con parámetros internacionales.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rPr>
              <a:t>Es importante hacer notar que el PEA es un programa paralelo al Programa Regular de Alfabetización.</a:t>
            </a:r>
          </a:p>
          <a:p>
            <a:pPr marL="271462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26193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 importante señalar que el Instituto continuara brindando los servicios educativos a la población que se encuentra en los rangos de edad de acuerdo a los indicadores de CONEVAL</a:t>
            </a: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</a:p>
          <a:p>
            <a:pPr marL="271462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26193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Pretender disminuir el índice de Analfabetismo al 3.8 puntos porcentuales, al 31 de diciembre de 2019 conforme a las estimaciones realizadas por el INEA.</a:t>
            </a:r>
          </a:p>
          <a:p>
            <a:pPr marL="533400" marR="0" lvl="1" indent="-26193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26193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C0504D"/>
              </a:solidFill>
              <a:effectLst/>
              <a:uLnTx/>
              <a:uFillTx/>
            </a:endParaRPr>
          </a:p>
        </p:txBody>
      </p:sp>
      <p:sp>
        <p:nvSpPr>
          <p:cNvPr id="11" name="CuadroTexto 1"/>
          <p:cNvSpPr txBox="1"/>
          <p:nvPr/>
        </p:nvSpPr>
        <p:spPr>
          <a:xfrm>
            <a:off x="2528617" y="372711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Metas Cualitativas</a:t>
            </a:r>
          </a:p>
        </p:txBody>
      </p:sp>
    </p:spTree>
    <p:extLst>
      <p:ext uri="{BB962C8B-B14F-4D97-AF65-F5344CB8AC3E}">
        <p14:creationId xmlns:p14="http://schemas.microsoft.com/office/powerpoint/2010/main" val="331473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23512" y="1012671"/>
            <a:ext cx="8459788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Para lograr disminuir el rezago educativo en el presente año, se requiere reforzar los programas de alianzas estratégicas con diversas Instituciones publicas, privadas y del sector social.</a:t>
            </a: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Fomentar el compromiso de las Presidencias Municipales para que participen y apoyen en la Programa Emergente de Alfabetización, en Santa Catarina, Aquismón, Lagunillas, San Martín Chalchicuautla y Guadalcazar.</a:t>
            </a:r>
          </a:p>
          <a:p>
            <a:pPr marL="533400" marR="0" lvl="0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Continuar con el fortalecimiento del Convenio de Colaboración con las Instituciones publicas de nivel Medio Superior y Superior del Estado, para integrar a sus alumnos a la campaña como prestadores de servicio social y que  participen como Asesores Educativos y Alfabetizadores.</a:t>
            </a: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Incrementar la incorporación y la atención de la población indígena bilingüe en las etnias xi´iui, náhuatl y tenek.</a:t>
            </a: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Propiciar la continuidad educativa en los educandos que se alfabeticen en su lengua materna, y en español como segunda lengua.</a:t>
            </a: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903288" marR="0" lvl="0" indent="-37941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CuadroTexto 1"/>
          <p:cNvSpPr txBox="1"/>
          <p:nvPr/>
        </p:nvSpPr>
        <p:spPr>
          <a:xfrm>
            <a:off x="2411760" y="376201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Estrategias</a:t>
            </a:r>
          </a:p>
        </p:txBody>
      </p:sp>
    </p:spTree>
    <p:extLst>
      <p:ext uri="{BB962C8B-B14F-4D97-AF65-F5344CB8AC3E}">
        <p14:creationId xmlns:p14="http://schemas.microsoft.com/office/powerpoint/2010/main" val="332430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32221" y="1028737"/>
            <a:ext cx="845978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 la finalidad de sumarnos a las acciones de Gobierno de México para apoyar a los jóvenes en su desarrollo personal y laboral, el INEA en conjunto con la Secretaría del Trabajo y Previsión Social implementarán el Programa Federal </a:t>
            </a:r>
            <a:r>
              <a:rPr kumimoji="0" lang="es-ES" sz="1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“Jóvenes Construyendo el Futuro”, 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donde se pretende  Incluir a los asesores hispanohablantes y alfabetizadores MIB de 18 a 29 años que apoyan la atención educativa con personas jóvenes y adultas que estudian la primaria  o la secundaria, proporcionando como herramienta principal la formación teórico práctica necesaria para fortalecer sus conocimientos y habilidades para mejorar la calidad del servicio educativo.  A estos asesores se les otorgara una beca de $3.600.00 mensuales durante un año.</a:t>
            </a: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Ofrecer el servicio educativo a los diferentes grupos prioritarios tales como: jóvenes de 10 a 14 años, personas adultas mayores, jornaleros agrícolas, población indígena, ciegos y débiles visuales y Promajóven. </a:t>
            </a: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Ampliar la cobertura del servicio educativo sobre todo en las localidades de mayor demanda educativa.</a:t>
            </a:r>
          </a:p>
        </p:txBody>
      </p:sp>
      <p:sp>
        <p:nvSpPr>
          <p:cNvPr id="11" name="CuadroTexto 1"/>
          <p:cNvSpPr txBox="1"/>
          <p:nvPr/>
        </p:nvSpPr>
        <p:spPr>
          <a:xfrm>
            <a:off x="2411760" y="376201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Estrategias</a:t>
            </a:r>
          </a:p>
        </p:txBody>
      </p:sp>
    </p:spTree>
    <p:extLst>
      <p:ext uri="{BB962C8B-B14F-4D97-AF65-F5344CB8AC3E}">
        <p14:creationId xmlns:p14="http://schemas.microsoft.com/office/powerpoint/2010/main" val="238599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40930" y="1028737"/>
            <a:ext cx="84597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Promover la formación permanente y profesionalización de las figuras educativas, a través de diplomados a distancia y certificación de CONOCER.</a:t>
            </a: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Fortalecer el seguimiento educativo a través de reuniones de balance académico y acciones de acompañamiento pedagógico.</a:t>
            </a: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Aumentar la atención educativa en el sector publico, privado y social, a través de convenios de participación, para capacitar al capital humano y certificar sus competencias y habilidades para la vida y el trabajo.</a:t>
            </a: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Evaluar los resultados y las acciones institucionales, a través de Reuniones Operativas mensuales con Coordinadores de Zona, Tutores y Director General.</a:t>
            </a:r>
          </a:p>
        </p:txBody>
      </p:sp>
      <p:sp>
        <p:nvSpPr>
          <p:cNvPr id="11" name="CuadroTexto 1"/>
          <p:cNvSpPr txBox="1"/>
          <p:nvPr/>
        </p:nvSpPr>
        <p:spPr>
          <a:xfrm>
            <a:off x="2411760" y="376201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Estrategias</a:t>
            </a:r>
          </a:p>
        </p:txBody>
      </p:sp>
    </p:spTree>
    <p:extLst>
      <p:ext uri="{BB962C8B-B14F-4D97-AF65-F5344CB8AC3E}">
        <p14:creationId xmlns:p14="http://schemas.microsoft.com/office/powerpoint/2010/main" val="204110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uadroTexto 1"/>
          <p:cNvSpPr txBox="1"/>
          <p:nvPr/>
        </p:nvSpPr>
        <p:spPr>
          <a:xfrm>
            <a:off x="705397" y="811638"/>
            <a:ext cx="7715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Modelo  de Educación para  la Vida y el Trabajo </a:t>
            </a: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(MEVyT)</a:t>
            </a:r>
            <a:endParaRPr kumimoji="0" lang="es-MX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04800" y="1384644"/>
            <a:ext cx="855181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El  Instituto  para llevar a cabo sus servicios educativos se basa  en el MEVyT,  que representa una opción educativa con metodología, contenidos y estrategias pertinentes para cubrir intereses y necesidades de aprendizaje. Es flexible, modular y diversificada que actualmente norma y concreta la oferta de servicios educativos a las personas en situación de rezago educativo.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El Modelo Educación para la Vida y el Trabajo (MEVyT), responde a las necesidades de los diversos grupos de la población </a:t>
            </a: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769319" y="3704202"/>
            <a:ext cx="45884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504D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_tradnl" sz="1600" dirty="0" smtClean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Jóvenes</a:t>
            </a: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504D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_tradnl" sz="1600" dirty="0" smtClean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Mujeres</a:t>
            </a:r>
            <a:endParaRPr lang="es-ES_tradnl" sz="1600" dirty="0">
              <a:solidFill>
                <a:prstClr val="black"/>
              </a:solidFill>
              <a:ea typeface="MS PGothic" pitchFamily="34" charset="-128"/>
              <a:cs typeface="ＭＳ Ｐゴシック" charset="0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504D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_tradnl" sz="1600" dirty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Poblaciones </a:t>
            </a:r>
            <a:r>
              <a:rPr lang="es-ES_tradnl" sz="1600" dirty="0" smtClean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indígenas</a:t>
            </a: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504D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_tradnl" sz="1600" dirty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Niños y niñas de 10 a 14 </a:t>
            </a:r>
            <a:r>
              <a:rPr lang="es-ES_tradnl" sz="1600" dirty="0" smtClean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años</a:t>
            </a:r>
            <a:endParaRPr lang="es-ES_tradnl" sz="1600" dirty="0">
              <a:solidFill>
                <a:prstClr val="black"/>
              </a:solidFill>
              <a:ea typeface="MS PGothic" pitchFamily="34" charset="-128"/>
              <a:cs typeface="ＭＳ Ｐゴシック" charset="0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504D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_tradnl" sz="1600" dirty="0" smtClean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Adultos Mayores</a:t>
            </a:r>
            <a:endParaRPr lang="es-ES_tradnl" sz="1600" dirty="0">
              <a:solidFill>
                <a:prstClr val="black"/>
              </a:solidFill>
              <a:ea typeface="MS PGothic" pitchFamily="34" charset="-128"/>
              <a:cs typeface="ＭＳ Ｐゴシック" charset="0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504D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_tradnl" sz="1600" dirty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Personas en contextos de </a:t>
            </a:r>
            <a:r>
              <a:rPr lang="es-ES_tradnl" sz="1600" dirty="0" smtClean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encierro</a:t>
            </a:r>
            <a:endParaRPr lang="es-ES_tradnl" sz="1600" dirty="0">
              <a:solidFill>
                <a:prstClr val="black"/>
              </a:solidFill>
              <a:ea typeface="MS PGothic" pitchFamily="34" charset="-128"/>
              <a:cs typeface="ＭＳ Ｐゴシック" charset="0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504D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_tradnl" sz="1600" dirty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Personas con alguna </a:t>
            </a:r>
            <a:r>
              <a:rPr lang="es-ES_tradnl" sz="1600" dirty="0" smtClean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discapacidad</a:t>
            </a:r>
            <a:endParaRPr lang="es-ES_tradnl" sz="1600" dirty="0">
              <a:solidFill>
                <a:prstClr val="black"/>
              </a:solidFill>
              <a:ea typeface="MS PGothic" pitchFamily="34" charset="-128"/>
              <a:cs typeface="ＭＳ Ｐゴシック" charset="0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504D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ES_tradnl" sz="1600" dirty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Migrantes en el interior y exterior del </a:t>
            </a:r>
            <a:r>
              <a:rPr lang="es-ES_tradnl" sz="1600" dirty="0" smtClean="0">
                <a:solidFill>
                  <a:prstClr val="black"/>
                </a:solidFill>
                <a:ea typeface="MS PGothic" pitchFamily="34" charset="-128"/>
                <a:cs typeface="ＭＳ Ｐゴシック" charset="0"/>
              </a:rPr>
              <a:t>país</a:t>
            </a:r>
            <a:endParaRPr lang="es-ES_tradnl" sz="1600" dirty="0">
              <a:solidFill>
                <a:prstClr val="black"/>
              </a:solidFill>
              <a:ea typeface="MS PGothic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83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39630" y="1026344"/>
            <a:ext cx="8468700" cy="284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 el Instituto operan algunos sistemas que permiten el control y seguimiento de los recursos humanos y financieros para la optimización de los mismos tales como:</a:t>
            </a:r>
          </a:p>
          <a:p>
            <a:pPr marL="539750" marR="0" lvl="1" indent="-35718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s-MX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9750" marR="0" lvl="0" indent="-35718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(SASA)  Sistema Automatizado de Seguimiento y Acreditación</a:t>
            </a:r>
          </a:p>
          <a:p>
            <a:pPr marL="539750" marR="0" lvl="0" indent="-35718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(SIGEG)  Sistema Integral de Gestión Gubernamental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	</a:t>
            </a:r>
          </a:p>
          <a:p>
            <a:pPr marL="539750" marR="0" lvl="0" indent="-35718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	(RAF)  Registro Automatizado de Formación</a:t>
            </a:r>
          </a:p>
          <a:p>
            <a:pPr marL="539750" marR="0" lvl="0" indent="-35718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	(SINAPLAC)  Sistema Nacional de Plazas Comunitarias</a:t>
            </a:r>
          </a:p>
          <a:p>
            <a:pPr marL="539750" marR="0" lvl="0" indent="-35718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	(SIBIPLAC)  Sistema de Bitácora electrónica de Plazas Comunitarias</a:t>
            </a:r>
          </a:p>
          <a:p>
            <a:pPr marL="539750" marR="0" lvl="0" indent="-35718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	(SAEL)  Sistema Automatizado de Exámenes en Línea</a:t>
            </a: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39630" y="4184772"/>
            <a:ext cx="84686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 igual  manera  para brindar y operar sus servicios, cuenta  con los siguientes Programas y Proyectos: Atención a la Demanda, Conevyt, Plazas Comunitarias, MEVyT Indígenas Bilingüe (MIB), Programa de formación, </a:t>
            </a: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Atención a Grupos Vulnerables y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Calidad.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Para un  mejor conocimiento a continuación se definen de manera general: </a:t>
            </a: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2647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33525" y="1340768"/>
            <a:ext cx="845978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marR="0" lvl="0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Atención a la Demanda.</a:t>
            </a:r>
          </a:p>
          <a:p>
            <a:pPr marL="87313" marR="0" lvl="0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 este proyecto se da la atención educativa a la población joven y adulta en calidad de rezago educativo, a través del 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Modelo  de Educación para  la Vida y el Trabajo (MEVyT), privilegiando la equidad de genero y grupos vulnerables.</a:t>
            </a: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Conevyt.</a:t>
            </a: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 un proyecto que contribuye a la atención del rezago educativo en el país, involucrando al sector privado, en el marco de la responsabilidad social empresarial, para que su capital humano concluya su educación básica, a través de los servicios educativos gratuitos .</a:t>
            </a: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Asimismo, tiene convenios con Asociaciones Civiles orientadas a la atención de personas en situación vulnerable: Refugios para mujeres víctimas de violencia, niños y jóvenes adictos…entre otros.</a:t>
            </a: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903288" marR="0" lvl="0" indent="-37941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CuadroTexto 1"/>
          <p:cNvSpPr txBox="1"/>
          <p:nvPr/>
        </p:nvSpPr>
        <p:spPr>
          <a:xfrm>
            <a:off x="2338059" y="357791"/>
            <a:ext cx="4586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Proyectos</a:t>
            </a:r>
          </a:p>
        </p:txBody>
      </p:sp>
    </p:spTree>
    <p:extLst>
      <p:ext uri="{BB962C8B-B14F-4D97-AF65-F5344CB8AC3E}">
        <p14:creationId xmlns:p14="http://schemas.microsoft.com/office/powerpoint/2010/main" val="217532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uadroTexto 1"/>
          <p:cNvSpPr txBox="1"/>
          <p:nvPr/>
        </p:nvSpPr>
        <p:spPr>
          <a:xfrm>
            <a:off x="2338059" y="357791"/>
            <a:ext cx="4586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Proyectos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333525" y="1275471"/>
            <a:ext cx="84597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marR="0" lvl="0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Plazas Comunitarias.</a:t>
            </a:r>
          </a:p>
          <a:p>
            <a:pPr marL="87313" marR="0" lvl="0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Ofrecer a los jóvenes y adultos servicios de educación básica; a las figuras solidarias e institucionales, un espacio útil para la actualización y formación permanente; a la población general, un sitio equipado para su formación laboral e impulso al desarrollo de competencias y habilidades, así como, acceso a las tecnologías de información y comunicación con fines educativos y de apoyo al aprendizaje de manera presencial y a distancia. </a:t>
            </a: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Atención a Grupos Vulnerables.</a:t>
            </a: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90488" marR="0" lvl="1" indent="-31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Establecer prioridades  en la atención a los grupos más marginados que requieren incorporarse a la educación para la vida y el trabajo, reconociendo que el núcleo más importante en las estrategias que se diseñan esta constituido por la gente que no cursó o terminó sus estudios de nivel básico.</a:t>
            </a:r>
          </a:p>
        </p:txBody>
      </p:sp>
    </p:spTree>
    <p:extLst>
      <p:ext uri="{BB962C8B-B14F-4D97-AF65-F5344CB8AC3E}">
        <p14:creationId xmlns:p14="http://schemas.microsoft.com/office/powerpoint/2010/main" val="73393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uadroTexto 1"/>
          <p:cNvSpPr txBox="1"/>
          <p:nvPr/>
        </p:nvSpPr>
        <p:spPr>
          <a:xfrm>
            <a:off x="2338059" y="357791"/>
            <a:ext cx="4586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Proyectos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323528" y="1268760"/>
            <a:ext cx="84597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marR="0" lvl="0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Formación a Figuras Solidarias e Institucionales</a:t>
            </a:r>
          </a:p>
          <a:p>
            <a:pPr marL="87313" marR="0" lvl="0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Participación de figuras institucionales capacitadas para organizar y administrar los servicios que faciliten y consoliden la aplicación del MEVyT, y de figuras solidarias preparadas para acompañar el proceso educativo de las personas jóvenes y adultas, realizar las actividades de promoción de los servicios educativos, aplicar los exámenes y apoyar las actividades operativas. </a:t>
            </a: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Modelo Indígena Bilingüe </a:t>
            </a: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90488" marR="0" lvl="1" indent="-31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Como un principio de equidad atender a la población indígena bilingüe con contenidos y materiales pertinentes a su cultura y a su lengua, para alfabetizarlos en su lengua materna y en español como segunda lengua.</a:t>
            </a: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360488" marR="0" lvl="1" indent="-37941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903288" marR="0" lvl="0" indent="-37941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328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23528" y="1268760"/>
            <a:ext cx="84597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Calidad en la Inscripción, Acreditación y Certificación.</a:t>
            </a:r>
          </a:p>
          <a:p>
            <a:pPr marL="87313" marR="0" lvl="1" indent="0" algn="just" defTabSz="2619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90488" marR="0" lvl="1" indent="-31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Medir, analizar, mejorar y controlar estadísticamente el cumplimiento de la normatividad en los procesos de calidad en la Inscripción, Acreditación y Certificación de la Educación Básica para Adultos, facilitando la instrumentación de medidas preventivas y correctivas.</a:t>
            </a: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360488" marR="0" lvl="1" indent="-37941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903288" marR="0" lvl="0" indent="-379413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CuadroTexto 1"/>
          <p:cNvSpPr txBox="1"/>
          <p:nvPr/>
        </p:nvSpPr>
        <p:spPr>
          <a:xfrm>
            <a:off x="2338059" y="357791"/>
            <a:ext cx="4586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Proyectos</a:t>
            </a:r>
          </a:p>
        </p:txBody>
      </p:sp>
    </p:spTree>
    <p:extLst>
      <p:ext uri="{BB962C8B-B14F-4D97-AF65-F5344CB8AC3E}">
        <p14:creationId xmlns:p14="http://schemas.microsoft.com/office/powerpoint/2010/main" val="223838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ángulo redondeado 8"/>
          <p:cNvSpPr/>
          <p:nvPr/>
        </p:nvSpPr>
        <p:spPr>
          <a:xfrm>
            <a:off x="1196469" y="2203216"/>
            <a:ext cx="6768752" cy="2647461"/>
          </a:xfrm>
          <a:prstGeom prst="roundRect">
            <a:avLst/>
          </a:prstGeom>
          <a:gradFill flip="none" rotWithShape="1">
            <a:gsLst>
              <a:gs pos="0">
                <a:srgbClr val="769636">
                  <a:shade val="30000"/>
                  <a:satMod val="115000"/>
                </a:srgbClr>
              </a:gs>
              <a:gs pos="34000">
                <a:srgbClr val="769636">
                  <a:shade val="67500"/>
                  <a:satMod val="115000"/>
                </a:srgbClr>
              </a:gs>
              <a:gs pos="59000">
                <a:srgbClr val="769636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871700" y="2752121"/>
            <a:ext cx="547260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Metas cuantitativas</a:t>
            </a:r>
          </a:p>
          <a:p>
            <a:pPr marL="1257300" marR="0" lvl="2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Metas por Coordinación de Zona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2761727" y="1556888"/>
            <a:ext cx="3638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II. PROGRAMACIÓN</a:t>
            </a:r>
          </a:p>
        </p:txBody>
      </p:sp>
    </p:spTree>
    <p:extLst>
      <p:ext uri="{BB962C8B-B14F-4D97-AF65-F5344CB8AC3E}">
        <p14:creationId xmlns:p14="http://schemas.microsoft.com/office/powerpoint/2010/main" val="32916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uadroTexto 1"/>
          <p:cNvSpPr txBox="1"/>
          <p:nvPr/>
        </p:nvSpPr>
        <p:spPr>
          <a:xfrm>
            <a:off x="2411760" y="383918"/>
            <a:ext cx="4586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Metas Cuantitativas 2019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95111" y="1178958"/>
            <a:ext cx="8591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Las metas para el ejercicio fiscal 2019, con base al presupuesto autorizado al Instituto del Ramo 11 y Ramo 33 son las siguientes: </a:t>
            </a: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729952"/>
              </p:ext>
            </p:extLst>
          </p:nvPr>
        </p:nvGraphicFramePr>
        <p:xfrm>
          <a:off x="2074756" y="2157582"/>
          <a:ext cx="4973744" cy="1941166"/>
        </p:xfrm>
        <a:graphic>
          <a:graphicData uri="http://schemas.openxmlformats.org/drawingml/2006/table">
            <a:tbl>
              <a:tblPr/>
              <a:tblGrid>
                <a:gridCol w="1614852">
                  <a:extLst>
                    <a:ext uri="{9D8B030D-6E8A-4147-A177-3AD203B41FA5}">
                      <a16:colId xmlns:a16="http://schemas.microsoft.com/office/drawing/2014/main" val="406796793"/>
                    </a:ext>
                  </a:extLst>
                </a:gridCol>
                <a:gridCol w="1679446">
                  <a:extLst>
                    <a:ext uri="{9D8B030D-6E8A-4147-A177-3AD203B41FA5}">
                      <a16:colId xmlns:a16="http://schemas.microsoft.com/office/drawing/2014/main" val="2223280892"/>
                    </a:ext>
                  </a:extLst>
                </a:gridCol>
                <a:gridCol w="1679446">
                  <a:extLst>
                    <a:ext uri="{9D8B030D-6E8A-4147-A177-3AD203B41FA5}">
                      <a16:colId xmlns:a16="http://schemas.microsoft.com/office/drawing/2014/main" val="4129287522"/>
                    </a:ext>
                  </a:extLst>
                </a:gridCol>
              </a:tblGrid>
              <a:tr h="376316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MX" sz="15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META DE UCN 2019</a:t>
                      </a:r>
                      <a:endParaRPr lang="es-MX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591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772108"/>
                  </a:ext>
                </a:extLst>
              </a:tr>
              <a:tr h="312970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PROGRAMA REGULAR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ALFABETIZACIÓN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774744"/>
                  </a:ext>
                </a:extLst>
              </a:tr>
              <a:tr h="31297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462756"/>
                  </a:ext>
                </a:extLst>
              </a:tr>
              <a:tr h="31297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INTERMEDIO 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281443"/>
                  </a:ext>
                </a:extLst>
              </a:tr>
              <a:tr h="31297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AVANZADO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752969"/>
                  </a:ext>
                </a:extLst>
              </a:tr>
              <a:tr h="31297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TOTAL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MX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1_/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26,105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092566"/>
                  </a:ext>
                </a:extLst>
              </a:tr>
            </a:tbl>
          </a:graphicData>
        </a:graphic>
      </p:graphicFrame>
      <p:sp>
        <p:nvSpPr>
          <p:cNvPr id="14" name="CuadroTexto 1"/>
          <p:cNvSpPr txBox="1"/>
          <p:nvPr/>
        </p:nvSpPr>
        <p:spPr>
          <a:xfrm>
            <a:off x="1998556" y="4154786"/>
            <a:ext cx="5164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COBERTURA EN LOS 58 MUNICIPIOS DEL ESTADO, CON LA OPERACIÓN DE 9 COORDINACIONES DE ZONA Y UNA OFICINA DEL CONEVYT.</a:t>
            </a:r>
            <a:endParaRPr kumimoji="0" lang="es-MX" sz="1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CuadroTexto 1"/>
          <p:cNvSpPr txBox="1"/>
          <p:nvPr/>
        </p:nvSpPr>
        <p:spPr>
          <a:xfrm>
            <a:off x="1998556" y="4554896"/>
            <a:ext cx="42657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</a:rPr>
              <a:t>Nota :  1_/ No se suman las metas de nivel inicial pero si se programan.</a:t>
            </a:r>
            <a:endParaRPr kumimoji="0" lang="es-MX" sz="900" b="1" i="0" u="none" strike="noStrike" kern="0" cap="none" spc="0" normalizeH="0" baseline="0" noProof="0" dirty="0" smtClean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7216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uadroTexto 1"/>
          <p:cNvSpPr txBox="1"/>
          <p:nvPr/>
        </p:nvSpPr>
        <p:spPr>
          <a:xfrm>
            <a:off x="2411760" y="383918"/>
            <a:ext cx="4586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Meta 2019 de UCN por Coordinación de Zona y Nivel</a:t>
            </a: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824268"/>
              </p:ext>
            </p:extLst>
          </p:nvPr>
        </p:nvGraphicFramePr>
        <p:xfrm>
          <a:off x="907815" y="1348007"/>
          <a:ext cx="7340833" cy="4351335"/>
        </p:xfrm>
        <a:graphic>
          <a:graphicData uri="http://schemas.openxmlformats.org/drawingml/2006/table">
            <a:tbl>
              <a:tblPr/>
              <a:tblGrid>
                <a:gridCol w="506911">
                  <a:extLst>
                    <a:ext uri="{9D8B030D-6E8A-4147-A177-3AD203B41FA5}">
                      <a16:colId xmlns:a16="http://schemas.microsoft.com/office/drawing/2014/main" val="2024556292"/>
                    </a:ext>
                  </a:extLst>
                </a:gridCol>
                <a:gridCol w="1670932">
                  <a:extLst>
                    <a:ext uri="{9D8B030D-6E8A-4147-A177-3AD203B41FA5}">
                      <a16:colId xmlns:a16="http://schemas.microsoft.com/office/drawing/2014/main" val="4294040105"/>
                    </a:ext>
                  </a:extLst>
                </a:gridCol>
                <a:gridCol w="1032598">
                  <a:extLst>
                    <a:ext uri="{9D8B030D-6E8A-4147-A177-3AD203B41FA5}">
                      <a16:colId xmlns:a16="http://schemas.microsoft.com/office/drawing/2014/main" val="719717930"/>
                    </a:ext>
                  </a:extLst>
                </a:gridCol>
                <a:gridCol w="1032598">
                  <a:extLst>
                    <a:ext uri="{9D8B030D-6E8A-4147-A177-3AD203B41FA5}">
                      <a16:colId xmlns:a16="http://schemas.microsoft.com/office/drawing/2014/main" val="1085873279"/>
                    </a:ext>
                  </a:extLst>
                </a:gridCol>
                <a:gridCol w="1032598">
                  <a:extLst>
                    <a:ext uri="{9D8B030D-6E8A-4147-A177-3AD203B41FA5}">
                      <a16:colId xmlns:a16="http://schemas.microsoft.com/office/drawing/2014/main" val="2768353436"/>
                    </a:ext>
                  </a:extLst>
                </a:gridCol>
                <a:gridCol w="1032598">
                  <a:extLst>
                    <a:ext uri="{9D8B030D-6E8A-4147-A177-3AD203B41FA5}">
                      <a16:colId xmlns:a16="http://schemas.microsoft.com/office/drawing/2014/main" val="2608041092"/>
                    </a:ext>
                  </a:extLst>
                </a:gridCol>
                <a:gridCol w="1032598">
                  <a:extLst>
                    <a:ext uri="{9D8B030D-6E8A-4147-A177-3AD203B41FA5}">
                      <a16:colId xmlns:a16="http://schemas.microsoft.com/office/drawing/2014/main" val="656791263"/>
                    </a:ext>
                  </a:extLst>
                </a:gridCol>
              </a:tblGrid>
              <a:tr h="304704"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COORDINACIÓN DE ZONA 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METAS</a:t>
                      </a:r>
                      <a:r>
                        <a:rPr lang="es-MX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UCN </a:t>
                      </a:r>
                      <a:r>
                        <a:rPr lang="es-MX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635970"/>
                  </a:ext>
                </a:extLst>
              </a:tr>
              <a:tr h="357218"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ALFABETIZACIÓN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INICIAL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INTERMEDIO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AVANZADO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r>
                        <a:rPr lang="es-MX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1_/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664849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2401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LUIS POTOSÍ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430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1,260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3,890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155049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2402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CHARCAS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570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1,050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2,320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77781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2403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MATEHUALA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2,060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532898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2404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CERRITOS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549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627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1,629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3537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2405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RIOVERDE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860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1,320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3,080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707683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2406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CIUDAD VALLES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840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1,450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3,490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026352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2407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TAMAZUNCHALE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1,090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3,290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636096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2408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SOLEDAD DE GRACIANO S.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1,800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3,170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237377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2409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AQUISMÓN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1,050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1,070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2,550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383595"/>
                  </a:ext>
                </a:extLst>
              </a:tr>
              <a:tr h="329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435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CONEVYT</a:t>
                      </a:r>
                    </a:p>
                  </a:txBody>
                  <a:tcPr marL="82435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474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626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678280"/>
                  </a:ext>
                </a:extLst>
              </a:tr>
              <a:tr h="39202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r>
                        <a:rPr kumimoji="0" lang="es-MX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1_/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6,389</a:t>
                      </a:r>
                    </a:p>
                  </a:txBody>
                  <a:tcPr marL="9159" marR="9159" marT="9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6,947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8,332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11,384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26,105</a:t>
                      </a:r>
                    </a:p>
                  </a:txBody>
                  <a:tcPr marL="9159" marR="9159" marT="91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96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058453"/>
                  </a:ext>
                </a:extLst>
              </a:tr>
            </a:tbl>
          </a:graphicData>
        </a:graphic>
      </p:graphicFrame>
      <p:sp>
        <p:nvSpPr>
          <p:cNvPr id="13" name="CuadroTexto 1"/>
          <p:cNvSpPr txBox="1"/>
          <p:nvPr/>
        </p:nvSpPr>
        <p:spPr>
          <a:xfrm>
            <a:off x="839447" y="5785516"/>
            <a:ext cx="5059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Nota :  1_/ No se suman las metas de nivel inicial pero si se programan.</a:t>
            </a:r>
            <a:endParaRPr kumimoji="0" lang="es-MX" sz="12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17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ángulo redondeado 8"/>
          <p:cNvSpPr/>
          <p:nvPr/>
        </p:nvSpPr>
        <p:spPr>
          <a:xfrm>
            <a:off x="1196469" y="2211925"/>
            <a:ext cx="6768752" cy="2880320"/>
          </a:xfrm>
          <a:prstGeom prst="roundRect">
            <a:avLst/>
          </a:prstGeom>
          <a:gradFill flip="none" rotWithShape="1">
            <a:gsLst>
              <a:gs pos="0">
                <a:srgbClr val="F79646">
                  <a:lumMod val="50000"/>
                </a:srgbClr>
              </a:gs>
              <a:gs pos="34000">
                <a:srgbClr val="F79646">
                  <a:lumMod val="100000"/>
                </a:srgbClr>
              </a:gs>
              <a:gs pos="59000">
                <a:srgbClr val="F79646">
                  <a:lumMod val="100000"/>
                </a:srgbClr>
              </a:gs>
            </a:gsLst>
            <a:lin ang="16200000" scaled="0"/>
            <a:tileRect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871700" y="2784399"/>
            <a:ext cx="5472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Ramo 33 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Ramo 11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999706" y="1565597"/>
            <a:ext cx="3162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III. PRESUPUESTO</a:t>
            </a:r>
          </a:p>
        </p:txBody>
      </p:sp>
    </p:spTree>
    <p:extLst>
      <p:ext uri="{BB962C8B-B14F-4D97-AF65-F5344CB8AC3E}">
        <p14:creationId xmlns:p14="http://schemas.microsoft.com/office/powerpoint/2010/main" val="138765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508017"/>
              </p:ext>
            </p:extLst>
          </p:nvPr>
        </p:nvGraphicFramePr>
        <p:xfrm>
          <a:off x="818531" y="1689763"/>
          <a:ext cx="7500990" cy="2955936"/>
        </p:xfrm>
        <a:graphic>
          <a:graphicData uri="http://schemas.openxmlformats.org/drawingml/2006/table">
            <a:tbl>
              <a:tblPr/>
              <a:tblGrid>
                <a:gridCol w="1315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0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58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955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RAMO</a:t>
                      </a:r>
                      <a:r>
                        <a:rPr lang="es-MX" sz="1800" b="1" i="0" u="none" strike="noStrike" baseline="0" dirty="0" smtClean="0">
                          <a:solidFill>
                            <a:srgbClr val="FFFFFF"/>
                          </a:solidFill>
                          <a:latin typeface="+mn-lt"/>
                        </a:rPr>
                        <a:t> 3</a:t>
                      </a:r>
                      <a:r>
                        <a:rPr lang="es-MX" sz="18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3</a:t>
                      </a:r>
                      <a:endParaRPr lang="es-MX" sz="18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8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Capítulo</a:t>
                      </a:r>
                      <a:endParaRPr lang="es-MX" sz="18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Descripción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Presupuesto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5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1000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SERVICIOS PERSONALES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0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42,386,747.00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144000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5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2000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MATERIALES Y SUMINISTROS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0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7,378,908.00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144000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5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3000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SERVICIOS GENERALES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0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15,269,500.00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144000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5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4000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AYUDAS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0" fontAlgn="b"/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6,427,085.00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144000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5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6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TOTAL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57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6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s-MX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71,462,240.00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4000" marR="144000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6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CuadroTexto 1"/>
          <p:cNvSpPr txBox="1"/>
          <p:nvPr/>
        </p:nvSpPr>
        <p:spPr>
          <a:xfrm>
            <a:off x="2387066" y="374865"/>
            <a:ext cx="4586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Presupuesto 2019 Ramo 33</a:t>
            </a:r>
          </a:p>
        </p:txBody>
      </p:sp>
    </p:spTree>
    <p:extLst>
      <p:ext uri="{BB962C8B-B14F-4D97-AF65-F5344CB8AC3E}">
        <p14:creationId xmlns:p14="http://schemas.microsoft.com/office/powerpoint/2010/main" val="319929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uadroTexto 1"/>
          <p:cNvSpPr txBox="1"/>
          <p:nvPr/>
        </p:nvSpPr>
        <p:spPr>
          <a:xfrm>
            <a:off x="2395773" y="374865"/>
            <a:ext cx="4586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Presupuesto 2019 Ramo 11</a:t>
            </a: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104768"/>
              </p:ext>
            </p:extLst>
          </p:nvPr>
        </p:nvGraphicFramePr>
        <p:xfrm>
          <a:off x="1163960" y="1548207"/>
          <a:ext cx="6810522" cy="2966642"/>
        </p:xfrm>
        <a:graphic>
          <a:graphicData uri="http://schemas.openxmlformats.org/drawingml/2006/table">
            <a:tbl>
              <a:tblPr firstRow="1" bandRow="1"/>
              <a:tblGrid>
                <a:gridCol w="4741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8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8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MX" dirty="0" smtClean="0"/>
                        <a:t>RAMO </a:t>
                      </a:r>
                      <a:r>
                        <a:rPr lang="es-MX" baseline="0" dirty="0" smtClean="0"/>
                        <a:t> 11</a:t>
                      </a:r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8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MX" b="1" dirty="0" smtClean="0">
                          <a:solidFill>
                            <a:schemeClr val="bg1"/>
                          </a:solidFill>
                        </a:rPr>
                        <a:t>Proyecto</a:t>
                      </a: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MX" b="1" dirty="0" smtClean="0">
                          <a:solidFill>
                            <a:schemeClr val="bg1"/>
                          </a:solidFill>
                        </a:rPr>
                        <a:t>Capítulo 4000</a:t>
                      </a:r>
                      <a:endParaRPr lang="es-MX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Atención a la Demanda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s-MX" dirty="0" smtClean="0"/>
                        <a:t>31,098,759.00</a:t>
                      </a:r>
                      <a:endParaRPr lang="es-MX" dirty="0"/>
                    </a:p>
                  </a:txBody>
                  <a:tcPr marL="288000" marR="10800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8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MX" dirty="0" smtClean="0"/>
                        <a:t>Formación Institucional y Solidaria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s-MX" dirty="0" smtClean="0"/>
                        <a:t>3,507,701.00</a:t>
                      </a:r>
                      <a:endParaRPr lang="es-MX" dirty="0"/>
                    </a:p>
                  </a:txBody>
                  <a:tcPr marL="288000" marR="10800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8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MX" dirty="0" smtClean="0"/>
                        <a:t>Acreditación</a:t>
                      </a:r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s-MX" dirty="0" smtClean="0"/>
                        <a:t>7,850,562.00</a:t>
                      </a:r>
                      <a:endParaRPr lang="es-MX" dirty="0"/>
                    </a:p>
                  </a:txBody>
                  <a:tcPr marL="288000" marR="10800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8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MX" dirty="0" smtClean="0"/>
                        <a:t>Plazas Comunitarias</a:t>
                      </a:r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s-MX" dirty="0" smtClean="0"/>
                        <a:t>582,916.00</a:t>
                      </a:r>
                      <a:endParaRPr lang="es-MX" dirty="0"/>
                    </a:p>
                  </a:txBody>
                  <a:tcPr marL="288000" marR="10800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8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s-MX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s-MX" b="1" dirty="0" smtClean="0"/>
                        <a:t>43,039,938.00</a:t>
                      </a:r>
                    </a:p>
                  </a:txBody>
                  <a:tcPr marL="288000" marR="10800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35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uadroTexto 1"/>
          <p:cNvSpPr txBox="1"/>
          <p:nvPr/>
        </p:nvSpPr>
        <p:spPr>
          <a:xfrm>
            <a:off x="2353079" y="366500"/>
            <a:ext cx="4586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Presupuesto 2019 Total</a:t>
            </a:r>
          </a:p>
        </p:txBody>
      </p:sp>
      <p:graphicFrame>
        <p:nvGraphicFramePr>
          <p:cNvPr id="13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649357"/>
              </p:ext>
            </p:extLst>
          </p:nvPr>
        </p:nvGraphicFramePr>
        <p:xfrm>
          <a:off x="1823381" y="1659932"/>
          <a:ext cx="5500725" cy="3002280"/>
        </p:xfrm>
        <a:graphic>
          <a:graphicData uri="http://schemas.openxmlformats.org/drawingml/2006/table">
            <a:tbl>
              <a:tblPr/>
              <a:tblGrid>
                <a:gridCol w="1100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0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6225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2400" b="1" i="0" u="none" strike="noStrike" dirty="0" smtClean="0">
                          <a:solidFill>
                            <a:srgbClr val="FFFFFF"/>
                          </a:solidFill>
                          <a:latin typeface="+mj-lt"/>
                        </a:rPr>
                        <a:t>APORTACIÓN </a:t>
                      </a:r>
                      <a:r>
                        <a:rPr lang="es-MX" sz="24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RAMO </a:t>
                      </a:r>
                      <a:r>
                        <a:rPr lang="es-MX" sz="2400" b="1" i="0" u="none" strike="noStrike" dirty="0" smtClean="0">
                          <a:solidFill>
                            <a:srgbClr val="FFFFFF"/>
                          </a:solidFill>
                          <a:latin typeface="+mj-lt"/>
                        </a:rPr>
                        <a:t>33</a:t>
                      </a:r>
                      <a:endParaRPr lang="es-MX" sz="2400" b="1" i="0" u="none" strike="noStrike" dirty="0">
                        <a:solidFill>
                          <a:srgbClr val="FFFFFF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50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71,462,240.00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25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2400" b="1" i="0" u="none" strike="noStrike" dirty="0" smtClean="0">
                          <a:solidFill>
                            <a:srgbClr val="FFFFFF"/>
                          </a:solidFill>
                          <a:latin typeface="+mj-lt"/>
                        </a:rPr>
                        <a:t>APORTACIÓN </a:t>
                      </a:r>
                      <a:r>
                        <a:rPr lang="es-MX" sz="24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RAMO </a:t>
                      </a:r>
                      <a:r>
                        <a:rPr lang="es-MX" sz="2400" b="1" i="0" u="none" strike="noStrike" dirty="0" smtClean="0">
                          <a:solidFill>
                            <a:srgbClr val="FFFFFF"/>
                          </a:solidFill>
                          <a:latin typeface="+mj-lt"/>
                        </a:rPr>
                        <a:t>11</a:t>
                      </a:r>
                      <a:endParaRPr lang="es-MX" sz="2400" b="1" i="0" u="none" strike="noStrike" dirty="0">
                        <a:solidFill>
                          <a:srgbClr val="FFFFFF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b="1" dirty="0" smtClean="0"/>
                        <a:t>43,039,938.00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s-MX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25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2400" b="1" i="0" u="none" strike="noStrike" dirty="0" smtClean="0">
                          <a:solidFill>
                            <a:srgbClr val="FFFFFF"/>
                          </a:solidFill>
                          <a:latin typeface="+mj-lt"/>
                        </a:rPr>
                        <a:t>APORTACIÓN </a:t>
                      </a:r>
                      <a:r>
                        <a:rPr lang="es-MX" sz="2400" b="1" i="0" u="none" strike="noStrike" dirty="0">
                          <a:solidFill>
                            <a:srgbClr val="FFFFFF"/>
                          </a:solidFill>
                          <a:latin typeface="+mj-lt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7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50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s-MX" sz="2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114,502,178.00</a:t>
                      </a:r>
                      <a:endParaRPr lang="es-MX" sz="2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87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ángulo redondeado 8"/>
          <p:cNvSpPr/>
          <p:nvPr/>
        </p:nvSpPr>
        <p:spPr>
          <a:xfrm>
            <a:off x="1196469" y="2150962"/>
            <a:ext cx="6768752" cy="2880320"/>
          </a:xfrm>
          <a:prstGeom prst="roundRect">
            <a:avLst/>
          </a:prstGeom>
          <a:gradFill flip="none" rotWithShape="1">
            <a:gsLst>
              <a:gs pos="0">
                <a:srgbClr val="2889A4"/>
              </a:gs>
              <a:gs pos="76000">
                <a:srgbClr val="4BACC6">
                  <a:hueOff val="0"/>
                  <a:satOff val="0"/>
                  <a:lumOff val="0"/>
                  <a:alphaOff val="0"/>
                  <a:shade val="93000"/>
                  <a:satMod val="130000"/>
                </a:srgbClr>
              </a:gs>
              <a:gs pos="100000">
                <a:srgbClr val="4BACC6">
                  <a:hueOff val="0"/>
                  <a:satOff val="0"/>
                  <a:lumOff val="0"/>
                  <a:alphaOff val="0"/>
                  <a:shade val="94000"/>
                  <a:satMod val="135000"/>
                </a:srgbClr>
              </a:gs>
            </a:gsLst>
            <a:lin ang="16200000" scaled="0"/>
            <a:tileRect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871700" y="2723436"/>
            <a:ext cx="5472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Modelo de Evaluación Institucional  (MEI-INEA) 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Matriz de indicadores de resultados (FAETA) Ramo 33. </a:t>
            </a:r>
            <a:endParaRPr kumimoji="0" lang="es-MX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s-MX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127691" y="1504634"/>
            <a:ext cx="2906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es-MX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IV. EVALUACIÓN</a:t>
            </a:r>
          </a:p>
        </p:txBody>
      </p:sp>
    </p:spTree>
    <p:extLst>
      <p:ext uri="{BB962C8B-B14F-4D97-AF65-F5344CB8AC3E}">
        <p14:creationId xmlns:p14="http://schemas.microsoft.com/office/powerpoint/2010/main" val="130741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3"/>
          <p:cNvSpPr/>
          <p:nvPr/>
        </p:nvSpPr>
        <p:spPr>
          <a:xfrm>
            <a:off x="0" y="6623691"/>
            <a:ext cx="9144000" cy="240172"/>
          </a:xfrm>
          <a:prstGeom prst="rect">
            <a:avLst/>
          </a:prstGeom>
          <a:solidFill>
            <a:srgbClr val="002368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-9144" y="18798"/>
            <a:ext cx="9144000" cy="756474"/>
            <a:chOff x="-9144" y="18798"/>
            <a:chExt cx="9144000" cy="756474"/>
          </a:xfrm>
        </p:grpSpPr>
        <p:grpSp>
          <p:nvGrpSpPr>
            <p:cNvPr id="2" name="Grupo 1"/>
            <p:cNvGrpSpPr/>
            <p:nvPr/>
          </p:nvGrpSpPr>
          <p:grpSpPr>
            <a:xfrm>
              <a:off x="8545" y="18798"/>
              <a:ext cx="9118363" cy="747314"/>
              <a:chOff x="8545" y="18798"/>
              <a:chExt cx="9118363" cy="747314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3" t="20305" r="61327" b="20479"/>
              <a:stretch/>
            </p:blipFill>
            <p:spPr bwMode="auto">
              <a:xfrm>
                <a:off x="8545" y="25640"/>
                <a:ext cx="2376000" cy="7136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15" t="17446" r="3593" b="20453"/>
              <a:stretch/>
            </p:blipFill>
            <p:spPr bwMode="auto">
              <a:xfrm>
                <a:off x="7281017" y="18798"/>
                <a:ext cx="1845891" cy="7473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Conector recto 11"/>
            <p:cNvCxnSpPr/>
            <p:nvPr/>
          </p:nvCxnSpPr>
          <p:spPr>
            <a:xfrm flipV="1">
              <a:off x="-9144" y="775272"/>
              <a:ext cx="9144000" cy="0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42106" y="3777635"/>
            <a:ext cx="84597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Matriz de Indicadores de Resultados del fondo de aportaciones para la educación tecnológica y de adultos (FAETA) Ramo 33. Reportado a la secretaría de hacienda y crédito público. (SHCP). Permite evaluar el desempeño del Instituto, a través de indicadores relacionados con sus objetivos específicos y vinculados con los indicadores y metas establecidas en los niveles de propósito, componentes y actividad.</a:t>
            </a:r>
            <a:endParaRPr kumimoji="0" lang="es-MX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342106" y="1077968"/>
            <a:ext cx="8459788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marR="0" lvl="1" indent="-35242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Modelo de Evaluación Institucional (MEI-INEA). Su objetivo es medir trimestralmente los logros de los Institutos Estatales  y Delegaciones del INEA.</a:t>
            </a:r>
          </a:p>
          <a:p>
            <a:pPr marL="180975" marR="0" lvl="1" indent="0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80975" marR="0" lvl="1" indent="0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Esta diseñado por Indicadores para evaluar cuatro categorías:</a:t>
            </a:r>
          </a:p>
          <a:p>
            <a:pPr marL="180975" marR="0" lvl="1" indent="0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• Eficiencia 	• Eficacia</a:t>
            </a:r>
          </a:p>
          <a:p>
            <a:pPr marL="180975" marR="0" lvl="1" indent="0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• Operación 	• Calidad </a:t>
            </a:r>
          </a:p>
          <a:p>
            <a:pPr marL="180975" marR="0" lvl="1" indent="0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539750" marR="0" lvl="1" indent="-358775" algn="just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Sirve para la toma de decisiones y reorientación de acciones a nivel nacional y estatal</a:t>
            </a:r>
          </a:p>
        </p:txBody>
      </p:sp>
    </p:spTree>
    <p:extLst>
      <p:ext uri="{BB962C8B-B14F-4D97-AF65-F5344CB8AC3E}">
        <p14:creationId xmlns:p14="http://schemas.microsoft.com/office/powerpoint/2010/main" val="407557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704</TotalTime>
  <Words>2643</Words>
  <Application>Microsoft Office PowerPoint</Application>
  <PresentationFormat>Carta (216 x 279 mm)</PresentationFormat>
  <Paragraphs>400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40" baseType="lpstr">
      <vt:lpstr>ＭＳ Ｐゴシック</vt:lpstr>
      <vt:lpstr>ＭＳ Ｐゴシック</vt:lpstr>
      <vt:lpstr>Arial</vt:lpstr>
      <vt:lpstr>Arial Narrow</vt:lpstr>
      <vt:lpstr>Calibri</vt:lpstr>
      <vt:lpstr>Calibri Light</vt:lpstr>
      <vt:lpstr>Tahoma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INEA</dc:creator>
  <cp:lastModifiedBy>INEA</cp:lastModifiedBy>
  <cp:revision>47</cp:revision>
  <cp:lastPrinted>2019-03-04T20:41:30Z</cp:lastPrinted>
  <dcterms:created xsi:type="dcterms:W3CDTF">2019-03-04T17:08:11Z</dcterms:created>
  <dcterms:modified xsi:type="dcterms:W3CDTF">2019-04-03T18:54:50Z</dcterms:modified>
</cp:coreProperties>
</file>