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144000" type="screen4x3"/>
  <p:notesSz cx="7045325" cy="934561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>
      <p:cViewPr varScale="1">
        <p:scale>
          <a:sx n="88" d="100"/>
          <a:sy n="88" d="100"/>
        </p:scale>
        <p:origin x="2796" y="-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52975" cy="467281"/>
          </a:xfrm>
          <a:prstGeom prst="rect">
            <a:avLst/>
          </a:prstGeom>
        </p:spPr>
        <p:txBody>
          <a:bodyPr vert="horz" lIns="96027" tIns="48013" rIns="96027" bIns="48013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90721" y="1"/>
            <a:ext cx="3052975" cy="467281"/>
          </a:xfrm>
          <a:prstGeom prst="rect">
            <a:avLst/>
          </a:prstGeom>
        </p:spPr>
        <p:txBody>
          <a:bodyPr vert="horz" lIns="96027" tIns="48013" rIns="96027" bIns="48013" rtlCol="0"/>
          <a:lstStyle>
            <a:lvl1pPr algn="r">
              <a:defRPr sz="1300"/>
            </a:lvl1pPr>
          </a:lstStyle>
          <a:p>
            <a:fld id="{80981405-465F-4824-9F5B-88ABB7F790E6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08213" y="700088"/>
            <a:ext cx="2628900" cy="3505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27" tIns="48013" rIns="96027" bIns="48013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6027" tIns="48013" rIns="96027" bIns="48013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5" cy="467281"/>
          </a:xfrm>
          <a:prstGeom prst="rect">
            <a:avLst/>
          </a:prstGeom>
        </p:spPr>
        <p:txBody>
          <a:bodyPr vert="horz" lIns="96027" tIns="48013" rIns="96027" bIns="48013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5" cy="467281"/>
          </a:xfrm>
          <a:prstGeom prst="rect">
            <a:avLst/>
          </a:prstGeom>
        </p:spPr>
        <p:txBody>
          <a:bodyPr vert="horz" lIns="96027" tIns="48013" rIns="96027" bIns="48013" rtlCol="0" anchor="b"/>
          <a:lstStyle>
            <a:lvl1pPr algn="r">
              <a:defRPr sz="1300"/>
            </a:lvl1pPr>
          </a:lstStyle>
          <a:p>
            <a:fld id="{687C674C-ACD9-424B-86BD-37E8A0FED6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5793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C674C-ACD9-424B-86BD-37E8A0FED62F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5654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C674C-ACD9-424B-86BD-37E8A0FED62F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0476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95229-1606-4EB3-BB26-F3E86C5D3D75}" type="datetimeFigureOut">
              <a:rPr lang="es-MX" smtClean="0"/>
              <a:t>02/04/2019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0E64F-F294-4887-AE69-64081A09B152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59090" y="251520"/>
            <a:ext cx="6798910" cy="8997518"/>
            <a:chOff x="43782" y="26204"/>
            <a:chExt cx="6798910" cy="8997518"/>
          </a:xfrm>
        </p:grpSpPr>
        <p:cxnSp>
          <p:nvCxnSpPr>
            <p:cNvPr id="157" name="Conector recto 156"/>
            <p:cNvCxnSpPr>
              <a:stCxn id="7" idx="1"/>
              <a:endCxn id="87" idx="1"/>
            </p:cNvCxnSpPr>
            <p:nvPr/>
          </p:nvCxnSpPr>
          <p:spPr>
            <a:xfrm>
              <a:off x="662278" y="1778793"/>
              <a:ext cx="4350898" cy="299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ector recto 135"/>
            <p:cNvCxnSpPr/>
            <p:nvPr/>
          </p:nvCxnSpPr>
          <p:spPr>
            <a:xfrm>
              <a:off x="6354041" y="4900689"/>
              <a:ext cx="3481" cy="34421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ector recto 78"/>
            <p:cNvCxnSpPr/>
            <p:nvPr/>
          </p:nvCxnSpPr>
          <p:spPr>
            <a:xfrm>
              <a:off x="4648333" y="4760108"/>
              <a:ext cx="59807" cy="3750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/>
            <p:cNvCxnSpPr>
              <a:stCxn id="80" idx="0"/>
              <a:endCxn id="102" idx="0"/>
            </p:cNvCxnSpPr>
            <p:nvPr/>
          </p:nvCxnSpPr>
          <p:spPr>
            <a:xfrm flipH="1">
              <a:off x="3479491" y="5602178"/>
              <a:ext cx="1613" cy="21040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ector recto 43"/>
            <p:cNvCxnSpPr>
              <a:stCxn id="78" idx="0"/>
              <a:endCxn id="94" idx="2"/>
            </p:cNvCxnSpPr>
            <p:nvPr/>
          </p:nvCxnSpPr>
          <p:spPr>
            <a:xfrm>
              <a:off x="2273387" y="5607944"/>
              <a:ext cx="5420" cy="19536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110 Conector recto"/>
            <p:cNvCxnSpPr/>
            <p:nvPr/>
          </p:nvCxnSpPr>
          <p:spPr>
            <a:xfrm>
              <a:off x="5518718" y="6775463"/>
              <a:ext cx="28654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2192992" y="4923570"/>
              <a:ext cx="285752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>
              <a:off x="5466481" y="4655574"/>
              <a:ext cx="1901" cy="10453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58 Conector recto"/>
            <p:cNvCxnSpPr/>
            <p:nvPr/>
          </p:nvCxnSpPr>
          <p:spPr>
            <a:xfrm rot="16200000" flipH="1">
              <a:off x="4254140" y="3747439"/>
              <a:ext cx="365943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16200000" flipH="1">
              <a:off x="5890374" y="3747440"/>
              <a:ext cx="365943" cy="1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16200000" flipH="1">
              <a:off x="581732" y="3747439"/>
              <a:ext cx="365943" cy="1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35 Conector recto"/>
            <p:cNvCxnSpPr/>
            <p:nvPr/>
          </p:nvCxnSpPr>
          <p:spPr>
            <a:xfrm>
              <a:off x="2780928" y="3179803"/>
              <a:ext cx="373974" cy="546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3170157" y="1808693"/>
              <a:ext cx="11207" cy="3605349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" name="4 CuadroTexto"/>
            <p:cNvSpPr txBox="1"/>
            <p:nvPr/>
          </p:nvSpPr>
          <p:spPr>
            <a:xfrm>
              <a:off x="2348880" y="1569254"/>
              <a:ext cx="1612045" cy="49244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PRESIDENTA </a:t>
              </a:r>
              <a:r>
                <a:rPr lang="es-MX" sz="800" dirty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MUNICIPAL </a:t>
              </a:r>
            </a:p>
            <a:p>
              <a:pPr algn="ctr"/>
              <a:r>
                <a:rPr lang="es-MX" sz="900" b="1" dirty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C.P. </a:t>
              </a:r>
              <a:r>
                <a:rPr lang="es-MX" sz="9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GRECIA ESMERALDA SÁNCHEZ GONZALEZ</a:t>
              </a:r>
              <a:endParaRPr lang="es-MX" sz="9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536901" y="26204"/>
              <a:ext cx="5715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ESTRUCTURA ORGANIZACIONAL</a:t>
              </a:r>
              <a:endPara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662278" y="1609516"/>
              <a:ext cx="1536027" cy="33855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SINDICO     </a:t>
              </a:r>
              <a:r>
                <a:rPr lang="es-MX" sz="9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Lic. Eva Paisano Galindo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764704" y="2966357"/>
              <a:ext cx="2071702" cy="4616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UNIDAD DE TRANSPARENCIA            </a:t>
              </a:r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Lic. Brenda Galicia Méndez</a:t>
              </a:r>
            </a:p>
            <a:p>
              <a:pPr algn="ctr"/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Jefa</a:t>
              </a:r>
              <a:endParaRPr lang="es-MX" sz="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43" name="42 Conector recto"/>
            <p:cNvCxnSpPr/>
            <p:nvPr/>
          </p:nvCxnSpPr>
          <p:spPr>
            <a:xfrm flipV="1">
              <a:off x="3212976" y="2982604"/>
              <a:ext cx="367337" cy="3787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44 Conector recto"/>
            <p:cNvCxnSpPr/>
            <p:nvPr/>
          </p:nvCxnSpPr>
          <p:spPr>
            <a:xfrm>
              <a:off x="3573016" y="3274848"/>
              <a:ext cx="357190" cy="158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Conector recto"/>
            <p:cNvCxnSpPr/>
            <p:nvPr/>
          </p:nvCxnSpPr>
          <p:spPr>
            <a:xfrm>
              <a:off x="3573016" y="2770792"/>
              <a:ext cx="357190" cy="158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47 Conector recto"/>
            <p:cNvCxnSpPr/>
            <p:nvPr/>
          </p:nvCxnSpPr>
          <p:spPr>
            <a:xfrm flipH="1">
              <a:off x="3569372" y="2772380"/>
              <a:ext cx="3644" cy="50246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52 CuadroTexto"/>
            <p:cNvSpPr txBox="1"/>
            <p:nvPr/>
          </p:nvSpPr>
          <p:spPr>
            <a:xfrm>
              <a:off x="5383822" y="3708484"/>
              <a:ext cx="1429554" cy="43088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CONTRALORIA INTERNA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C.P. José Antonio Carrasco             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Contralor</a:t>
              </a:r>
              <a:endParaRPr lang="es-MX" sz="7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44624" y="3708484"/>
              <a:ext cx="1728192" cy="44627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TESORERIA </a:t>
              </a:r>
              <a:r>
                <a:rPr lang="es-MX" sz="9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 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C.P. Elizabeth Almazán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Edmiston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Tesorero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55" name="54 Conector recto"/>
            <p:cNvCxnSpPr/>
            <p:nvPr/>
          </p:nvCxnSpPr>
          <p:spPr>
            <a:xfrm>
              <a:off x="764704" y="3564468"/>
              <a:ext cx="5308641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63 Conector recto"/>
            <p:cNvCxnSpPr>
              <a:stCxn id="65" idx="3"/>
              <a:endCxn id="104" idx="1"/>
            </p:cNvCxnSpPr>
            <p:nvPr/>
          </p:nvCxnSpPr>
          <p:spPr>
            <a:xfrm flipV="1">
              <a:off x="2564904" y="4416943"/>
              <a:ext cx="2143236" cy="2541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64 CuadroTexto"/>
            <p:cNvSpPr txBox="1"/>
            <p:nvPr/>
          </p:nvSpPr>
          <p:spPr>
            <a:xfrm>
              <a:off x="44624" y="4211522"/>
              <a:ext cx="2520280" cy="4616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SEGURIDAD PUBLICA Y TRANSITO MUNICIPAL    </a:t>
              </a:r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CMTE Alejandro </a:t>
              </a:r>
              <a:r>
                <a:rPr lang="es-MX" sz="8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Amer</a:t>
              </a:r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Zamora                                            Director</a:t>
              </a:r>
              <a:endParaRPr lang="es-MX" sz="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7" name="66 CuadroTexto"/>
            <p:cNvSpPr txBox="1"/>
            <p:nvPr/>
          </p:nvSpPr>
          <p:spPr>
            <a:xfrm>
              <a:off x="1700809" y="4932040"/>
              <a:ext cx="1201167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DESARROLLO RURAL                                                     </a:t>
              </a:r>
              <a:r>
                <a:rPr lang="es-MX" sz="700" b="1" dirty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Jesús Cruz Franco                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4229638" y="4891941"/>
              <a:ext cx="1071570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OBRAS PUBLICAS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Luis</a:t>
              </a:r>
              <a:r>
                <a:rPr lang="es-MX" sz="700" b="1" dirty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Cárdenas H 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3" name="72 CuadroTexto"/>
            <p:cNvSpPr txBox="1"/>
            <p:nvPr/>
          </p:nvSpPr>
          <p:spPr>
            <a:xfrm>
              <a:off x="5596202" y="6362927"/>
              <a:ext cx="1246490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PARQUES Y JARDINES                    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J. Guadalupe Reyna                      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84" name="83 Conector recto"/>
            <p:cNvCxnSpPr/>
            <p:nvPr/>
          </p:nvCxnSpPr>
          <p:spPr>
            <a:xfrm>
              <a:off x="4640198" y="4769672"/>
              <a:ext cx="1709284" cy="10004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652535" y="4773204"/>
              <a:ext cx="2502367" cy="23014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119 Conector recto"/>
            <p:cNvCxnSpPr>
              <a:endCxn id="105" idx="0"/>
            </p:cNvCxnSpPr>
            <p:nvPr/>
          </p:nvCxnSpPr>
          <p:spPr>
            <a:xfrm>
              <a:off x="652535" y="4786677"/>
              <a:ext cx="13207" cy="24586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flipV="1">
              <a:off x="2261143" y="5414042"/>
              <a:ext cx="1218348" cy="24781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132 Conector recto"/>
            <p:cNvCxnSpPr/>
            <p:nvPr/>
          </p:nvCxnSpPr>
          <p:spPr>
            <a:xfrm>
              <a:off x="3479491" y="5414042"/>
              <a:ext cx="807" cy="28540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7 CuadroTexto"/>
            <p:cNvSpPr txBox="1"/>
            <p:nvPr/>
          </p:nvSpPr>
          <p:spPr>
            <a:xfrm>
              <a:off x="5013176" y="1116196"/>
              <a:ext cx="1795986" cy="138499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Lic. Amado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Sobrevilla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Martínez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Primer Regidor  de Mayoría relativa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C. Rosa M. Rodríguez Pérez      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Primer Regidor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Lic. Elda A. González Medina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Segundo Regidor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Prof. Aldo Cesar Rangel Salas       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Tercer Regidor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Ing. Jorge Guillermo Villegas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Rdz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Cuarto Regidor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Lic. Sandro Vega Méndez                        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Quinto Regidor</a:t>
              </a:r>
              <a:endParaRPr lang="es-MX" sz="7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1" name="33 CuadroTexto"/>
            <p:cNvSpPr txBox="1"/>
            <p:nvPr/>
          </p:nvSpPr>
          <p:spPr>
            <a:xfrm>
              <a:off x="4072714" y="1643927"/>
              <a:ext cx="796446" cy="2154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REGIDORES</a:t>
              </a:r>
              <a:endParaRPr lang="es-MX" sz="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3" name="33 CuadroTexto"/>
            <p:cNvSpPr txBox="1"/>
            <p:nvPr/>
          </p:nvSpPr>
          <p:spPr>
            <a:xfrm>
              <a:off x="3933056" y="3060893"/>
              <a:ext cx="1627299" cy="44627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D.A.P.A.S.T  </a:t>
              </a:r>
              <a:r>
                <a:rPr lang="es-MX" sz="9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Lic.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Cristel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Ivany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Hernández Vite                      Directora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5" name="52 CuadroTexto"/>
            <p:cNvSpPr txBox="1"/>
            <p:nvPr/>
          </p:nvSpPr>
          <p:spPr>
            <a:xfrm>
              <a:off x="3645024" y="3708484"/>
              <a:ext cx="1426256" cy="43088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SECRETARÍA GENERAL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Lic. Nora Elia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Rodriguez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Cruz             Secretaria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3933056" y="2556356"/>
              <a:ext cx="1627299" cy="43088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S.M.D.I.F.            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Sra. Rosa González Ramírez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Presidenta</a:t>
              </a:r>
              <a:endParaRPr lang="es-MX" sz="7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4" name="52 CuadroTexto"/>
            <p:cNvSpPr txBox="1"/>
            <p:nvPr/>
          </p:nvSpPr>
          <p:spPr>
            <a:xfrm>
              <a:off x="4708140" y="4186110"/>
              <a:ext cx="1552103" cy="4616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RECURSOS HUMANOS </a:t>
              </a:r>
            </a:p>
            <a:p>
              <a:pPr algn="ctr"/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Ing. Virginia Méndez Martínez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Jefa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106" name="124 Conector recto"/>
            <p:cNvCxnSpPr/>
            <p:nvPr/>
          </p:nvCxnSpPr>
          <p:spPr>
            <a:xfrm>
              <a:off x="6349482" y="4780822"/>
              <a:ext cx="11207" cy="313316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70 CuadroTexto"/>
            <p:cNvSpPr txBox="1"/>
            <p:nvPr/>
          </p:nvSpPr>
          <p:spPr>
            <a:xfrm>
              <a:off x="5589240" y="4890822"/>
              <a:ext cx="1253452" cy="523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COORDINACION DE DESARROLLO SOCIAL   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Nicodemo Antonio           Coordinador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2" name="71 CuadroTexto"/>
            <p:cNvSpPr txBox="1"/>
            <p:nvPr/>
          </p:nvSpPr>
          <p:spPr>
            <a:xfrm>
              <a:off x="5589240" y="5628127"/>
              <a:ext cx="1253452" cy="56938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COORDINACION MUNICIPAL DE SALUD                                 </a:t>
              </a:r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Beatriz Méndez Valle                      Coordinador</a:t>
              </a:r>
              <a:endParaRPr lang="es-MX" sz="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9" name="72 CuadroTexto"/>
            <p:cNvSpPr txBox="1"/>
            <p:nvPr/>
          </p:nvSpPr>
          <p:spPr>
            <a:xfrm>
              <a:off x="5594298" y="6967843"/>
              <a:ext cx="1194860" cy="523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INSTITUTO MUNICIPAL DE LA JUVENTUD                        </a:t>
              </a:r>
              <a:endPara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Refugio Alonso Pérez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0" name="72 CuadroTexto"/>
            <p:cNvSpPr txBox="1"/>
            <p:nvPr/>
          </p:nvSpPr>
          <p:spPr>
            <a:xfrm>
              <a:off x="4171758" y="5580692"/>
              <a:ext cx="1201458" cy="63094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EDUCACION, ACCION CIVICA Y EVENTOS 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San Juana Gómez García                         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9" name="72 CuadroTexto"/>
            <p:cNvSpPr txBox="1"/>
            <p:nvPr/>
          </p:nvSpPr>
          <p:spPr>
            <a:xfrm>
              <a:off x="4177612" y="6325587"/>
              <a:ext cx="1201458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TURISMO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Liliana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Gpe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Flores A.                           Directora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23" name="72 CuadroTexto"/>
            <p:cNvSpPr txBox="1"/>
            <p:nvPr/>
          </p:nvSpPr>
          <p:spPr>
            <a:xfrm>
              <a:off x="4171758" y="6851820"/>
              <a:ext cx="1201458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PROTECCION CIVIL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Henry Hernández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Hdz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24" name="72 CuadroTexto"/>
            <p:cNvSpPr txBox="1"/>
            <p:nvPr/>
          </p:nvSpPr>
          <p:spPr>
            <a:xfrm>
              <a:off x="4157509" y="7404072"/>
              <a:ext cx="1201458" cy="523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BIBLIOTECA MUNICIPAL 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Karina Flores Morales                           Coordinadora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30" name="69 CuadroTexto"/>
            <p:cNvSpPr txBox="1"/>
            <p:nvPr/>
          </p:nvSpPr>
          <p:spPr>
            <a:xfrm>
              <a:off x="60964" y="4933220"/>
              <a:ext cx="1246834" cy="44627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CATASTRO</a:t>
              </a:r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</a:p>
            <a:p>
              <a:pPr algn="ctr"/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Edna </a:t>
              </a:r>
              <a:r>
                <a:rPr lang="es-MX" sz="8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Olinda</a:t>
              </a:r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Bautista I.</a:t>
              </a:r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      Directora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31" name="69 CuadroTexto"/>
            <p:cNvSpPr txBox="1"/>
            <p:nvPr/>
          </p:nvSpPr>
          <p:spPr>
            <a:xfrm>
              <a:off x="59848" y="5507465"/>
              <a:ext cx="1247950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REGISTRO CIVIL                 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Azael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Eliud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Jiménez S.                                          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Oficial</a:t>
              </a:r>
              <a:endParaRPr lang="es-MX" sz="7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32" name="69 CuadroTexto"/>
            <p:cNvSpPr txBox="1"/>
            <p:nvPr/>
          </p:nvSpPr>
          <p:spPr>
            <a:xfrm>
              <a:off x="44624" y="6027785"/>
              <a:ext cx="1263174" cy="44627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COMERCIO</a:t>
              </a:r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</a:t>
              </a:r>
            </a:p>
            <a:p>
              <a:pPr algn="ctr"/>
              <a:r>
                <a:rPr lang="es-MX" sz="8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Zurisaday</a:t>
              </a:r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8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Zuñiga</a:t>
              </a:r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8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Glz</a:t>
              </a:r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         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139" name="132 Conector recto"/>
            <p:cNvCxnSpPr/>
            <p:nvPr/>
          </p:nvCxnSpPr>
          <p:spPr>
            <a:xfrm flipH="1">
              <a:off x="2276318" y="5414042"/>
              <a:ext cx="2489" cy="28540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79 CuadroTexto"/>
            <p:cNvSpPr txBox="1"/>
            <p:nvPr/>
          </p:nvSpPr>
          <p:spPr>
            <a:xfrm>
              <a:off x="2957144" y="5602178"/>
              <a:ext cx="1047920" cy="53860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COMUNICACIÓN SOCIAL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José</a:t>
              </a:r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Ignacio Torres   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Director</a:t>
              </a:r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</a:t>
              </a:r>
              <a:endParaRPr lang="es-MX" sz="7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8" name="77 CuadroTexto"/>
            <p:cNvSpPr txBox="1"/>
            <p:nvPr/>
          </p:nvSpPr>
          <p:spPr>
            <a:xfrm>
              <a:off x="1765846" y="5607944"/>
              <a:ext cx="1015082" cy="63094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ENLACE CIUDADANO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Karen Bustos Tinajero                Directora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5" name="77 CuadroTexto"/>
            <p:cNvSpPr txBox="1"/>
            <p:nvPr/>
          </p:nvSpPr>
          <p:spPr>
            <a:xfrm>
              <a:off x="1771266" y="6398623"/>
              <a:ext cx="1015082" cy="44627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S.N.E. 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Julieta Nava Méndez</a:t>
              </a:r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6" name="77 CuadroTexto"/>
            <p:cNvSpPr txBox="1"/>
            <p:nvPr/>
          </p:nvSpPr>
          <p:spPr>
            <a:xfrm>
              <a:off x="2969433" y="6394449"/>
              <a:ext cx="1015082" cy="43088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RASTRO MPAL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Oscar Reyes Nájera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4" name="77 CuadroTexto"/>
            <p:cNvSpPr txBox="1"/>
            <p:nvPr/>
          </p:nvSpPr>
          <p:spPr>
            <a:xfrm>
              <a:off x="1771266" y="7007587"/>
              <a:ext cx="1015082" cy="5539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ASUNTOS INDIGENAS </a:t>
              </a:r>
            </a:p>
            <a:p>
              <a:pPr algn="ctr"/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s-MX" sz="8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Angela</a:t>
              </a:r>
              <a:r>
                <a:rPr lang="es-MX" sz="8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De la Cruz Azuara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1" name="77 CuadroTexto"/>
            <p:cNvSpPr txBox="1"/>
            <p:nvPr/>
          </p:nvSpPr>
          <p:spPr>
            <a:xfrm>
              <a:off x="2966014" y="7007587"/>
              <a:ext cx="1015082" cy="53860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INAPAM</a:t>
              </a:r>
              <a:r>
                <a:rPr lang="es-MX" sz="8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Adelaida Azuara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Azuara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 Representante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2" name="77 CuadroTexto"/>
            <p:cNvSpPr txBox="1"/>
            <p:nvPr/>
          </p:nvSpPr>
          <p:spPr>
            <a:xfrm>
              <a:off x="2966014" y="7706212"/>
              <a:ext cx="1026954" cy="73866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INSTITUTO MUNICIPAL DE LA MUJER               </a:t>
              </a:r>
              <a:r>
                <a:rPr lang="es-MX" sz="700" dirty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         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Sonia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Benilde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Lara Hernández                         Delegada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3" name="69 CuadroTexto"/>
            <p:cNvSpPr txBox="1"/>
            <p:nvPr/>
          </p:nvSpPr>
          <p:spPr>
            <a:xfrm>
              <a:off x="51604" y="6615807"/>
              <a:ext cx="1235790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CRONISTA MUNICIPAL 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Vicente Flores del Ángel  Cronista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5" name="69 CuadroTexto"/>
            <p:cNvSpPr txBox="1"/>
            <p:nvPr/>
          </p:nvSpPr>
          <p:spPr>
            <a:xfrm>
              <a:off x="43782" y="7245319"/>
              <a:ext cx="1243919" cy="43088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ARCHIVO MUNICIPAL                         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Karen V. 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Lopez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Rivera   Coordinadora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4" name="5 CuadroTexto"/>
            <p:cNvSpPr txBox="1"/>
            <p:nvPr/>
          </p:nvSpPr>
          <p:spPr>
            <a:xfrm>
              <a:off x="1196752" y="539552"/>
              <a:ext cx="44775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H. AYUNTAMIENTO CONSTITUCIONAL </a:t>
              </a:r>
            </a:p>
            <a:p>
              <a:pPr algn="ctr"/>
              <a:r>
                <a:rPr lang="es-MX" sz="12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2018-2021</a:t>
              </a:r>
            </a:p>
            <a:p>
              <a:pPr algn="ctr"/>
              <a:r>
                <a:rPr lang="es-MX" sz="12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TAMUIN, S.L.P.</a:t>
              </a:r>
              <a:endParaRPr lang="es-MX" sz="1200" b="1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72 CuadroTexto"/>
            <p:cNvSpPr txBox="1"/>
            <p:nvPr/>
          </p:nvSpPr>
          <p:spPr>
            <a:xfrm>
              <a:off x="4180024" y="7989476"/>
              <a:ext cx="1201458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CULTURA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Hilario </a:t>
              </a:r>
              <a:r>
                <a:rPr lang="es-MX" sz="700" b="1" dirty="0" err="1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Sustaita</a:t>
              </a:r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Ponce                           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29" name="72 CuadroTexto"/>
            <p:cNvSpPr txBox="1"/>
            <p:nvPr/>
          </p:nvSpPr>
          <p:spPr>
            <a:xfrm>
              <a:off x="5592721" y="7715728"/>
              <a:ext cx="1246490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COMUDE                   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Leonardo González Ponce                      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37" name="72 CuadroTexto"/>
            <p:cNvSpPr txBox="1"/>
            <p:nvPr/>
          </p:nvSpPr>
          <p:spPr>
            <a:xfrm>
              <a:off x="5596202" y="8332966"/>
              <a:ext cx="1246490" cy="4154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700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ECOLOGIA                     </a:t>
              </a:r>
            </a:p>
            <a:p>
              <a:pPr algn="ctr"/>
              <a:r>
                <a:rPr lang="es-MX" sz="700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Francisco E. Pineda Pérez                      Director</a:t>
              </a:r>
              <a:endPara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751" y="838622"/>
              <a:ext cx="1371030" cy="515083"/>
            </a:xfrm>
            <a:prstGeom prst="rect">
              <a:avLst/>
            </a:prstGeom>
          </p:spPr>
        </p:pic>
        <p:sp>
          <p:nvSpPr>
            <p:cNvPr id="37" name="CuadroTexto 36"/>
            <p:cNvSpPr txBox="1"/>
            <p:nvPr/>
          </p:nvSpPr>
          <p:spPr>
            <a:xfrm>
              <a:off x="92030" y="8100392"/>
              <a:ext cx="1320746" cy="92333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sz="900" b="1" dirty="0" smtClean="0"/>
                <a:t>- - - -ORGANISMOS </a:t>
              </a:r>
            </a:p>
            <a:p>
              <a:r>
                <a:rPr lang="es-MX" sz="900" b="1" dirty="0" smtClean="0"/>
                <a:t>DESCENTRALIZADOS</a:t>
              </a:r>
            </a:p>
            <a:p>
              <a:endParaRPr lang="es-MX" sz="900" b="1" dirty="0" smtClean="0"/>
            </a:p>
            <a:p>
              <a:r>
                <a:rPr lang="es-MX" sz="900" b="1" dirty="0" smtClean="0"/>
                <a:t>          DEPARTAMENTOS DEL H.AYUNTAMIENTO</a:t>
              </a:r>
            </a:p>
            <a:p>
              <a:pPr marL="171450" indent="-171450">
                <a:buFontTx/>
                <a:buChar char="-"/>
              </a:pPr>
              <a:endParaRPr lang="es-MX" sz="900" b="1" dirty="0"/>
            </a:p>
          </p:txBody>
        </p:sp>
        <p:cxnSp>
          <p:nvCxnSpPr>
            <p:cNvPr id="134" name="Conector recto 133"/>
            <p:cNvCxnSpPr/>
            <p:nvPr/>
          </p:nvCxnSpPr>
          <p:spPr>
            <a:xfrm>
              <a:off x="126545" y="8604448"/>
              <a:ext cx="3106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9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30"/>
          <p:cNvCxnSpPr>
            <a:endCxn id="91" idx="1"/>
          </p:cNvCxnSpPr>
          <p:nvPr/>
        </p:nvCxnSpPr>
        <p:spPr>
          <a:xfrm>
            <a:off x="2177125" y="1814210"/>
            <a:ext cx="1865368" cy="37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54 Conector recto"/>
          <p:cNvCxnSpPr/>
          <p:nvPr/>
        </p:nvCxnSpPr>
        <p:spPr>
          <a:xfrm>
            <a:off x="2708920" y="7236876"/>
            <a:ext cx="32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54 Conector recto"/>
          <p:cNvCxnSpPr/>
          <p:nvPr/>
        </p:nvCxnSpPr>
        <p:spPr>
          <a:xfrm>
            <a:off x="2748240" y="6660812"/>
            <a:ext cx="32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54 Conector recto"/>
          <p:cNvCxnSpPr/>
          <p:nvPr/>
        </p:nvCxnSpPr>
        <p:spPr>
          <a:xfrm>
            <a:off x="2700556" y="5893350"/>
            <a:ext cx="32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54 Conector recto"/>
          <p:cNvCxnSpPr/>
          <p:nvPr/>
        </p:nvCxnSpPr>
        <p:spPr>
          <a:xfrm>
            <a:off x="1308080" y="7287815"/>
            <a:ext cx="32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35 Conector recto"/>
          <p:cNvCxnSpPr/>
          <p:nvPr/>
        </p:nvCxnSpPr>
        <p:spPr>
          <a:xfrm>
            <a:off x="1271610" y="6227176"/>
            <a:ext cx="357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121 Conector recto"/>
          <p:cNvCxnSpPr/>
          <p:nvPr/>
        </p:nvCxnSpPr>
        <p:spPr>
          <a:xfrm>
            <a:off x="1342254" y="5135769"/>
            <a:ext cx="2865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0 Conector recto"/>
          <p:cNvCxnSpPr/>
          <p:nvPr/>
        </p:nvCxnSpPr>
        <p:spPr>
          <a:xfrm>
            <a:off x="5518718" y="6775463"/>
            <a:ext cx="2865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5513018" y="5220652"/>
            <a:ext cx="5802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24 Conector recto"/>
          <p:cNvCxnSpPr/>
          <p:nvPr/>
        </p:nvCxnSpPr>
        <p:spPr>
          <a:xfrm rot="5400000">
            <a:off x="4581474" y="493068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35 Conector recto"/>
          <p:cNvCxnSpPr/>
          <p:nvPr/>
        </p:nvCxnSpPr>
        <p:spPr>
          <a:xfrm>
            <a:off x="4689324" y="1850800"/>
            <a:ext cx="357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5489602" y="8519694"/>
            <a:ext cx="190612" cy="127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124 Conector recto"/>
          <p:cNvCxnSpPr/>
          <p:nvPr/>
        </p:nvCxnSpPr>
        <p:spPr>
          <a:xfrm rot="5400000">
            <a:off x="2494830" y="493296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121 Conector recto"/>
          <p:cNvCxnSpPr/>
          <p:nvPr/>
        </p:nvCxnSpPr>
        <p:spPr>
          <a:xfrm>
            <a:off x="1342254" y="5631223"/>
            <a:ext cx="2865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 rot="5400000">
            <a:off x="4938156" y="4719609"/>
            <a:ext cx="151629" cy="15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 rot="16200000" flipH="1">
            <a:off x="4254140" y="3747439"/>
            <a:ext cx="365943" cy="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rot="16200000" flipH="1">
            <a:off x="5890374" y="3747440"/>
            <a:ext cx="365943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rot="16200000" flipH="1">
            <a:off x="581732" y="3747439"/>
            <a:ext cx="365943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3215826" y="3179802"/>
            <a:ext cx="317084" cy="14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3501008" y="1808693"/>
            <a:ext cx="18993" cy="3713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2348880" y="1569254"/>
            <a:ext cx="1612045" cy="4924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PRESIDENTA MUNICIPAL </a:t>
            </a:r>
          </a:p>
          <a:p>
            <a:pPr algn="ctr"/>
            <a:r>
              <a:rPr lang="es-MX" sz="9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C.P. Grecia Esmeralda Sánchez </a:t>
            </a:r>
            <a:r>
              <a:rPr lang="es-MX" sz="9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Glz</a:t>
            </a:r>
            <a:endParaRPr lang="es-MX" sz="9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36901" y="26204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 ORGANIZACIONAL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68837" y="1609516"/>
            <a:ext cx="1536027" cy="3385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SINDICO     </a:t>
            </a:r>
            <a:r>
              <a:rPr lang="es-MX" sz="9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Lic. Eva Paisano Galindo</a:t>
            </a:r>
            <a:endParaRPr lang="es-MX" sz="7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1141274" y="2966357"/>
            <a:ext cx="2071702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UNIDAD DE TRANSPARENCIA            </a:t>
            </a:r>
            <a:r>
              <a:rPr lang="es-MX" sz="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Lic. Brenda Galicia Méndez</a:t>
            </a:r>
          </a:p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Jefa</a:t>
            </a:r>
            <a:endParaRPr lang="es-MX" sz="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43" name="42 Conector recto"/>
          <p:cNvCxnSpPr/>
          <p:nvPr/>
        </p:nvCxnSpPr>
        <p:spPr>
          <a:xfrm>
            <a:off x="3520001" y="2986391"/>
            <a:ext cx="329993" cy="4143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3863898" y="3274848"/>
            <a:ext cx="35719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3863898" y="2770792"/>
            <a:ext cx="35719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H="1">
            <a:off x="3849994" y="2772380"/>
            <a:ext cx="3644" cy="50246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5383822" y="3708484"/>
            <a:ext cx="1429554" cy="4308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CONTRALORIA INTERNA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C.P. José Antonio Carrasco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Contralor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44624" y="3708484"/>
            <a:ext cx="1728192" cy="4462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TESORERIA </a:t>
            </a:r>
            <a:r>
              <a:rPr lang="es-MX" sz="9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C.P. Elizabeth Almazán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Edmiston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Tesorero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55" name="54 Conector recto"/>
          <p:cNvCxnSpPr/>
          <p:nvPr/>
        </p:nvCxnSpPr>
        <p:spPr>
          <a:xfrm>
            <a:off x="764704" y="3564468"/>
            <a:ext cx="53086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 flipV="1">
            <a:off x="2924944" y="4426551"/>
            <a:ext cx="1567646" cy="2013"/>
          </a:xfrm>
          <a:prstGeom prst="line">
            <a:avLst/>
          </a:prstGeom>
          <a:ln w="31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64 CuadroTexto"/>
          <p:cNvSpPr txBox="1"/>
          <p:nvPr/>
        </p:nvSpPr>
        <p:spPr>
          <a:xfrm>
            <a:off x="476672" y="4212540"/>
            <a:ext cx="2572563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SEGURIDAD PUBLICA Y TRANSITO MUNICIPAL    </a:t>
            </a:r>
            <a:r>
              <a:rPr lang="es-MX" sz="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CMTE ALEJANDRO AMER ZAMORA                                            </a:t>
            </a:r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" name="66 CuadroTexto"/>
          <p:cNvSpPr txBox="1"/>
          <p:nvPr/>
        </p:nvSpPr>
        <p:spPr>
          <a:xfrm>
            <a:off x="1700808" y="4913456"/>
            <a:ext cx="1766129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DESARROLLO RURAL                                                     </a:t>
            </a:r>
            <a:r>
              <a: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Jesús Cruz Franco                 </a:t>
            </a:r>
          </a:p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4229638" y="4891941"/>
            <a:ext cx="1071570" cy="5539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OBRAS PUBLICAS </a:t>
            </a:r>
            <a:r>
              <a:rPr lang="es-MX" sz="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</a:t>
            </a: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Luis</a:t>
            </a:r>
            <a:r>
              <a:rPr lang="es-MX" sz="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Cárdenas H  </a:t>
            </a:r>
          </a:p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3" name="72 CuadroTexto"/>
          <p:cNvSpPr txBox="1"/>
          <p:nvPr/>
        </p:nvSpPr>
        <p:spPr>
          <a:xfrm>
            <a:off x="5596202" y="6604774"/>
            <a:ext cx="1246490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PARQUES Y JARDINES                     </a:t>
            </a: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J. Guadalupe Reyna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84" name="83 Conector recto"/>
          <p:cNvCxnSpPr/>
          <p:nvPr/>
        </p:nvCxnSpPr>
        <p:spPr>
          <a:xfrm flipV="1">
            <a:off x="4071372" y="4788604"/>
            <a:ext cx="2165426" cy="2280"/>
          </a:xfrm>
          <a:prstGeom prst="line">
            <a:avLst/>
          </a:prstGeom>
          <a:ln w="31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 flipH="1">
            <a:off x="5506178" y="4788604"/>
            <a:ext cx="3643" cy="37521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5517578" y="6012740"/>
            <a:ext cx="14367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"/>
          <p:cNvCxnSpPr/>
          <p:nvPr/>
        </p:nvCxnSpPr>
        <p:spPr>
          <a:xfrm>
            <a:off x="4077072" y="586872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/>
          <p:nvPr/>
        </p:nvCxnSpPr>
        <p:spPr>
          <a:xfrm>
            <a:off x="5518372" y="752332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98 Conector recto"/>
          <p:cNvCxnSpPr/>
          <p:nvPr/>
        </p:nvCxnSpPr>
        <p:spPr>
          <a:xfrm>
            <a:off x="4078212" y="716486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/>
          <p:cNvCxnSpPr/>
          <p:nvPr/>
        </p:nvCxnSpPr>
        <p:spPr>
          <a:xfrm>
            <a:off x="4077072" y="4788604"/>
            <a:ext cx="14969" cy="33668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115 Conector recto"/>
          <p:cNvCxnSpPr/>
          <p:nvPr/>
        </p:nvCxnSpPr>
        <p:spPr>
          <a:xfrm flipH="1">
            <a:off x="1618798" y="4788604"/>
            <a:ext cx="10002" cy="24992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116 Conector recto"/>
          <p:cNvCxnSpPr/>
          <p:nvPr/>
        </p:nvCxnSpPr>
        <p:spPr>
          <a:xfrm>
            <a:off x="696910" y="4788604"/>
            <a:ext cx="2804098" cy="0"/>
          </a:xfrm>
          <a:prstGeom prst="line">
            <a:avLst/>
          </a:prstGeom>
          <a:ln w="31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 rot="5400000">
            <a:off x="549026" y="493296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125 Conector recto"/>
          <p:cNvCxnSpPr/>
          <p:nvPr/>
        </p:nvCxnSpPr>
        <p:spPr>
          <a:xfrm>
            <a:off x="1860784" y="5508684"/>
            <a:ext cx="2000264" cy="1588"/>
          </a:xfrm>
          <a:prstGeom prst="line">
            <a:avLst/>
          </a:prstGeom>
          <a:ln w="31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 rot="5400000">
            <a:off x="3788816" y="557932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141 Conector recto"/>
          <p:cNvCxnSpPr/>
          <p:nvPr/>
        </p:nvCxnSpPr>
        <p:spPr>
          <a:xfrm>
            <a:off x="2868699" y="5508684"/>
            <a:ext cx="2548" cy="23026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154 Conector recto"/>
          <p:cNvCxnSpPr/>
          <p:nvPr/>
        </p:nvCxnSpPr>
        <p:spPr>
          <a:xfrm>
            <a:off x="485792" y="6731232"/>
            <a:ext cx="11430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7 CuadroTexto"/>
          <p:cNvSpPr txBox="1"/>
          <p:nvPr/>
        </p:nvSpPr>
        <p:spPr>
          <a:xfrm>
            <a:off x="5013176" y="1116196"/>
            <a:ext cx="1795986" cy="13849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Lic. Amado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Sobrevilla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Martínez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Primer Regidor  de Mayoría relativa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C. Rosa M. Rodríguez Pérez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Primer Regidor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Lic. Elda A. González Medina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Segundo Regidor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Prof. Aldo Cesar Rangel Salas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Tercer Regidor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Ing. Jorge Guillermo Villegas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Rdz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Cuarto Regidor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Lic. Sandro Vega Méndez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Quinto Regidor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1" name="33 CuadroTexto"/>
          <p:cNvSpPr txBox="1"/>
          <p:nvPr/>
        </p:nvSpPr>
        <p:spPr>
          <a:xfrm>
            <a:off x="4042493" y="1744438"/>
            <a:ext cx="928694" cy="21544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REGIDORES</a:t>
            </a:r>
            <a:endParaRPr lang="es-MX" sz="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3" name="33 CuadroTexto"/>
          <p:cNvSpPr txBox="1"/>
          <p:nvPr/>
        </p:nvSpPr>
        <p:spPr>
          <a:xfrm>
            <a:off x="4246963" y="3060893"/>
            <a:ext cx="1414285" cy="4462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D.A.P.A.S.T  </a:t>
            </a:r>
            <a:r>
              <a:rPr lang="es-MX" sz="9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Lic.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Cristel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Ivany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Hdz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Vite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5" name="52 CuadroTexto"/>
          <p:cNvSpPr txBox="1"/>
          <p:nvPr/>
        </p:nvSpPr>
        <p:spPr>
          <a:xfrm>
            <a:off x="3645024" y="3708484"/>
            <a:ext cx="1426256" cy="4308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SECRETARÍA GENERAL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Lic. Nora Elia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Rdz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Cruz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Secretaria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4246963" y="2556356"/>
            <a:ext cx="1414285" cy="4308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S.M.D.I.F.            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Sra. Rosa González Ramírez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Presidenta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4" name="52 CuadroTexto"/>
          <p:cNvSpPr txBox="1"/>
          <p:nvPr/>
        </p:nvSpPr>
        <p:spPr>
          <a:xfrm>
            <a:off x="4293096" y="4211108"/>
            <a:ext cx="1429554" cy="4308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RECURSOS HUMANOS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Ing. Virginia Méndez Martínez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Jefa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106" name="124 Conector recto"/>
          <p:cNvCxnSpPr/>
          <p:nvPr/>
        </p:nvCxnSpPr>
        <p:spPr>
          <a:xfrm rot="5400000">
            <a:off x="6093128" y="493296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70 CuadroTexto"/>
          <p:cNvSpPr txBox="1"/>
          <p:nvPr/>
        </p:nvSpPr>
        <p:spPr>
          <a:xfrm>
            <a:off x="5589240" y="4890822"/>
            <a:ext cx="1253452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COORDINACION DE DESARROLLO SOCIAL   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Nicodemo Antonio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Coordinador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5589240" y="5662012"/>
            <a:ext cx="1253452" cy="5693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COORDINACION MUNICIPAL DE SALUD                                 </a:t>
            </a:r>
            <a:r>
              <a:rPr lang="es-MX" sz="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Beatriz Méndez Valle                      </a:t>
            </a:r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Coordinador</a:t>
            </a:r>
            <a:endParaRPr lang="es-MX" sz="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9" name="72 CuadroTexto"/>
          <p:cNvSpPr txBox="1"/>
          <p:nvPr/>
        </p:nvSpPr>
        <p:spPr>
          <a:xfrm>
            <a:off x="5589240" y="7236296"/>
            <a:ext cx="1268760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INSTITUTO MUNICIPAL DE LA JUVENTUD                        </a:t>
            </a:r>
            <a:endParaRPr lang="es-MX" sz="7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Refugio Alonso Pérez</a:t>
            </a:r>
          </a:p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0" name="72 CuadroTexto"/>
          <p:cNvSpPr txBox="1"/>
          <p:nvPr/>
        </p:nvSpPr>
        <p:spPr>
          <a:xfrm>
            <a:off x="4171758" y="5580692"/>
            <a:ext cx="1201458" cy="63094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EDUCACION, ACCION CIVICA Y EVENTOS </a:t>
            </a:r>
            <a:endParaRPr lang="es-MX" sz="7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 Juana Gómez García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121" name="110 Conector recto"/>
          <p:cNvCxnSpPr/>
          <p:nvPr/>
        </p:nvCxnSpPr>
        <p:spPr>
          <a:xfrm>
            <a:off x="4078558" y="6588804"/>
            <a:ext cx="28654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72 CuadroTexto"/>
          <p:cNvSpPr txBox="1"/>
          <p:nvPr/>
        </p:nvSpPr>
        <p:spPr>
          <a:xfrm>
            <a:off x="4177612" y="6325587"/>
            <a:ext cx="1201458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TURISMO </a:t>
            </a: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Eva Pérez Paisano  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3" name="72 CuadroTexto"/>
          <p:cNvSpPr txBox="1"/>
          <p:nvPr/>
        </p:nvSpPr>
        <p:spPr>
          <a:xfrm>
            <a:off x="4172719" y="6892806"/>
            <a:ext cx="1201458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PROTECCION CIVIL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Henry Hernández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Hdz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127" name="98 Conector recto"/>
          <p:cNvCxnSpPr/>
          <p:nvPr/>
        </p:nvCxnSpPr>
        <p:spPr>
          <a:xfrm>
            <a:off x="4077072" y="781294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72 CuadroTexto"/>
          <p:cNvSpPr txBox="1"/>
          <p:nvPr/>
        </p:nvSpPr>
        <p:spPr>
          <a:xfrm>
            <a:off x="4164694" y="7361148"/>
            <a:ext cx="1201458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BIBLIOTECA MUNICIPAL  </a:t>
            </a: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Karina Flores Morales  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Coordinadora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0" name="69 CuadroTexto"/>
          <p:cNvSpPr txBox="1"/>
          <p:nvPr/>
        </p:nvSpPr>
        <p:spPr>
          <a:xfrm>
            <a:off x="60964" y="4933220"/>
            <a:ext cx="1495828" cy="4462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CATASTRO </a:t>
            </a:r>
          </a:p>
          <a:p>
            <a:pPr algn="ctr"/>
            <a:r>
              <a:rPr lang="es-MX" sz="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Edna </a:t>
            </a:r>
            <a:r>
              <a:rPr lang="es-MX" sz="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Olinda</a:t>
            </a:r>
            <a:r>
              <a:rPr lang="es-MX" sz="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Bautista I.</a:t>
            </a:r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1" name="69 CuadroTexto"/>
          <p:cNvSpPr txBox="1"/>
          <p:nvPr/>
        </p:nvSpPr>
        <p:spPr>
          <a:xfrm>
            <a:off x="59848" y="5446568"/>
            <a:ext cx="1496944" cy="4462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REGISTRO CIVIL                   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Azael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Eliud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Jiménez S.                  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Oficial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2" name="69 CuadroTexto"/>
          <p:cNvSpPr txBox="1"/>
          <p:nvPr/>
        </p:nvSpPr>
        <p:spPr>
          <a:xfrm>
            <a:off x="44624" y="5978187"/>
            <a:ext cx="1469218" cy="4462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COMERCIO  </a:t>
            </a:r>
          </a:p>
          <a:p>
            <a:pPr algn="ctr"/>
            <a:r>
              <a:rPr lang="es-MX" sz="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Zurisaday</a:t>
            </a:r>
            <a:r>
              <a:rPr lang="es-MX" sz="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Zuñiga</a:t>
            </a:r>
            <a:r>
              <a:rPr lang="es-MX" sz="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Glz</a:t>
            </a:r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139" name="132 Conector recto"/>
          <p:cNvCxnSpPr/>
          <p:nvPr/>
        </p:nvCxnSpPr>
        <p:spPr>
          <a:xfrm rot="5400000">
            <a:off x="1772592" y="557932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79 CuadroTexto"/>
          <p:cNvSpPr txBox="1"/>
          <p:nvPr/>
        </p:nvSpPr>
        <p:spPr>
          <a:xfrm>
            <a:off x="2957144" y="5602178"/>
            <a:ext cx="1047920" cy="5693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COMUNICACIÓN SOCIAL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José</a:t>
            </a:r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Ignacio Torres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Director    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8" name="77 CuadroTexto"/>
          <p:cNvSpPr txBox="1"/>
          <p:nvPr/>
        </p:nvSpPr>
        <p:spPr>
          <a:xfrm>
            <a:off x="1765846" y="5607944"/>
            <a:ext cx="1015082" cy="6617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ENLACE CIUDADANO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Karen Bustos Tinajero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5" name="77 CuadroTexto"/>
          <p:cNvSpPr txBox="1"/>
          <p:nvPr/>
        </p:nvSpPr>
        <p:spPr>
          <a:xfrm>
            <a:off x="1771266" y="6398623"/>
            <a:ext cx="1015082" cy="4462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S.N.E.  </a:t>
            </a: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Julieta Nava Méndez</a:t>
            </a:r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6" name="77 CuadroTexto"/>
          <p:cNvSpPr txBox="1"/>
          <p:nvPr/>
        </p:nvSpPr>
        <p:spPr>
          <a:xfrm>
            <a:off x="2969433" y="6394449"/>
            <a:ext cx="1015082" cy="5386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RASTRO MPAL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M.V.Z. Oscar Reyes Nájera</a:t>
            </a:r>
          </a:p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4" name="77 CuadroTexto"/>
          <p:cNvSpPr txBox="1"/>
          <p:nvPr/>
        </p:nvSpPr>
        <p:spPr>
          <a:xfrm>
            <a:off x="1771266" y="7007587"/>
            <a:ext cx="1015082" cy="3385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ASUNTOS INDIGENAS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1" name="77 CuadroTexto"/>
          <p:cNvSpPr txBox="1"/>
          <p:nvPr/>
        </p:nvSpPr>
        <p:spPr>
          <a:xfrm>
            <a:off x="2966014" y="7007587"/>
            <a:ext cx="1015082" cy="5386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INAPAM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Adelaida Azuara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Azuara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Representante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2" name="77 CuadroTexto"/>
          <p:cNvSpPr txBox="1"/>
          <p:nvPr/>
        </p:nvSpPr>
        <p:spPr>
          <a:xfrm>
            <a:off x="1988840" y="7740932"/>
            <a:ext cx="1789146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INSTITUTO MUNICIPAL DE LA MUJER                            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Sonia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Benilde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Lara Hernández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Delegada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3" name="69 CuadroTexto"/>
          <p:cNvSpPr txBox="1"/>
          <p:nvPr/>
        </p:nvSpPr>
        <p:spPr>
          <a:xfrm>
            <a:off x="72008" y="6588804"/>
            <a:ext cx="1484784" cy="4308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CRONISTA MUNICIPAL 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Vicente Flores del Ángel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Cronista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5" name="69 CuadroTexto"/>
          <p:cNvSpPr txBox="1"/>
          <p:nvPr/>
        </p:nvSpPr>
        <p:spPr>
          <a:xfrm>
            <a:off x="60964" y="7123003"/>
            <a:ext cx="1495828" cy="4308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ARCHIVO MUNICIPAL                         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Karen V. 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Lopez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Rivera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Coordinadora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4" name="5 CuadroTexto"/>
          <p:cNvSpPr txBox="1"/>
          <p:nvPr/>
        </p:nvSpPr>
        <p:spPr>
          <a:xfrm>
            <a:off x="1196752" y="539552"/>
            <a:ext cx="4477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H. AYUNTAMIENTO CONSTITUCIONAL </a:t>
            </a:r>
          </a:p>
          <a:p>
            <a:pPr algn="ctr"/>
            <a:r>
              <a:rPr lang="es-MX" sz="12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2018-2021</a:t>
            </a:r>
          </a:p>
          <a:p>
            <a:pPr algn="ctr"/>
            <a:r>
              <a:rPr lang="es-MX" sz="12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TAMUIN, S.L.P.</a:t>
            </a:r>
            <a:endParaRPr lang="es-MX" sz="1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72 CuadroTexto"/>
          <p:cNvSpPr txBox="1"/>
          <p:nvPr/>
        </p:nvSpPr>
        <p:spPr>
          <a:xfrm>
            <a:off x="4180024" y="7937212"/>
            <a:ext cx="1201458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CULTURA </a:t>
            </a: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Hilario </a:t>
            </a:r>
            <a:r>
              <a:rPr lang="es-MX" sz="7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Sustaita</a:t>
            </a:r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Ponce     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4" name="Conector recto 3"/>
          <p:cNvCxnSpPr>
            <a:endCxn id="128" idx="1"/>
          </p:cNvCxnSpPr>
          <p:nvPr/>
        </p:nvCxnSpPr>
        <p:spPr>
          <a:xfrm>
            <a:off x="4092041" y="8142444"/>
            <a:ext cx="87983" cy="2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72 CuadroTexto"/>
          <p:cNvSpPr txBox="1"/>
          <p:nvPr/>
        </p:nvSpPr>
        <p:spPr>
          <a:xfrm>
            <a:off x="5610542" y="7811352"/>
            <a:ext cx="1246490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COMUDE                    </a:t>
            </a: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Leonardo González Ponce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7" name="72 CuadroTexto"/>
          <p:cNvSpPr txBox="1"/>
          <p:nvPr/>
        </p:nvSpPr>
        <p:spPr>
          <a:xfrm>
            <a:off x="5596202" y="8332966"/>
            <a:ext cx="1246490" cy="4154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ECOLOGIA                     </a:t>
            </a:r>
          </a:p>
          <a:p>
            <a:pPr algn="ctr"/>
            <a:r>
              <a:rPr lang="es-MX" sz="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Francisco E. Pineda Pérez                      </a:t>
            </a:r>
            <a:r>
              <a:rPr lang="es-MX" sz="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</a:t>
            </a:r>
            <a:endParaRPr lang="es-MX" sz="7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140" name="97 Conector recto"/>
          <p:cNvCxnSpPr/>
          <p:nvPr/>
        </p:nvCxnSpPr>
        <p:spPr>
          <a:xfrm>
            <a:off x="5517232" y="8100392"/>
            <a:ext cx="78970" cy="41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51" y="838622"/>
            <a:ext cx="1371030" cy="51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9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647</Words>
  <Application>Microsoft Office PowerPoint</Application>
  <PresentationFormat>Presentación en pantalla (4:3)</PresentationFormat>
  <Paragraphs>138</Paragraphs>
  <Slides>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 Unicode MS</vt:lpstr>
      <vt:lpstr>Arial</vt:lpstr>
      <vt:lpstr>Arial Narrow</vt:lpstr>
      <vt:lpstr>Calibri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Oficialia</dc:creator>
  <cp:lastModifiedBy>PERSONAL</cp:lastModifiedBy>
  <cp:revision>78</cp:revision>
  <cp:lastPrinted>2019-01-29T20:38:55Z</cp:lastPrinted>
  <dcterms:created xsi:type="dcterms:W3CDTF">2018-01-23T19:09:07Z</dcterms:created>
  <dcterms:modified xsi:type="dcterms:W3CDTF">2019-04-03T02:47:23Z</dcterms:modified>
</cp:coreProperties>
</file>