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5"/>
  </p:notesMasterIdLst>
  <p:sldIdLst>
    <p:sldId id="270" r:id="rId2"/>
    <p:sldId id="271" r:id="rId3"/>
    <p:sldId id="272" r:id="rId4"/>
  </p:sldIdLst>
  <p:sldSz cx="9144000" cy="6858000" type="screen4x3"/>
  <p:notesSz cx="701040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4622" autoAdjust="0"/>
  </p:normalViewPr>
  <p:slideViewPr>
    <p:cSldViewPr>
      <p:cViewPr>
        <p:scale>
          <a:sx n="118" d="100"/>
          <a:sy n="118" d="100"/>
        </p:scale>
        <p:origin x="-1482" y="-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745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58DA34-DFA8-4ED9-AA35-3BC320A4D865}" type="datetimeFigureOut">
              <a:rPr lang="es-MX" smtClean="0"/>
              <a:t>11/02/2019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13E8D8-B95D-430E-B297-798D2682C7E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42009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22 Rectángulo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23 Rectángulo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24 Rectángulo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25 Rectángulo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26 Rectángulo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29 Rectángulo redondeado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30 Rectángulo redondeado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6 Rectángulo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D96C30C1-7CB5-41B9-8E4A-8B267534C654}" type="datetimeFigureOut">
              <a:rPr lang="es-MX" smtClean="0"/>
              <a:t>11/02/2019</a:t>
            </a:fld>
            <a:endParaRPr lang="es-MX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s-MX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1553F73A-0EC1-41F7-BAB9-2767C887CE6B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C30C1-7CB5-41B9-8E4A-8B267534C654}" type="datetimeFigureOut">
              <a:rPr lang="es-MX" smtClean="0"/>
              <a:t>11/02/2019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3F73A-0EC1-41F7-BAB9-2767C887CE6B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C30C1-7CB5-41B9-8E4A-8B267534C654}" type="datetimeFigureOut">
              <a:rPr lang="es-MX" smtClean="0"/>
              <a:t>11/02/2019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3F73A-0EC1-41F7-BAB9-2767C887CE6B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C30C1-7CB5-41B9-8E4A-8B267534C654}" type="datetimeFigureOut">
              <a:rPr lang="es-MX" smtClean="0"/>
              <a:t>11/02/2019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3F73A-0EC1-41F7-BAB9-2767C887CE6B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6" name="2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96C30C1-7CB5-41B9-8E4A-8B267534C654}" type="datetimeFigureOut">
              <a:rPr lang="es-MX" smtClean="0"/>
              <a:t>11/02/2019</a:t>
            </a:fld>
            <a:endParaRPr lang="es-MX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553F73A-0EC1-41F7-BAB9-2767C887CE6B}" type="slidenum">
              <a:rPr lang="es-MX" smtClean="0"/>
              <a:t>‹Nº›</a:t>
            </a:fld>
            <a:endParaRPr lang="es-MX"/>
          </a:p>
        </p:txBody>
      </p:sp>
      <p:sp>
        <p:nvSpPr>
          <p:cNvPr id="28" name="2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D96C30C1-7CB5-41B9-8E4A-8B267534C654}" type="datetimeFigureOut">
              <a:rPr lang="es-MX" smtClean="0"/>
              <a:t>11/02/2019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1553F73A-0EC1-41F7-BAB9-2767C887CE6B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C30C1-7CB5-41B9-8E4A-8B267534C654}" type="datetimeFigureOut">
              <a:rPr lang="es-MX" smtClean="0"/>
              <a:t>11/02/2019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3F73A-0EC1-41F7-BAB9-2767C887CE6B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C30C1-7CB5-41B9-8E4A-8B267534C654}" type="datetimeFigureOut">
              <a:rPr lang="es-MX" smtClean="0"/>
              <a:t>11/02/2019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3F73A-0EC1-41F7-BAB9-2767C887CE6B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C30C1-7CB5-41B9-8E4A-8B267534C654}" type="datetimeFigureOut">
              <a:rPr lang="es-MX" smtClean="0"/>
              <a:t>11/02/2019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3F73A-0EC1-41F7-BAB9-2767C887CE6B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C30C1-7CB5-41B9-8E4A-8B267534C654}" type="datetimeFigureOut">
              <a:rPr lang="es-MX" smtClean="0"/>
              <a:t>11/02/2019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3F73A-0EC1-41F7-BAB9-2767C887CE6B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C30C1-7CB5-41B9-8E4A-8B267534C654}" type="datetimeFigureOut">
              <a:rPr lang="es-MX" smtClean="0"/>
              <a:t>11/02/2019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3F73A-0EC1-41F7-BAB9-2767C887CE6B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27 Rectángulo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28 Rectángulo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29 Rectángulo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30 Rectángulo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31 Rectángulo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32 Rectángulo redondeado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33 Rectángulo redondeado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34 Rectángulo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35 Rectángulo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36 Rectángulo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37 Rectángulo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38 Rectángulo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39 Rectángulo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D96C30C1-7CB5-41B9-8E4A-8B267534C654}" type="datetimeFigureOut">
              <a:rPr lang="es-MX" smtClean="0"/>
              <a:t>11/02/2019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s-MX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1553F73A-0EC1-41F7-BAB9-2767C887CE6B}" type="slidenum">
              <a:rPr lang="es-MX" smtClean="0"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2610278"/>
              </p:ext>
            </p:extLst>
          </p:nvPr>
        </p:nvGraphicFramePr>
        <p:xfrm>
          <a:off x="107505" y="599220"/>
          <a:ext cx="8928992" cy="6263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1110"/>
                <a:gridCol w="363285"/>
                <a:gridCol w="217970"/>
                <a:gridCol w="290628"/>
                <a:gridCol w="363285"/>
                <a:gridCol w="581256"/>
                <a:gridCol w="581256"/>
                <a:gridCol w="581256"/>
                <a:gridCol w="581256"/>
                <a:gridCol w="726569"/>
                <a:gridCol w="508599"/>
                <a:gridCol w="629078"/>
                <a:gridCol w="606090"/>
                <a:gridCol w="133763"/>
                <a:gridCol w="478728"/>
                <a:gridCol w="404706"/>
                <a:gridCol w="210157"/>
              </a:tblGrid>
              <a:tr h="627629">
                <a:tc gridSpan="17"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De la prevención de faltas administrativas </a:t>
                      </a:r>
                    </a:p>
                    <a:p>
                      <a:pPr algn="ctr"/>
                      <a:r>
                        <a:rPr lang="es-MX" dirty="0" smtClean="0"/>
                        <a:t>octubre2017-septiembre2018</a:t>
                      </a:r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358645">
                <a:tc>
                  <a:txBody>
                    <a:bodyPr/>
                    <a:lstStyle/>
                    <a:p>
                      <a:pPr algn="ctr"/>
                      <a:endParaRPr lang="es-MX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MX" sz="1000" dirty="0" smtClean="0"/>
                        <a:t>Oct</a:t>
                      </a:r>
                      <a:endParaRPr lang="es-MX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MX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MX" sz="1000" dirty="0" smtClean="0"/>
                        <a:t>Nov</a:t>
                      </a:r>
                      <a:endParaRPr lang="es-MX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MX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 smtClean="0"/>
                        <a:t>Dic</a:t>
                      </a:r>
                      <a:endParaRPr lang="es-MX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 smtClean="0"/>
                        <a:t>Ene</a:t>
                      </a:r>
                      <a:endParaRPr lang="es-MX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 smtClean="0"/>
                        <a:t>Feb</a:t>
                      </a:r>
                      <a:endParaRPr lang="es-MX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 smtClean="0"/>
                        <a:t>Mar</a:t>
                      </a:r>
                      <a:endParaRPr lang="es-MX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 smtClean="0"/>
                        <a:t>Abr</a:t>
                      </a:r>
                      <a:endParaRPr lang="es-MX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 err="1" smtClean="0"/>
                        <a:t>May</a:t>
                      </a:r>
                      <a:endParaRPr lang="es-MX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 smtClean="0"/>
                        <a:t>Jun</a:t>
                      </a:r>
                      <a:endParaRPr lang="es-MX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 smtClean="0"/>
                        <a:t>Jul</a:t>
                      </a:r>
                      <a:endParaRPr lang="es-MX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MX" sz="1000" dirty="0" err="1" smtClean="0"/>
                        <a:t>Ago</a:t>
                      </a:r>
                      <a:endParaRPr lang="es-MX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MX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 err="1" smtClean="0"/>
                        <a:t>Sep</a:t>
                      </a:r>
                      <a:endParaRPr lang="es-MX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MX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165597">
                <a:tc>
                  <a:txBody>
                    <a:bodyPr/>
                    <a:lstStyle/>
                    <a:p>
                      <a:pPr algn="just"/>
                      <a:r>
                        <a:rPr lang="es-MX" sz="900" dirty="0" smtClean="0"/>
                        <a:t>Elaboración e Implementación de mecanismos de control que contribuyan a prevenir actos u omisiones  que puedan constituir responsabilidades administrativas. </a:t>
                      </a:r>
                    </a:p>
                    <a:p>
                      <a:pPr algn="just"/>
                      <a:endParaRPr lang="es-MX" sz="9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MX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r>
                        <a:rPr lang="es-MX" sz="900" dirty="0" smtClean="0"/>
                        <a:t> X</a:t>
                      </a:r>
                      <a:endParaRPr lang="es-MX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MX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s-MX" sz="900" dirty="0" smtClean="0"/>
                        <a:t>X</a:t>
                      </a:r>
                      <a:endParaRPr lang="es-MX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s-MX" sz="900" dirty="0" smtClean="0"/>
                        <a:t>X</a:t>
                      </a:r>
                      <a:endParaRPr lang="es-MX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s-MX" sz="900" dirty="0" smtClean="0"/>
                        <a:t>X</a:t>
                      </a:r>
                    </a:p>
                    <a:p>
                      <a:endParaRPr lang="es-MX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s-MX" sz="900" dirty="0" smtClean="0"/>
                        <a:t>X</a:t>
                      </a:r>
                    </a:p>
                    <a:p>
                      <a:endParaRPr lang="es-MX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s-MX" sz="900" dirty="0" smtClean="0"/>
                        <a:t>X</a:t>
                      </a:r>
                    </a:p>
                    <a:p>
                      <a:endParaRPr lang="es-MX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s-MX" sz="900" dirty="0" smtClean="0"/>
                        <a:t>X</a:t>
                      </a:r>
                    </a:p>
                    <a:p>
                      <a:endParaRPr lang="es-MX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s-MX" sz="1000" dirty="0" smtClean="0"/>
                        <a:t>X</a:t>
                      </a:r>
                    </a:p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s-MX" sz="1000" dirty="0" smtClean="0"/>
                        <a:t>X</a:t>
                      </a:r>
                    </a:p>
                    <a:p>
                      <a:endParaRPr lang="es-MX" sz="1000" dirty="0" smtClean="0"/>
                    </a:p>
                    <a:p>
                      <a:endParaRPr lang="es-MX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r>
                        <a:rPr lang="es-MX" sz="1000" dirty="0" smtClean="0"/>
                        <a:t>X</a:t>
                      </a:r>
                    </a:p>
                    <a:p>
                      <a:endParaRPr lang="es-MX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s-MX" sz="1000" dirty="0" smtClean="0"/>
                        <a:t>X</a:t>
                      </a:r>
                    </a:p>
                    <a:p>
                      <a:endParaRPr lang="es-MX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165946">
                <a:tc>
                  <a:txBody>
                    <a:bodyPr/>
                    <a:lstStyle/>
                    <a:p>
                      <a:pPr algn="just"/>
                      <a:r>
                        <a:rPr lang="es-MX" sz="900" dirty="0" smtClean="0"/>
                        <a:t>Elaboración y difusión del Código de Ética del Tribunal a través de las directrices del Sistema Estatal Anticorrupción y que regulen la actuación de los servidores públicos del tribunal.</a:t>
                      </a:r>
                    </a:p>
                    <a:p>
                      <a:pPr algn="just"/>
                      <a:endParaRPr lang="es-MX" sz="9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endParaRPr lang="es-MX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MX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endParaRPr lang="es-MX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MX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MX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s-MX" sz="900" dirty="0" smtClean="0"/>
                        <a:t>X</a:t>
                      </a:r>
                      <a:endParaRPr lang="es-MX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s-MX" sz="900" dirty="0" smtClean="0"/>
                        <a:t>X</a:t>
                      </a:r>
                      <a:endParaRPr lang="es-MX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s-MX" sz="900" dirty="0" smtClean="0"/>
                        <a:t>X</a:t>
                      </a:r>
                    </a:p>
                    <a:p>
                      <a:endParaRPr lang="es-MX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s-MX" sz="900" dirty="0" smtClean="0"/>
                        <a:t>X</a:t>
                      </a:r>
                    </a:p>
                    <a:p>
                      <a:endParaRPr lang="es-MX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s-MX" sz="900" dirty="0" smtClean="0"/>
                        <a:t>X</a:t>
                      </a:r>
                    </a:p>
                    <a:p>
                      <a:endParaRPr lang="es-MX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s-MX" sz="1000" dirty="0" smtClean="0"/>
                        <a:t>X</a:t>
                      </a:r>
                    </a:p>
                    <a:p>
                      <a:endParaRPr lang="es-MX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s-MX" sz="1000" dirty="0" smtClean="0"/>
                        <a:t>X</a:t>
                      </a:r>
                    </a:p>
                    <a:p>
                      <a:endParaRPr lang="es-MX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r>
                        <a:rPr lang="es-MX" sz="1000" dirty="0" smtClean="0"/>
                        <a:t>X</a:t>
                      </a:r>
                    </a:p>
                    <a:p>
                      <a:endParaRPr lang="es-MX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s-MX" sz="1000" dirty="0" smtClean="0"/>
                        <a:t>X</a:t>
                      </a:r>
                    </a:p>
                    <a:p>
                      <a:endParaRPr lang="es-MX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762121">
                <a:tc>
                  <a:txBody>
                    <a:bodyPr/>
                    <a:lstStyle/>
                    <a:p>
                      <a:pPr algn="just"/>
                      <a:r>
                        <a:rPr lang="es-MX" sz="900" dirty="0" smtClean="0"/>
                        <a:t>Investigar, substanciar y resolver en su caso faltas administrativas, de los servidores públicos  del tribunal</a:t>
                      </a:r>
                      <a:endParaRPr lang="es-MX" sz="9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endParaRPr lang="es-MX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MX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r>
                        <a:rPr lang="es-MX" sz="900" dirty="0" smtClean="0"/>
                        <a:t>X</a:t>
                      </a:r>
                      <a:endParaRPr lang="es-MX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MX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s-MX" sz="900" dirty="0" smtClean="0"/>
                        <a:t>X</a:t>
                      </a:r>
                      <a:endParaRPr lang="es-MX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s-MX" sz="900" dirty="0" smtClean="0"/>
                        <a:t>X</a:t>
                      </a:r>
                    </a:p>
                    <a:p>
                      <a:endParaRPr lang="es-MX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s-MX" sz="900" dirty="0" smtClean="0"/>
                        <a:t>X</a:t>
                      </a:r>
                    </a:p>
                    <a:p>
                      <a:endParaRPr lang="es-MX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s-MX" sz="900" dirty="0" smtClean="0"/>
                        <a:t>X</a:t>
                      </a:r>
                    </a:p>
                    <a:p>
                      <a:endParaRPr lang="es-MX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s-MX" sz="900" dirty="0" smtClean="0"/>
                        <a:t>X</a:t>
                      </a:r>
                    </a:p>
                    <a:p>
                      <a:endParaRPr lang="es-MX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s-MX" sz="900" dirty="0" smtClean="0"/>
                        <a:t>X</a:t>
                      </a:r>
                    </a:p>
                    <a:p>
                      <a:endParaRPr lang="es-MX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s-MX" sz="900" dirty="0" smtClean="0"/>
                        <a:t>X</a:t>
                      </a:r>
                    </a:p>
                    <a:p>
                      <a:endParaRPr lang="es-MX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endParaRPr lang="es-MX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434581">
                <a:tc>
                  <a:txBody>
                    <a:bodyPr/>
                    <a:lstStyle/>
                    <a:p>
                      <a:pPr algn="just"/>
                      <a:r>
                        <a:rPr lang="es-MX" sz="900" dirty="0" smtClean="0"/>
                        <a:t>Implementación de mecanismos de coordinación con el Comité Coordinador del Sistema Estatal Anticorrupción en caso de ser necesario y de conformidad con lo dispuesto en la ley de responsabilidades. </a:t>
                      </a:r>
                    </a:p>
                    <a:p>
                      <a:pPr algn="just"/>
                      <a:endParaRPr lang="es-MX" sz="9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15">
                  <a:txBody>
                    <a:bodyPr/>
                    <a:lstStyle/>
                    <a:p>
                      <a:pPr algn="ctr"/>
                      <a:endParaRPr lang="es-MX" sz="1200" dirty="0" smtClean="0"/>
                    </a:p>
                    <a:p>
                      <a:pPr algn="ctr"/>
                      <a:endParaRPr lang="es-MX" sz="1200" dirty="0" smtClean="0"/>
                    </a:p>
                    <a:p>
                      <a:pPr algn="ctr"/>
                      <a:r>
                        <a:rPr lang="es-MX" sz="1200" dirty="0" smtClean="0"/>
                        <a:t>Pendiente</a:t>
                      </a:r>
                      <a:r>
                        <a:rPr lang="es-MX" sz="1200" baseline="0" dirty="0" smtClean="0"/>
                        <a:t> por implementación </a:t>
                      </a:r>
                      <a:endParaRPr lang="es-MX" sz="1200" dirty="0" smtClean="0"/>
                    </a:p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627629">
                <a:tc>
                  <a:txBody>
                    <a:bodyPr/>
                    <a:lstStyle/>
                    <a:p>
                      <a:pPr algn="just"/>
                      <a:r>
                        <a:rPr lang="es-MX" sz="900" dirty="0" smtClean="0"/>
                        <a:t>Evaluación anual del resultado de las  acciones que se hayan implementado.</a:t>
                      </a:r>
                    </a:p>
                    <a:p>
                      <a:pPr algn="just"/>
                      <a:endParaRPr lang="es-MX" sz="9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s-MX" sz="900" dirty="0" smtClean="0"/>
                        <a:t>X</a:t>
                      </a:r>
                    </a:p>
                    <a:p>
                      <a:endParaRPr lang="es-MX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3787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7247793"/>
              </p:ext>
            </p:extLst>
          </p:nvPr>
        </p:nvGraphicFramePr>
        <p:xfrm>
          <a:off x="0" y="476673"/>
          <a:ext cx="9036495" cy="63569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1605"/>
                <a:gridCol w="655940"/>
                <a:gridCol w="583058"/>
                <a:gridCol w="553995"/>
                <a:gridCol w="539238"/>
                <a:gridCol w="655940"/>
                <a:gridCol w="655940"/>
                <a:gridCol w="583058"/>
                <a:gridCol w="655940"/>
                <a:gridCol w="607500"/>
                <a:gridCol w="485734"/>
                <a:gridCol w="699459"/>
                <a:gridCol w="539088"/>
              </a:tblGrid>
              <a:tr h="622923">
                <a:tc gridSpan="13"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Del control y revisión de los recursos del tribunal.</a:t>
                      </a:r>
                    </a:p>
                    <a:p>
                      <a:pPr algn="ctr"/>
                      <a:r>
                        <a:rPr lang="es-MX" dirty="0" smtClean="0"/>
                        <a:t>octubre-2017</a:t>
                      </a:r>
                      <a:r>
                        <a:rPr lang="es-MX" baseline="0" dirty="0" smtClean="0"/>
                        <a:t>-septiembre2018</a:t>
                      </a:r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622923"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dirty="0" smtClean="0"/>
                        <a:t>Oct</a:t>
                      </a:r>
                      <a:endParaRPr lang="es-MX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s-MX" sz="1200" dirty="0" smtClean="0"/>
                        <a:t>Nov</a:t>
                      </a:r>
                      <a:endParaRPr lang="es-MX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s-MX" sz="1200" dirty="0" smtClean="0"/>
                        <a:t>Dic</a:t>
                      </a:r>
                      <a:endParaRPr lang="es-MX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s-MX" sz="1200" dirty="0" smtClean="0"/>
                        <a:t>Ene</a:t>
                      </a:r>
                      <a:endParaRPr lang="es-MX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s-MX" sz="1200" dirty="0" smtClean="0"/>
                        <a:t>Feb</a:t>
                      </a:r>
                      <a:endParaRPr lang="es-MX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s-MX" sz="1200" dirty="0" smtClean="0"/>
                        <a:t>Mar</a:t>
                      </a:r>
                      <a:endParaRPr lang="es-MX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s-MX" sz="1200" dirty="0" smtClean="0"/>
                        <a:t>Abr</a:t>
                      </a:r>
                      <a:endParaRPr lang="es-MX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s-MX" sz="1200" dirty="0" err="1" smtClean="0"/>
                        <a:t>May</a:t>
                      </a:r>
                      <a:endParaRPr lang="es-MX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s-MX" sz="1200" dirty="0" smtClean="0"/>
                        <a:t>Jun </a:t>
                      </a:r>
                      <a:endParaRPr lang="es-MX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s-MX" sz="1200" dirty="0" smtClean="0"/>
                        <a:t>Jul</a:t>
                      </a:r>
                      <a:endParaRPr lang="es-MX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s-MX" sz="1200" dirty="0" err="1" smtClean="0"/>
                        <a:t>Ago</a:t>
                      </a:r>
                      <a:endParaRPr lang="es-MX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s-MX" sz="1200" dirty="0" err="1" smtClean="0"/>
                        <a:t>Sep</a:t>
                      </a:r>
                      <a:endParaRPr lang="es-MX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013615">
                <a:tc>
                  <a:txBody>
                    <a:bodyPr/>
                    <a:lstStyle/>
                    <a:p>
                      <a:pPr algn="just"/>
                      <a:r>
                        <a:rPr lang="es-MX" sz="1000" dirty="0" smtClean="0"/>
                        <a:t>Revisar, vigilar y promover  el cumplimiento de las disposiciones en materia de planeación, </a:t>
                      </a:r>
                      <a:r>
                        <a:rPr lang="es-MX" sz="1000" dirty="0" err="1" smtClean="0"/>
                        <a:t>presupuestación</a:t>
                      </a:r>
                      <a:r>
                        <a:rPr lang="es-MX" sz="1000" dirty="0" smtClean="0"/>
                        <a:t>, ingreso, egreso, financiamiento, patrimonio y fondo, vigilar el uso de los sistemas contables y presupuestarios, así como el manejo de los recursos humanos del tribunal.</a:t>
                      </a:r>
                    </a:p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X</a:t>
                      </a:r>
                      <a:endParaRPr lang="es-MX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X</a:t>
                      </a:r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X</a:t>
                      </a:r>
                    </a:p>
                    <a:p>
                      <a:pPr algn="ctr"/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X</a:t>
                      </a:r>
                    </a:p>
                    <a:p>
                      <a:pPr algn="ctr"/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X</a:t>
                      </a:r>
                    </a:p>
                    <a:p>
                      <a:pPr algn="ctr"/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X</a:t>
                      </a:r>
                    </a:p>
                    <a:p>
                      <a:pPr algn="ctr"/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X</a:t>
                      </a:r>
                    </a:p>
                    <a:p>
                      <a:pPr algn="ctr"/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X</a:t>
                      </a:r>
                    </a:p>
                    <a:p>
                      <a:pPr algn="ctr"/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X</a:t>
                      </a:r>
                    </a:p>
                    <a:p>
                      <a:pPr algn="ctr"/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X</a:t>
                      </a:r>
                    </a:p>
                    <a:p>
                      <a:pPr algn="ctr"/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X</a:t>
                      </a:r>
                    </a:p>
                    <a:p>
                      <a:pPr algn="ctr"/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X</a:t>
                      </a:r>
                    </a:p>
                    <a:p>
                      <a:pPr algn="ctr"/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690792">
                <a:tc>
                  <a:txBody>
                    <a:bodyPr/>
                    <a:lstStyle/>
                    <a:p>
                      <a:pPr algn="just"/>
                      <a:r>
                        <a:rPr lang="es-MX" sz="1000" dirty="0" smtClean="0"/>
                        <a:t>Registro y seguimiento de la evolución de la situación patrimonial, de intereses y fiscal de los servidores públicos del tribunal, de conformidad con los lineamientos que apruebe el Comité Coordinador del SEA. </a:t>
                      </a:r>
                    </a:p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X</a:t>
                      </a:r>
                    </a:p>
                    <a:p>
                      <a:pPr algn="ctr"/>
                      <a:endParaRPr lang="es-MX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X</a:t>
                      </a:r>
                    </a:p>
                    <a:p>
                      <a:pPr algn="ctr"/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X</a:t>
                      </a:r>
                    </a:p>
                    <a:p>
                      <a:pPr algn="ctr"/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X</a:t>
                      </a:r>
                    </a:p>
                    <a:p>
                      <a:pPr algn="ctr"/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X</a:t>
                      </a:r>
                    </a:p>
                    <a:p>
                      <a:pPr algn="ctr"/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X</a:t>
                      </a:r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X</a:t>
                      </a:r>
                    </a:p>
                    <a:p>
                      <a:pPr algn="ctr"/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X</a:t>
                      </a:r>
                    </a:p>
                    <a:p>
                      <a:pPr algn="ctr"/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X</a:t>
                      </a:r>
                    </a:p>
                    <a:p>
                      <a:pPr algn="ctr"/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X</a:t>
                      </a:r>
                    </a:p>
                    <a:p>
                      <a:pPr algn="ctr"/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X</a:t>
                      </a:r>
                    </a:p>
                    <a:p>
                      <a:pPr algn="ctr"/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X</a:t>
                      </a:r>
                    </a:p>
                    <a:p>
                      <a:pPr algn="ctr"/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314442">
                <a:tc>
                  <a:txBody>
                    <a:bodyPr/>
                    <a:lstStyle/>
                    <a:p>
                      <a:r>
                        <a:rPr lang="es-MX" sz="1000" dirty="0" smtClean="0"/>
                        <a:t>Participación en los procesos de entrega-recepción que en los términos de la ley de la materia, se encuentren sujetos a cumplir los servidores públicos. </a:t>
                      </a:r>
                    </a:p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X</a:t>
                      </a:r>
                    </a:p>
                    <a:p>
                      <a:pPr algn="ctr"/>
                      <a:endParaRPr lang="es-MX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X</a:t>
                      </a:r>
                    </a:p>
                    <a:p>
                      <a:pPr algn="ctr"/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X</a:t>
                      </a:r>
                    </a:p>
                    <a:p>
                      <a:pPr algn="ctr"/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X</a:t>
                      </a:r>
                    </a:p>
                    <a:p>
                      <a:pPr algn="ctr"/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X</a:t>
                      </a:r>
                    </a:p>
                    <a:p>
                      <a:pPr algn="ctr"/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X</a:t>
                      </a:r>
                    </a:p>
                    <a:p>
                      <a:pPr algn="ctr"/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X</a:t>
                      </a:r>
                    </a:p>
                    <a:p>
                      <a:pPr algn="ctr"/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X</a:t>
                      </a:r>
                    </a:p>
                    <a:p>
                      <a:pPr algn="ctr"/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X</a:t>
                      </a:r>
                    </a:p>
                    <a:p>
                      <a:pPr algn="ctr"/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X</a:t>
                      </a:r>
                    </a:p>
                    <a:p>
                      <a:pPr algn="ctr"/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X</a:t>
                      </a:r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X</a:t>
                      </a:r>
                    </a:p>
                    <a:p>
                      <a:pPr algn="ctr"/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5101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3925042"/>
              </p:ext>
            </p:extLst>
          </p:nvPr>
        </p:nvGraphicFramePr>
        <p:xfrm>
          <a:off x="323528" y="836712"/>
          <a:ext cx="8530590" cy="4638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7640"/>
                <a:gridCol w="578262"/>
                <a:gridCol w="504056"/>
                <a:gridCol w="504056"/>
                <a:gridCol w="576064"/>
                <a:gridCol w="648072"/>
                <a:gridCol w="720080"/>
                <a:gridCol w="504056"/>
                <a:gridCol w="576064"/>
                <a:gridCol w="648072"/>
                <a:gridCol w="648072"/>
                <a:gridCol w="576064"/>
                <a:gridCol w="610032"/>
              </a:tblGrid>
              <a:tr h="370840">
                <a:tc gridSpan="13"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De las quejas y denuncias</a:t>
                      </a:r>
                    </a:p>
                    <a:p>
                      <a:pPr algn="ctr"/>
                      <a:r>
                        <a:rPr lang="es-MX" dirty="0" smtClean="0"/>
                        <a:t>Octubre2017-septiembre2018</a:t>
                      </a:r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000" dirty="0" smtClean="0"/>
                        <a:t>Oct</a:t>
                      </a:r>
                      <a:endParaRPr lang="es-MX" sz="10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s-MX" sz="1000" dirty="0" smtClean="0"/>
                        <a:t>Nov</a:t>
                      </a:r>
                      <a:endParaRPr lang="es-MX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s-MX" sz="1000" dirty="0" smtClean="0"/>
                        <a:t>Dic</a:t>
                      </a:r>
                      <a:endParaRPr lang="es-MX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s-MX" sz="1000" dirty="0" smtClean="0"/>
                        <a:t>Ene</a:t>
                      </a:r>
                      <a:endParaRPr lang="es-MX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s-MX" sz="1000" dirty="0" smtClean="0"/>
                        <a:t>Feb</a:t>
                      </a:r>
                      <a:endParaRPr lang="es-MX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s-MX" sz="1000" dirty="0" smtClean="0"/>
                        <a:t>Mar</a:t>
                      </a:r>
                      <a:endParaRPr lang="es-MX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s-MX" sz="1000" dirty="0" smtClean="0"/>
                        <a:t>Abr</a:t>
                      </a:r>
                      <a:endParaRPr lang="es-MX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s-MX" sz="1000" dirty="0" err="1" smtClean="0"/>
                        <a:t>May</a:t>
                      </a:r>
                      <a:endParaRPr lang="es-MX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s-MX" sz="1000" dirty="0" smtClean="0"/>
                        <a:t>Jun </a:t>
                      </a:r>
                      <a:endParaRPr lang="es-MX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s-MX" sz="1000" dirty="0" smtClean="0"/>
                        <a:t>Jul</a:t>
                      </a:r>
                      <a:endParaRPr lang="es-MX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s-MX" sz="1000" dirty="0" err="1" smtClean="0"/>
                        <a:t>Ago</a:t>
                      </a:r>
                      <a:endParaRPr lang="es-MX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s-MX" sz="1000" dirty="0" err="1" smtClean="0"/>
                        <a:t>Sep</a:t>
                      </a:r>
                      <a:endParaRPr lang="es-MX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es-MX" sz="1000" dirty="0" smtClean="0"/>
                        <a:t>Implementación de mecanismos que permitan la recepción de quejas  y denuncias que presenten los ciudadanos o servidores públicos del tribunal y que pudieran ser constitutivos de  violación al catálogo de conductas y faltas administrativas susceptibles a los servidores públicos de tribunal.</a:t>
                      </a:r>
                    </a:p>
                    <a:p>
                      <a:endParaRPr lang="es-MX" dirty="0" smtClean="0"/>
                    </a:p>
                    <a:p>
                      <a:endParaRPr lang="es-MX" dirty="0" smtClean="0"/>
                    </a:p>
                    <a:p>
                      <a:endParaRPr lang="es-MX" dirty="0" smtClean="0"/>
                    </a:p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MX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 smtClean="0"/>
                        <a:t>X</a:t>
                      </a:r>
                      <a:endParaRPr lang="es-MX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 smtClean="0"/>
                        <a:t>X</a:t>
                      </a:r>
                      <a:endParaRPr lang="es-MX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 smtClean="0"/>
                        <a:t>X</a:t>
                      </a:r>
                      <a:endParaRPr lang="es-MX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 smtClean="0"/>
                        <a:t>X</a:t>
                      </a:r>
                      <a:endParaRPr lang="es-MX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 smtClean="0"/>
                        <a:t>X</a:t>
                      </a:r>
                      <a:endParaRPr lang="es-MX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 smtClean="0"/>
                        <a:t>X</a:t>
                      </a:r>
                      <a:endParaRPr lang="es-MX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 smtClean="0"/>
                        <a:t>X</a:t>
                      </a:r>
                      <a:endParaRPr lang="es-MX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 smtClean="0"/>
                        <a:t>X</a:t>
                      </a:r>
                      <a:endParaRPr lang="es-MX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 smtClean="0"/>
                        <a:t>X</a:t>
                      </a:r>
                      <a:endParaRPr lang="es-MX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 smtClean="0"/>
                        <a:t>X</a:t>
                      </a:r>
                      <a:endParaRPr lang="es-MX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6042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o">
  <a:themeElements>
    <a:clrScheme name="Urbano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o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Urban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1258</TotalTime>
  <Words>399</Words>
  <Application>Microsoft Office PowerPoint</Application>
  <PresentationFormat>Presentación en pantalla (4:3)</PresentationFormat>
  <Paragraphs>131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4" baseType="lpstr">
      <vt:lpstr>Urbano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Programa anual de Trabajo 2017</dc:title>
  <dc:creator>Informatica</dc:creator>
  <cp:lastModifiedBy>Hewlett-Packard Company</cp:lastModifiedBy>
  <cp:revision>140</cp:revision>
  <cp:lastPrinted>2018-11-08T17:48:27Z</cp:lastPrinted>
  <dcterms:created xsi:type="dcterms:W3CDTF">2017-11-06T16:38:49Z</dcterms:created>
  <dcterms:modified xsi:type="dcterms:W3CDTF">2019-02-11T16:05:33Z</dcterms:modified>
</cp:coreProperties>
</file>