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96" r:id="rId2"/>
    <p:sldId id="808" r:id="rId3"/>
    <p:sldId id="810" r:id="rId4"/>
    <p:sldId id="811" r:id="rId5"/>
    <p:sldId id="812" r:id="rId6"/>
    <p:sldId id="813" r:id="rId7"/>
    <p:sldId id="814" r:id="rId8"/>
    <p:sldId id="815" r:id="rId9"/>
    <p:sldId id="817" r:id="rId10"/>
    <p:sldId id="818" r:id="rId11"/>
    <p:sldId id="819" r:id="rId12"/>
    <p:sldId id="820" r:id="rId13"/>
    <p:sldId id="821" r:id="rId14"/>
    <p:sldId id="822" r:id="rId15"/>
    <p:sldId id="847" r:id="rId16"/>
    <p:sldId id="824" r:id="rId17"/>
    <p:sldId id="825" r:id="rId18"/>
    <p:sldId id="826" r:id="rId19"/>
    <p:sldId id="827" r:id="rId20"/>
    <p:sldId id="828" r:id="rId21"/>
    <p:sldId id="829" r:id="rId22"/>
    <p:sldId id="830" r:id="rId23"/>
    <p:sldId id="831" r:id="rId24"/>
    <p:sldId id="833" r:id="rId25"/>
    <p:sldId id="832" r:id="rId26"/>
    <p:sldId id="848" r:id="rId27"/>
  </p:sldIdLst>
  <p:sldSz cx="6858000" cy="9144000" type="letter"/>
  <p:notesSz cx="6881813" cy="9296400"/>
  <p:defaultTextStyle>
    <a:defPPr>
      <a:defRPr lang="es-MX"/>
    </a:defPPr>
    <a:lvl1pPr algn="l" defTabSz="912813" rtl="0" fontAlgn="base">
      <a:spcBef>
        <a:spcPct val="0"/>
      </a:spcBef>
      <a:spcAft>
        <a:spcPct val="0"/>
      </a:spcAft>
      <a:defRPr kern="1200">
        <a:solidFill>
          <a:schemeClr val="tx1"/>
        </a:solidFill>
        <a:latin typeface="Arial" charset="0"/>
        <a:ea typeface="+mn-ea"/>
        <a:cs typeface="+mn-cs"/>
      </a:defRPr>
    </a:lvl1pPr>
    <a:lvl2pPr marL="455613" indent="1588" algn="l" defTabSz="912813" rtl="0" fontAlgn="base">
      <a:spcBef>
        <a:spcPct val="0"/>
      </a:spcBef>
      <a:spcAft>
        <a:spcPct val="0"/>
      </a:spcAft>
      <a:defRPr kern="1200">
        <a:solidFill>
          <a:schemeClr val="tx1"/>
        </a:solidFill>
        <a:latin typeface="Arial" charset="0"/>
        <a:ea typeface="+mn-ea"/>
        <a:cs typeface="+mn-cs"/>
      </a:defRPr>
    </a:lvl2pPr>
    <a:lvl3pPr marL="912813" indent="1588" algn="l" defTabSz="912813" rtl="0" fontAlgn="base">
      <a:spcBef>
        <a:spcPct val="0"/>
      </a:spcBef>
      <a:spcAft>
        <a:spcPct val="0"/>
      </a:spcAft>
      <a:defRPr kern="1200">
        <a:solidFill>
          <a:schemeClr val="tx1"/>
        </a:solidFill>
        <a:latin typeface="Arial" charset="0"/>
        <a:ea typeface="+mn-ea"/>
        <a:cs typeface="+mn-cs"/>
      </a:defRPr>
    </a:lvl3pPr>
    <a:lvl4pPr marL="1370013" indent="1588" algn="l" defTabSz="912813" rtl="0" fontAlgn="base">
      <a:spcBef>
        <a:spcPct val="0"/>
      </a:spcBef>
      <a:spcAft>
        <a:spcPct val="0"/>
      </a:spcAft>
      <a:defRPr kern="1200">
        <a:solidFill>
          <a:schemeClr val="tx1"/>
        </a:solidFill>
        <a:latin typeface="Arial" charset="0"/>
        <a:ea typeface="+mn-ea"/>
        <a:cs typeface="+mn-cs"/>
      </a:defRPr>
    </a:lvl4pPr>
    <a:lvl5pPr marL="1827213" indent="1588" algn="l" defTabSz="912813"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39">
          <p15:clr>
            <a:srgbClr val="A4A3A4"/>
          </p15:clr>
        </p15:guide>
        <p15:guide id="2" orient="horz" pos="5638">
          <p15:clr>
            <a:srgbClr val="A4A3A4"/>
          </p15:clr>
        </p15:guide>
        <p15:guide id="3" orient="horz" pos="5150">
          <p15:clr>
            <a:srgbClr val="A4A3A4"/>
          </p15:clr>
        </p15:guide>
        <p15:guide id="4" pos="804">
          <p15:clr>
            <a:srgbClr val="A4A3A4"/>
          </p15:clr>
        </p15:guide>
        <p15:guide id="5" pos="42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127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2" autoAdjust="0"/>
    <p:restoredTop sz="94624" autoAdjust="0"/>
  </p:normalViewPr>
  <p:slideViewPr>
    <p:cSldViewPr snapToGrid="0">
      <p:cViewPr varScale="1">
        <p:scale>
          <a:sx n="61" d="100"/>
          <a:sy n="61" d="100"/>
        </p:scale>
        <p:origin x="2118" y="84"/>
      </p:cViewPr>
      <p:guideLst>
        <p:guide orient="horz" pos="839"/>
        <p:guide orient="horz" pos="5638"/>
        <p:guide orient="horz" pos="5150"/>
        <p:guide pos="804"/>
        <p:guide pos="4247"/>
      </p:guideLst>
    </p:cSldViewPr>
  </p:slideViewPr>
  <p:outlineViewPr>
    <p:cViewPr>
      <p:scale>
        <a:sx n="33" d="100"/>
        <a:sy n="33" d="100"/>
      </p:scale>
      <p:origin x="0" y="2490"/>
    </p:cViewPr>
  </p:outlineViewPr>
  <p:notesTextViewPr>
    <p:cViewPr>
      <p:scale>
        <a:sx n="100" d="100"/>
        <a:sy n="100" d="100"/>
      </p:scale>
      <p:origin x="0" y="0"/>
    </p:cViewPr>
  </p:notesTextViewPr>
  <p:sorterViewPr>
    <p:cViewPr>
      <p:scale>
        <a:sx n="200" d="100"/>
        <a:sy n="200" d="100"/>
      </p:scale>
      <p:origin x="0" y="216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9"/>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38" indent="0" algn="ctr">
              <a:buNone/>
              <a:defRPr>
                <a:solidFill>
                  <a:schemeClr val="tx1">
                    <a:tint val="75000"/>
                  </a:schemeClr>
                </a:solidFill>
              </a:defRPr>
            </a:lvl2pPr>
            <a:lvl3pPr marL="914276" indent="0" algn="ctr">
              <a:buNone/>
              <a:defRPr>
                <a:solidFill>
                  <a:schemeClr val="tx1">
                    <a:tint val="75000"/>
                  </a:schemeClr>
                </a:solidFill>
              </a:defRPr>
            </a:lvl3pPr>
            <a:lvl4pPr marL="1371413" indent="0" algn="ctr">
              <a:buNone/>
              <a:defRPr>
                <a:solidFill>
                  <a:schemeClr val="tx1">
                    <a:tint val="75000"/>
                  </a:schemeClr>
                </a:solidFill>
              </a:defRPr>
            </a:lvl4pPr>
            <a:lvl5pPr marL="1828551" indent="0" algn="ctr">
              <a:buNone/>
              <a:defRPr>
                <a:solidFill>
                  <a:schemeClr val="tx1">
                    <a:tint val="75000"/>
                  </a:schemeClr>
                </a:solidFill>
              </a:defRPr>
            </a:lvl5pPr>
            <a:lvl6pPr marL="2285689" indent="0" algn="ctr">
              <a:buNone/>
              <a:defRPr>
                <a:solidFill>
                  <a:schemeClr val="tx1">
                    <a:tint val="75000"/>
                  </a:schemeClr>
                </a:solidFill>
              </a:defRPr>
            </a:lvl6pPr>
            <a:lvl7pPr marL="2742827" indent="0" algn="ctr">
              <a:buNone/>
              <a:defRPr>
                <a:solidFill>
                  <a:schemeClr val="tx1">
                    <a:tint val="75000"/>
                  </a:schemeClr>
                </a:solidFill>
              </a:defRPr>
            </a:lvl7pPr>
            <a:lvl8pPr marL="3199965" indent="0" algn="ctr">
              <a:buNone/>
              <a:defRPr>
                <a:solidFill>
                  <a:schemeClr val="tx1">
                    <a:tint val="75000"/>
                  </a:schemeClr>
                </a:solidFill>
              </a:defRPr>
            </a:lvl8pPr>
            <a:lvl9pPr marL="3657103"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7C405475-54C7-41F7-AAA4-24A8CA6A4CF2}" type="datetimeFigureOut">
              <a:rPr lang="es-MX"/>
              <a:pPr>
                <a:defRPr/>
              </a:pPr>
              <a:t>03/04/2019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5D9401B9-970D-4BB9-B1BE-F229AC775012}"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FEE581CD-3528-4333-9868-FDD41DB8C135}" type="datetimeFigureOut">
              <a:rPr lang="es-MX"/>
              <a:pPr>
                <a:defRPr/>
              </a:pPr>
              <a:t>03/04/2019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E01B0F68-47B8-49EF-B492-584EA037AB38}"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138" indent="0">
              <a:buNone/>
              <a:defRPr sz="1800">
                <a:solidFill>
                  <a:schemeClr val="tx1">
                    <a:tint val="75000"/>
                  </a:schemeClr>
                </a:solidFill>
              </a:defRPr>
            </a:lvl2pPr>
            <a:lvl3pPr marL="914276" indent="0">
              <a:buNone/>
              <a:defRPr sz="1600">
                <a:solidFill>
                  <a:schemeClr val="tx1">
                    <a:tint val="75000"/>
                  </a:schemeClr>
                </a:solidFill>
              </a:defRPr>
            </a:lvl3pPr>
            <a:lvl4pPr marL="1371413" indent="0">
              <a:buNone/>
              <a:defRPr sz="1400">
                <a:solidFill>
                  <a:schemeClr val="tx1">
                    <a:tint val="75000"/>
                  </a:schemeClr>
                </a:solidFill>
              </a:defRPr>
            </a:lvl4pPr>
            <a:lvl5pPr marL="1828551" indent="0">
              <a:buNone/>
              <a:defRPr sz="1400">
                <a:solidFill>
                  <a:schemeClr val="tx1">
                    <a:tint val="75000"/>
                  </a:schemeClr>
                </a:solidFill>
              </a:defRPr>
            </a:lvl5pPr>
            <a:lvl6pPr marL="2285689" indent="0">
              <a:buNone/>
              <a:defRPr sz="1400">
                <a:solidFill>
                  <a:schemeClr val="tx1">
                    <a:tint val="75000"/>
                  </a:schemeClr>
                </a:solidFill>
              </a:defRPr>
            </a:lvl6pPr>
            <a:lvl7pPr marL="2742827" indent="0">
              <a:buNone/>
              <a:defRPr sz="1400">
                <a:solidFill>
                  <a:schemeClr val="tx1">
                    <a:tint val="75000"/>
                  </a:schemeClr>
                </a:solidFill>
              </a:defRPr>
            </a:lvl7pPr>
            <a:lvl8pPr marL="3199965" indent="0">
              <a:buNone/>
              <a:defRPr sz="1400">
                <a:solidFill>
                  <a:schemeClr val="tx1">
                    <a:tint val="75000"/>
                  </a:schemeClr>
                </a:solidFill>
              </a:defRPr>
            </a:lvl8pPr>
            <a:lvl9pPr marL="3657103"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833D3FB-1D10-42F1-BABB-455E27F5F329}" type="datetimeFigureOut">
              <a:rPr lang="es-MX"/>
              <a:pPr>
                <a:defRPr/>
              </a:pPr>
              <a:t>03/04/2019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2C7F3AA2-48C5-4E80-9267-6CA9676B28FD}"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AEC32E64-143B-4FF3-A135-8FCF7D026C78}" type="datetimeFigureOut">
              <a:rPr lang="es-MX"/>
              <a:pPr>
                <a:defRPr/>
              </a:pPr>
              <a:t>03/04/2019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0CF7A95F-9611-47BA-8FD7-4200366E3E7E}"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1" y="2046817"/>
            <a:ext cx="303014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70" y="2046817"/>
            <a:ext cx="303133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EFBEF076-ED01-4542-A8A1-B6F76A9A89AA}" type="datetimeFigureOut">
              <a:rPr lang="es-MX"/>
              <a:pPr>
                <a:defRPr/>
              </a:pPr>
              <a:t>03/04/2019</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D3D3C6BC-96B3-4065-99FD-EB5461673C3E}"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5EEB8565-C859-4F79-A88E-C43583EFD3AA}" type="datetimeFigureOut">
              <a:rPr lang="es-MX"/>
              <a:pPr>
                <a:defRPr/>
              </a:pPr>
              <a:t>03/04/2019</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E382CCB5-42E1-4089-A531-D625ABBE1A30}"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A606A8F-ABA3-4E97-B5CF-857218619F12}" type="datetimeFigureOut">
              <a:rPr lang="es-MX"/>
              <a:pPr>
                <a:defRPr/>
              </a:pPr>
              <a:t>03/04/2019</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D8A4A7A6-9FA2-4E01-ABB1-9B122A07D181}"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1"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1" y="1913468"/>
            <a:ext cx="2256235" cy="6254751"/>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B06D2D0-5034-4E3E-8B46-85E917AF97BB}" type="datetimeFigureOut">
              <a:rPr lang="es-MX"/>
              <a:pPr>
                <a:defRPr/>
              </a:pPr>
              <a:t>03/04/2019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6AE882D3-BABD-4E82-A2BA-353EB37DF7C6}"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1"/>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138" indent="0">
              <a:buNone/>
              <a:defRPr sz="2800"/>
            </a:lvl2pPr>
            <a:lvl3pPr marL="914276" indent="0">
              <a:buNone/>
              <a:defRPr sz="2400"/>
            </a:lvl3pPr>
            <a:lvl4pPr marL="1371413" indent="0">
              <a:buNone/>
              <a:defRPr sz="2000"/>
            </a:lvl4pPr>
            <a:lvl5pPr marL="1828551" indent="0">
              <a:buNone/>
              <a:defRPr sz="2000"/>
            </a:lvl5pPr>
            <a:lvl6pPr marL="2285689" indent="0">
              <a:buNone/>
              <a:defRPr sz="2000"/>
            </a:lvl6pPr>
            <a:lvl7pPr marL="2742827" indent="0">
              <a:buNone/>
              <a:defRPr sz="2000"/>
            </a:lvl7pPr>
            <a:lvl8pPr marL="3199965" indent="0">
              <a:buNone/>
              <a:defRPr sz="2000"/>
            </a:lvl8pPr>
            <a:lvl9pPr marL="3657103" indent="0">
              <a:buNone/>
              <a:defRPr sz="2000"/>
            </a:lvl9pPr>
          </a:lstStyle>
          <a:p>
            <a:pPr lvl="0"/>
            <a:endParaRPr lang="es-MX" noProof="0" smtClean="0"/>
          </a:p>
        </p:txBody>
      </p:sp>
      <p:sp>
        <p:nvSpPr>
          <p:cNvPr id="4" name="3 Marcador de texto"/>
          <p:cNvSpPr>
            <a:spLocks noGrp="1"/>
          </p:cNvSpPr>
          <p:nvPr>
            <p:ph type="body" sz="half" idx="2"/>
          </p:nvPr>
        </p:nvSpPr>
        <p:spPr>
          <a:xfrm>
            <a:off x="1344216" y="7156452"/>
            <a:ext cx="4114800" cy="1073149"/>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AFB2741-FDC4-4739-BD1B-E81B4197A1FE}" type="datetimeFigureOut">
              <a:rPr lang="es-MX"/>
              <a:pPr>
                <a:defRPr/>
              </a:pPr>
              <a:t>03/04/2019</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2FB80DDA-C9E0-4246-8FDE-1A43ACD33E8D}"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2591D8CE-0E0C-41A9-8155-5D3036A2DD91}" type="datetimeFigureOut">
              <a:rPr lang="es-MX"/>
              <a:pPr>
                <a:defRPr/>
              </a:pPr>
              <a:t>03/04/2019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F3F08637-0D02-4387-9D73-0C29B569E01F}"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08AAB261-03B0-4470-A5EF-1D58A3954528}" type="datetimeFigureOut">
              <a:rPr lang="es-MX"/>
              <a:pPr>
                <a:defRPr/>
              </a:pPr>
              <a:t>03/04/2019</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C86C693-1E9F-42C3-ADAF-67D42EE91E10}"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27" tIns="45714" rIns="91427" bIns="45714"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27" tIns="45714" rIns="91427" bIns="45714" rtlCol="0" anchor="ctr"/>
          <a:lstStyle>
            <a:lvl1pPr algn="l" defTabSz="914276" fontAlgn="auto">
              <a:spcBef>
                <a:spcPts val="0"/>
              </a:spcBef>
              <a:spcAft>
                <a:spcPts val="0"/>
              </a:spcAft>
              <a:defRPr sz="1200">
                <a:solidFill>
                  <a:schemeClr val="tx1">
                    <a:tint val="75000"/>
                  </a:schemeClr>
                </a:solidFill>
                <a:latin typeface="+mn-lt"/>
              </a:defRPr>
            </a:lvl1pPr>
          </a:lstStyle>
          <a:p>
            <a:pPr>
              <a:defRPr/>
            </a:pPr>
            <a:fld id="{1310F5B0-4FE5-48D8-A8E7-CBC25F0E0F4D}" type="datetimeFigureOut">
              <a:rPr lang="es-MX"/>
              <a:pPr>
                <a:defRPr/>
              </a:pPr>
              <a:t>03/04/2019</a:t>
            </a:fld>
            <a:endParaRPr lang="es-MX"/>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27" tIns="45714" rIns="91427" bIns="45714" rtlCol="0" anchor="ctr"/>
          <a:lstStyle>
            <a:lvl1pPr algn="ctr" defTabSz="914276" fontAlgn="auto">
              <a:spcBef>
                <a:spcPts val="0"/>
              </a:spcBef>
              <a:spcAft>
                <a:spcPts val="0"/>
              </a:spcAft>
              <a:defRPr sz="1200">
                <a:solidFill>
                  <a:schemeClr val="tx1">
                    <a:tint val="75000"/>
                  </a:schemeClr>
                </a:solidFill>
                <a:latin typeface="+mn-lt"/>
              </a:defRPr>
            </a:lvl1pPr>
          </a:lstStyle>
          <a:p>
            <a:pPr>
              <a:defRPr/>
            </a:pPr>
            <a:endParaRPr lang="es-MX"/>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27" tIns="45714" rIns="91427" bIns="45714" rtlCol="0" anchor="ctr"/>
          <a:lstStyle>
            <a:lvl1pPr algn="r" defTabSz="914276" fontAlgn="auto">
              <a:spcBef>
                <a:spcPts val="0"/>
              </a:spcBef>
              <a:spcAft>
                <a:spcPts val="0"/>
              </a:spcAft>
              <a:defRPr sz="1200">
                <a:solidFill>
                  <a:schemeClr val="tx1">
                    <a:tint val="75000"/>
                  </a:schemeClr>
                </a:solidFill>
                <a:latin typeface="+mn-lt"/>
              </a:defRPr>
            </a:lvl1pPr>
          </a:lstStyle>
          <a:p>
            <a:pPr>
              <a:defRPr/>
            </a:pPr>
            <a:fld id="{09B10552-D170-4F9C-87A5-8D908F2E7EE8}"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58"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6"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34"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71"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3" algn="l" defTabSz="914276" rtl="0" eaLnBrk="1" latinLnBrk="0" hangingPunct="1">
        <a:defRPr sz="1800" kern="1200">
          <a:solidFill>
            <a:schemeClr val="tx1"/>
          </a:solidFill>
          <a:latin typeface="+mn-lt"/>
          <a:ea typeface="+mn-ea"/>
          <a:cs typeface="+mn-cs"/>
        </a:defRPr>
      </a:lvl4pPr>
      <a:lvl5pPr marL="1828551" algn="l" defTabSz="914276" rtl="0" eaLnBrk="1" latinLnBrk="0" hangingPunct="1">
        <a:defRPr sz="1800" kern="1200">
          <a:solidFill>
            <a:schemeClr val="tx1"/>
          </a:solidFill>
          <a:latin typeface="+mn-lt"/>
          <a:ea typeface="+mn-ea"/>
          <a:cs typeface="+mn-cs"/>
        </a:defRPr>
      </a:lvl5pPr>
      <a:lvl6pPr marL="2285689" algn="l" defTabSz="914276" rtl="0" eaLnBrk="1" latinLnBrk="0" hangingPunct="1">
        <a:defRPr sz="1800" kern="1200">
          <a:solidFill>
            <a:schemeClr val="tx1"/>
          </a:solidFill>
          <a:latin typeface="+mn-lt"/>
          <a:ea typeface="+mn-ea"/>
          <a:cs typeface="+mn-cs"/>
        </a:defRPr>
      </a:lvl6pPr>
      <a:lvl7pPr marL="2742827" algn="l" defTabSz="914276" rtl="0" eaLnBrk="1" latinLnBrk="0" hangingPunct="1">
        <a:defRPr sz="1800" kern="1200">
          <a:solidFill>
            <a:schemeClr val="tx1"/>
          </a:solidFill>
          <a:latin typeface="+mn-lt"/>
          <a:ea typeface="+mn-ea"/>
          <a:cs typeface="+mn-cs"/>
        </a:defRPr>
      </a:lvl7pPr>
      <a:lvl8pPr marL="3199965" algn="l" defTabSz="914276" rtl="0" eaLnBrk="1" latinLnBrk="0" hangingPunct="1">
        <a:defRPr sz="1800" kern="1200">
          <a:solidFill>
            <a:schemeClr val="tx1"/>
          </a:solidFill>
          <a:latin typeface="+mn-lt"/>
          <a:ea typeface="+mn-ea"/>
          <a:cs typeface="+mn-cs"/>
        </a:defRPr>
      </a:lvl8pPr>
      <a:lvl9pPr marL="3657103" algn="l" defTabSz="9142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1588"/>
            <a:ext cx="1196975" cy="9142412"/>
          </a:xfrm>
          <a:prstGeom prst="rect">
            <a:avLst/>
          </a:prstGeom>
          <a:solidFill>
            <a:schemeClr val="tx1">
              <a:lumMod val="65000"/>
              <a:lumOff val="35000"/>
            </a:schemeClr>
          </a:solidFill>
          <a:ln w="9525">
            <a:noFill/>
            <a:miter lim="800000"/>
            <a:headEnd/>
            <a:tailEnd/>
          </a:ln>
        </p:spPr>
        <p:txBody>
          <a:bodyPr lIns="91427" tIns="45714" rIns="91427" bIns="45714"/>
          <a:lstStyle/>
          <a:p>
            <a:endParaRPr lang="es-ES_tradnl">
              <a:latin typeface="Calibri" pitchFamily="34" charset="0"/>
            </a:endParaRPr>
          </a:p>
        </p:txBody>
      </p:sp>
      <p:grpSp>
        <p:nvGrpSpPr>
          <p:cNvPr id="2" name="9 Grupo"/>
          <p:cNvGrpSpPr>
            <a:grpSpLocks/>
          </p:cNvGrpSpPr>
          <p:nvPr/>
        </p:nvGrpSpPr>
        <p:grpSpPr bwMode="auto">
          <a:xfrm>
            <a:off x="1341438" y="3924300"/>
            <a:ext cx="4968875" cy="1295400"/>
            <a:chOff x="1412875" y="3708400"/>
            <a:chExt cx="4968875" cy="1295400"/>
          </a:xfrm>
        </p:grpSpPr>
        <p:sp>
          <p:nvSpPr>
            <p:cNvPr id="2058" name="7 CuadroTexto"/>
            <p:cNvSpPr txBox="1">
              <a:spLocks noChangeArrowheads="1"/>
            </p:cNvSpPr>
            <p:nvPr/>
          </p:nvSpPr>
          <p:spPr bwMode="auto">
            <a:xfrm>
              <a:off x="1412875" y="3708400"/>
              <a:ext cx="2592388" cy="708025"/>
            </a:xfrm>
            <a:prstGeom prst="rect">
              <a:avLst/>
            </a:prstGeom>
            <a:noFill/>
            <a:ln w="9525">
              <a:noFill/>
              <a:miter lim="800000"/>
              <a:headEnd/>
              <a:tailEnd/>
            </a:ln>
          </p:spPr>
          <p:txBody>
            <a:bodyPr>
              <a:spAutoFit/>
            </a:bodyPr>
            <a:lstStyle/>
            <a:p>
              <a:r>
                <a:rPr lang="es-ES" sz="4000" b="1"/>
                <a:t>MANUAL</a:t>
              </a:r>
              <a:endParaRPr lang="es-MX" sz="4000"/>
            </a:p>
          </p:txBody>
        </p:sp>
        <p:sp>
          <p:nvSpPr>
            <p:cNvPr id="2059" name="8 CuadroTexto"/>
            <p:cNvSpPr txBox="1">
              <a:spLocks noChangeArrowheads="1"/>
            </p:cNvSpPr>
            <p:nvPr/>
          </p:nvSpPr>
          <p:spPr bwMode="auto">
            <a:xfrm>
              <a:off x="2492375" y="4295775"/>
              <a:ext cx="3889375" cy="708025"/>
            </a:xfrm>
            <a:prstGeom prst="rect">
              <a:avLst/>
            </a:prstGeom>
            <a:noFill/>
            <a:ln w="9525">
              <a:noFill/>
              <a:miter lim="800000"/>
              <a:headEnd/>
              <a:tailEnd/>
            </a:ln>
          </p:spPr>
          <p:txBody>
            <a:bodyPr>
              <a:spAutoFit/>
            </a:bodyPr>
            <a:lstStyle/>
            <a:p>
              <a:r>
                <a:rPr lang="es-ES" sz="4000" dirty="0"/>
                <a:t>de Organización</a:t>
              </a:r>
              <a:endParaRPr lang="es-MX" sz="4000" dirty="0"/>
            </a:p>
          </p:txBody>
        </p:sp>
      </p:grpSp>
      <p:sp>
        <p:nvSpPr>
          <p:cNvPr id="2053" name="9 CuadroTexto"/>
          <p:cNvSpPr txBox="1">
            <a:spLocks noChangeArrowheads="1"/>
          </p:cNvSpPr>
          <p:nvPr/>
        </p:nvSpPr>
        <p:spPr bwMode="auto">
          <a:xfrm>
            <a:off x="1773238" y="6804025"/>
            <a:ext cx="4103687" cy="831850"/>
          </a:xfrm>
          <a:prstGeom prst="rect">
            <a:avLst/>
          </a:prstGeom>
          <a:noFill/>
          <a:ln w="9525">
            <a:noFill/>
            <a:miter lim="800000"/>
            <a:headEnd/>
            <a:tailEnd/>
          </a:ln>
        </p:spPr>
        <p:txBody>
          <a:bodyPr>
            <a:spAutoFit/>
          </a:bodyPr>
          <a:lstStyle/>
          <a:p>
            <a:pPr algn="ctr"/>
            <a:r>
              <a:rPr lang="es-ES" sz="1200" b="1" dirty="0"/>
              <a:t>APLICADO A:</a:t>
            </a:r>
            <a:endParaRPr lang="es-MX" sz="1200" dirty="0"/>
          </a:p>
          <a:p>
            <a:pPr algn="ctr"/>
            <a:r>
              <a:rPr lang="es-ES" sz="1200" b="1" dirty="0"/>
              <a:t>INSTITUTO DE CAPACITACION PARA EL TRABAJO</a:t>
            </a:r>
            <a:endParaRPr lang="es-MX" sz="1200" dirty="0"/>
          </a:p>
          <a:p>
            <a:pPr algn="ctr"/>
            <a:r>
              <a:rPr lang="es-ES" sz="1200" b="1" dirty="0"/>
              <a:t>DEL ESTADO DE SAN LUIS POTOSI</a:t>
            </a:r>
            <a:endParaRPr lang="es-MX" sz="1200" dirty="0"/>
          </a:p>
          <a:p>
            <a:pPr algn="ctr"/>
            <a:endParaRPr lang="es-MX" sz="1200" dirty="0"/>
          </a:p>
        </p:txBody>
      </p:sp>
      <p:sp>
        <p:nvSpPr>
          <p:cNvPr id="2055" name="7 CuadroTexto"/>
          <p:cNvSpPr txBox="1">
            <a:spLocks noChangeArrowheads="1"/>
          </p:cNvSpPr>
          <p:nvPr/>
        </p:nvSpPr>
        <p:spPr bwMode="auto">
          <a:xfrm>
            <a:off x="2205038" y="7854950"/>
            <a:ext cx="3311525" cy="246063"/>
          </a:xfrm>
          <a:prstGeom prst="rect">
            <a:avLst/>
          </a:prstGeom>
          <a:noFill/>
          <a:ln w="9525">
            <a:noFill/>
            <a:miter lim="800000"/>
            <a:headEnd/>
            <a:tailEnd/>
          </a:ln>
        </p:spPr>
        <p:txBody>
          <a:bodyPr>
            <a:spAutoFit/>
          </a:bodyPr>
          <a:lstStyle/>
          <a:p>
            <a:pPr algn="ctr"/>
            <a:r>
              <a:rPr lang="es-ES" sz="1000" b="1" dirty="0"/>
              <a:t>SAN LUIS POTOSI, S.L.P., </a:t>
            </a:r>
            <a:r>
              <a:rPr lang="es-ES" sz="1000" b="1" dirty="0" smtClean="0"/>
              <a:t>SEPTIEMBRE 2017</a:t>
            </a:r>
            <a:endParaRPr lang="es-MX" sz="1000" dirty="0"/>
          </a:p>
        </p:txBody>
      </p:sp>
      <p:cxnSp>
        <p:nvCxnSpPr>
          <p:cNvPr id="2056" name="AutoShape 8"/>
          <p:cNvCxnSpPr>
            <a:cxnSpLocks noChangeShapeType="1"/>
          </p:cNvCxnSpPr>
          <p:nvPr/>
        </p:nvCxnSpPr>
        <p:spPr bwMode="auto">
          <a:xfrm>
            <a:off x="0" y="8459788"/>
            <a:ext cx="6840538" cy="0"/>
          </a:xfrm>
          <a:prstGeom prst="straightConnector1">
            <a:avLst/>
          </a:prstGeom>
          <a:noFill/>
          <a:ln w="28575">
            <a:solidFill>
              <a:srgbClr val="000000"/>
            </a:solidFill>
            <a:round/>
            <a:headEnd/>
            <a:tailEnd/>
          </a:ln>
        </p:spPr>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113" y="702965"/>
            <a:ext cx="5544000" cy="1257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3" name="AutoShape 32"/>
          <p:cNvCxnSpPr>
            <a:cxnSpLocks noChangeShapeType="1"/>
          </p:cNvCxnSpPr>
          <p:nvPr/>
        </p:nvCxnSpPr>
        <p:spPr bwMode="auto">
          <a:xfrm>
            <a:off x="5798169" y="6508598"/>
            <a:ext cx="648000" cy="0"/>
          </a:xfrm>
          <a:prstGeom prst="straightConnector1">
            <a:avLst/>
          </a:prstGeom>
          <a:noFill/>
          <a:ln w="9525">
            <a:solidFill>
              <a:srgbClr val="000000"/>
            </a:solidFill>
            <a:round/>
            <a:headEnd/>
            <a:tailEnd/>
          </a:ln>
        </p:spPr>
      </p:cxnSp>
      <p:cxnSp>
        <p:nvCxnSpPr>
          <p:cNvPr id="100" name="AutoShape 32"/>
          <p:cNvCxnSpPr>
            <a:cxnSpLocks noChangeShapeType="1"/>
          </p:cNvCxnSpPr>
          <p:nvPr/>
        </p:nvCxnSpPr>
        <p:spPr bwMode="auto">
          <a:xfrm>
            <a:off x="5798169" y="4845942"/>
            <a:ext cx="648000" cy="0"/>
          </a:xfrm>
          <a:prstGeom prst="straightConnector1">
            <a:avLst/>
          </a:prstGeom>
          <a:noFill/>
          <a:ln w="9525">
            <a:solidFill>
              <a:srgbClr val="000000"/>
            </a:solidFill>
            <a:round/>
            <a:headEnd/>
            <a:tailEnd/>
          </a:ln>
        </p:spPr>
      </p:cxnSp>
      <p:cxnSp>
        <p:nvCxnSpPr>
          <p:cNvPr id="101" name="AutoShape 32"/>
          <p:cNvCxnSpPr>
            <a:cxnSpLocks noChangeShapeType="1"/>
          </p:cNvCxnSpPr>
          <p:nvPr/>
        </p:nvCxnSpPr>
        <p:spPr bwMode="auto">
          <a:xfrm>
            <a:off x="5799297" y="3963347"/>
            <a:ext cx="648000" cy="0"/>
          </a:xfrm>
          <a:prstGeom prst="straightConnector1">
            <a:avLst/>
          </a:prstGeom>
          <a:noFill/>
          <a:ln w="9525">
            <a:solidFill>
              <a:srgbClr val="000000"/>
            </a:solidFill>
            <a:round/>
            <a:headEnd/>
            <a:tailEnd/>
          </a:ln>
        </p:spPr>
      </p:cxnSp>
      <p:cxnSp>
        <p:nvCxnSpPr>
          <p:cNvPr id="84" name="AutoShape 31"/>
          <p:cNvCxnSpPr>
            <a:cxnSpLocks noChangeShapeType="1"/>
          </p:cNvCxnSpPr>
          <p:nvPr/>
        </p:nvCxnSpPr>
        <p:spPr bwMode="auto">
          <a:xfrm>
            <a:off x="4318043" y="4770786"/>
            <a:ext cx="180000" cy="0"/>
          </a:xfrm>
          <a:prstGeom prst="straightConnector1">
            <a:avLst/>
          </a:prstGeom>
          <a:noFill/>
          <a:ln w="9525">
            <a:solidFill>
              <a:srgbClr val="000000"/>
            </a:solidFill>
            <a:round/>
            <a:headEnd/>
            <a:tailEnd/>
          </a:ln>
        </p:spPr>
      </p:cxnSp>
      <p:sp>
        <p:nvSpPr>
          <p:cNvPr id="1536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04" name="AutoShape 32"/>
          <p:cNvCxnSpPr>
            <a:cxnSpLocks noChangeShapeType="1"/>
          </p:cNvCxnSpPr>
          <p:nvPr/>
        </p:nvCxnSpPr>
        <p:spPr bwMode="auto">
          <a:xfrm>
            <a:off x="730379" y="3891785"/>
            <a:ext cx="648000" cy="0"/>
          </a:xfrm>
          <a:prstGeom prst="straightConnector1">
            <a:avLst/>
          </a:prstGeom>
          <a:noFill/>
          <a:ln w="9525">
            <a:solidFill>
              <a:srgbClr val="000000"/>
            </a:solidFill>
            <a:round/>
            <a:headEnd/>
            <a:tailEnd/>
          </a:ln>
        </p:spPr>
      </p:cxnSp>
      <p:cxnSp>
        <p:nvCxnSpPr>
          <p:cNvPr id="105" name="AutoShape 32"/>
          <p:cNvCxnSpPr>
            <a:cxnSpLocks noChangeShapeType="1"/>
          </p:cNvCxnSpPr>
          <p:nvPr/>
        </p:nvCxnSpPr>
        <p:spPr bwMode="auto">
          <a:xfrm>
            <a:off x="730379" y="4837990"/>
            <a:ext cx="648000" cy="0"/>
          </a:xfrm>
          <a:prstGeom prst="straightConnector1">
            <a:avLst/>
          </a:prstGeom>
          <a:noFill/>
          <a:ln w="9525">
            <a:solidFill>
              <a:srgbClr val="000000"/>
            </a:solidFill>
            <a:round/>
            <a:headEnd/>
            <a:tailEnd/>
          </a:ln>
        </p:spPr>
      </p:cxnSp>
      <p:cxnSp>
        <p:nvCxnSpPr>
          <p:cNvPr id="106" name="AutoShape 32"/>
          <p:cNvCxnSpPr>
            <a:cxnSpLocks noChangeShapeType="1"/>
          </p:cNvCxnSpPr>
          <p:nvPr/>
        </p:nvCxnSpPr>
        <p:spPr bwMode="auto">
          <a:xfrm>
            <a:off x="730379" y="6535797"/>
            <a:ext cx="648000" cy="0"/>
          </a:xfrm>
          <a:prstGeom prst="straightConnector1">
            <a:avLst/>
          </a:prstGeom>
          <a:noFill/>
          <a:ln w="9525">
            <a:solidFill>
              <a:srgbClr val="000000"/>
            </a:solidFill>
            <a:round/>
            <a:headEnd/>
            <a:tailEnd/>
          </a:ln>
        </p:spPr>
      </p:cxnSp>
      <p:cxnSp>
        <p:nvCxnSpPr>
          <p:cNvPr id="1536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5364" name="Text Box 2"/>
          <p:cNvSpPr txBox="1">
            <a:spLocks noChangeArrowheads="1"/>
          </p:cNvSpPr>
          <p:nvPr/>
        </p:nvSpPr>
        <p:spPr bwMode="auto">
          <a:xfrm>
            <a:off x="430213" y="400050"/>
            <a:ext cx="3478212" cy="360363"/>
          </a:xfrm>
          <a:prstGeom prst="rect">
            <a:avLst/>
          </a:prstGeom>
          <a:noFill/>
          <a:ln w="9525">
            <a:noFill/>
            <a:miter lim="800000"/>
            <a:headEnd/>
            <a:tailEnd/>
          </a:ln>
        </p:spPr>
        <p:txBody>
          <a:bodyPr lIns="91427" tIns="45714" rIns="91427" bIns="45714"/>
          <a:lstStyle/>
          <a:p>
            <a:pPr>
              <a:spcAft>
                <a:spcPts val="1000"/>
              </a:spcAft>
            </a:pPr>
            <a:r>
              <a:rPr lang="es-ES" sz="2000" b="1" i="1" dirty="0" smtClean="0">
                <a:solidFill>
                  <a:prstClr val="black"/>
                </a:solidFill>
              </a:rPr>
              <a:t>ORGANIGRAMA</a:t>
            </a:r>
            <a:endParaRPr lang="es-MX" dirty="0">
              <a:solidFill>
                <a:prstClr val="black"/>
              </a:solidFill>
            </a:endParaRPr>
          </a:p>
        </p:txBody>
      </p:sp>
      <p:sp>
        <p:nvSpPr>
          <p:cNvPr id="15367" name="7 CuadroTexto"/>
          <p:cNvSpPr txBox="1">
            <a:spLocks noChangeArrowheads="1"/>
          </p:cNvSpPr>
          <p:nvPr/>
        </p:nvSpPr>
        <p:spPr bwMode="auto">
          <a:xfrm>
            <a:off x="1214422" y="1000100"/>
            <a:ext cx="4895850" cy="277812"/>
          </a:xfrm>
          <a:prstGeom prst="rect">
            <a:avLst/>
          </a:prstGeom>
          <a:noFill/>
          <a:ln w="9525">
            <a:noFill/>
            <a:miter lim="800000"/>
            <a:headEnd/>
            <a:tailEnd/>
          </a:ln>
        </p:spPr>
        <p:txBody>
          <a:bodyPr lIns="91427" tIns="45714" rIns="91427" bIns="45714">
            <a:spAutoFit/>
          </a:bodyPr>
          <a:lstStyle/>
          <a:p>
            <a:pPr algn="ctr"/>
            <a:r>
              <a:rPr lang="es-MX" sz="1200" b="1" i="1" dirty="0">
                <a:solidFill>
                  <a:prstClr val="black"/>
                </a:solidFill>
                <a:cs typeface="Arial" charset="0"/>
              </a:rPr>
              <a:t>Dirección Administrativa</a:t>
            </a:r>
            <a:endParaRPr lang="es-MX" sz="1200" dirty="0">
              <a:solidFill>
                <a:prstClr val="black"/>
              </a:solidFill>
              <a:cs typeface="Arial" charset="0"/>
            </a:endParaRPr>
          </a:p>
        </p:txBody>
      </p:sp>
      <p:cxnSp>
        <p:nvCxnSpPr>
          <p:cNvPr id="15368" name="AutoShape 7"/>
          <p:cNvCxnSpPr>
            <a:cxnSpLocks noChangeShapeType="1"/>
          </p:cNvCxnSpPr>
          <p:nvPr/>
        </p:nvCxnSpPr>
        <p:spPr bwMode="auto">
          <a:xfrm>
            <a:off x="3629763" y="2062384"/>
            <a:ext cx="0" cy="1656000"/>
          </a:xfrm>
          <a:prstGeom prst="straightConnector1">
            <a:avLst/>
          </a:prstGeom>
          <a:noFill/>
          <a:ln w="9525">
            <a:solidFill>
              <a:srgbClr val="000000"/>
            </a:solidFill>
            <a:round/>
            <a:headEnd/>
            <a:tailEnd/>
          </a:ln>
        </p:spPr>
      </p:cxnSp>
      <p:cxnSp>
        <p:nvCxnSpPr>
          <p:cNvPr id="15369" name="AutoShape 8"/>
          <p:cNvCxnSpPr>
            <a:cxnSpLocks noChangeShapeType="1"/>
          </p:cNvCxnSpPr>
          <p:nvPr/>
        </p:nvCxnSpPr>
        <p:spPr bwMode="auto">
          <a:xfrm>
            <a:off x="2101266" y="2535350"/>
            <a:ext cx="2880000" cy="0"/>
          </a:xfrm>
          <a:prstGeom prst="straightConnector1">
            <a:avLst/>
          </a:prstGeom>
          <a:noFill/>
          <a:ln w="9525">
            <a:solidFill>
              <a:srgbClr val="000000"/>
            </a:solidFill>
            <a:round/>
            <a:headEnd/>
            <a:tailEnd/>
          </a:ln>
        </p:spPr>
      </p:cxnSp>
      <p:cxnSp>
        <p:nvCxnSpPr>
          <p:cNvPr id="15370" name="AutoShape 9"/>
          <p:cNvCxnSpPr>
            <a:cxnSpLocks noChangeShapeType="1"/>
          </p:cNvCxnSpPr>
          <p:nvPr/>
        </p:nvCxnSpPr>
        <p:spPr bwMode="auto">
          <a:xfrm flipV="1">
            <a:off x="1484272" y="3367369"/>
            <a:ext cx="0" cy="309259"/>
          </a:xfrm>
          <a:prstGeom prst="straightConnector1">
            <a:avLst/>
          </a:prstGeom>
          <a:noFill/>
          <a:ln w="9525">
            <a:solidFill>
              <a:srgbClr val="000000"/>
            </a:solidFill>
            <a:round/>
            <a:headEnd/>
            <a:tailEnd/>
          </a:ln>
        </p:spPr>
      </p:cxnSp>
      <p:cxnSp>
        <p:nvCxnSpPr>
          <p:cNvPr id="15371" name="AutoShape 10"/>
          <p:cNvCxnSpPr>
            <a:cxnSpLocks noChangeShapeType="1"/>
          </p:cNvCxnSpPr>
          <p:nvPr/>
        </p:nvCxnSpPr>
        <p:spPr bwMode="auto">
          <a:xfrm flipV="1">
            <a:off x="5498939" y="3367084"/>
            <a:ext cx="0" cy="309259"/>
          </a:xfrm>
          <a:prstGeom prst="straightConnector1">
            <a:avLst/>
          </a:prstGeom>
          <a:noFill/>
          <a:ln w="9525">
            <a:solidFill>
              <a:srgbClr val="000000"/>
            </a:solidFill>
            <a:round/>
            <a:headEnd/>
            <a:tailEnd/>
          </a:ln>
        </p:spPr>
      </p:cxnSp>
      <p:sp>
        <p:nvSpPr>
          <p:cNvPr id="15376" name="Text Box 3"/>
          <p:cNvSpPr txBox="1">
            <a:spLocks noChangeArrowheads="1"/>
          </p:cNvSpPr>
          <p:nvPr/>
        </p:nvSpPr>
        <p:spPr bwMode="auto">
          <a:xfrm>
            <a:off x="1214992" y="7913641"/>
            <a:ext cx="1728192" cy="560401"/>
          </a:xfrm>
          <a:prstGeom prst="rect">
            <a:avLst/>
          </a:prstGeom>
          <a:noFill/>
          <a:ln w="9525">
            <a:noFill/>
            <a:miter lim="800000"/>
            <a:headEnd/>
            <a:tailEnd/>
          </a:ln>
        </p:spPr>
        <p:txBody>
          <a:bodyPr/>
          <a:lstStyle/>
          <a:p>
            <a:pPr defTabSz="914400"/>
            <a:r>
              <a:rPr lang="es-MX" sz="700" dirty="0" smtClean="0">
                <a:solidFill>
                  <a:srgbClr val="08762D"/>
                </a:solidFill>
              </a:rPr>
              <a:t>04 Puesto </a:t>
            </a:r>
            <a:r>
              <a:rPr lang="es-MX" sz="700" dirty="0">
                <a:solidFill>
                  <a:srgbClr val="08762D"/>
                </a:solidFill>
              </a:rPr>
              <a:t>de Confianza   </a:t>
            </a:r>
            <a:r>
              <a:rPr lang="es-MX" sz="700" dirty="0" smtClean="0">
                <a:solidFill>
                  <a:srgbClr val="08762D"/>
                </a:solidFill>
              </a:rPr>
              <a:t>---------------</a:t>
            </a:r>
            <a:endParaRPr lang="es-MX" sz="700" dirty="0">
              <a:solidFill>
                <a:srgbClr val="08762D"/>
              </a:solidFill>
            </a:endParaRPr>
          </a:p>
          <a:p>
            <a:pPr defTabSz="914400"/>
            <a:r>
              <a:rPr lang="es-MX" sz="700" dirty="0" smtClean="0">
                <a:solidFill>
                  <a:prstClr val="black"/>
                </a:solidFill>
              </a:rPr>
              <a:t>12 Puesto </a:t>
            </a:r>
            <a:r>
              <a:rPr lang="es-MX" sz="700" dirty="0">
                <a:solidFill>
                  <a:prstClr val="black"/>
                </a:solidFill>
              </a:rPr>
              <a:t>de </a:t>
            </a:r>
            <a:r>
              <a:rPr lang="es-MX" sz="700" dirty="0" smtClean="0">
                <a:solidFill>
                  <a:prstClr val="black"/>
                </a:solidFill>
              </a:rPr>
              <a:t>Base           </a:t>
            </a:r>
            <a:r>
              <a:rPr lang="es-MX" sz="700" baseline="30000" dirty="0" smtClean="0">
                <a:solidFill>
                  <a:prstClr val="black"/>
                </a:solidFill>
              </a:rPr>
              <a:t>____________</a:t>
            </a:r>
            <a:endParaRPr lang="es-MX" sz="700" dirty="0">
              <a:solidFill>
                <a:prstClr val="black"/>
              </a:solidFill>
              <a:latin typeface="Calibri" pitchFamily="34" charset="0"/>
            </a:endParaRPr>
          </a:p>
          <a:p>
            <a:pPr algn="just" defTabSz="914400"/>
            <a:endParaRPr lang="es-MX" sz="700" i="1" dirty="0">
              <a:solidFill>
                <a:prstClr val="black"/>
              </a:solidFill>
              <a:latin typeface="Calibri" pitchFamily="34" charset="0"/>
            </a:endParaRPr>
          </a:p>
          <a:p>
            <a:pPr algn="just" defTabSz="914400"/>
            <a:r>
              <a:rPr lang="es-MX" sz="700" i="1" dirty="0">
                <a:solidFill>
                  <a:prstClr val="black"/>
                </a:solidFill>
              </a:rPr>
              <a:t>Total:  </a:t>
            </a:r>
            <a:r>
              <a:rPr lang="es-MX" sz="700" i="1" dirty="0" smtClean="0">
                <a:solidFill>
                  <a:prstClr val="black"/>
                </a:solidFill>
              </a:rPr>
              <a:t>16</a:t>
            </a:r>
            <a:endParaRPr lang="es-MX" dirty="0">
              <a:solidFill>
                <a:prstClr val="black"/>
              </a:solidFill>
            </a:endParaRPr>
          </a:p>
        </p:txBody>
      </p:sp>
      <p:sp>
        <p:nvSpPr>
          <p:cNvPr id="26629" name="Rectangle 5"/>
          <p:cNvSpPr>
            <a:spLocks noChangeArrowheads="1"/>
          </p:cNvSpPr>
          <p:nvPr/>
        </p:nvSpPr>
        <p:spPr bwMode="auto">
          <a:xfrm>
            <a:off x="4785262" y="6221284"/>
            <a:ext cx="1440000" cy="650363"/>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26636" name="Rectangle 12"/>
          <p:cNvSpPr>
            <a:spLocks noChangeArrowheads="1"/>
          </p:cNvSpPr>
          <p:nvPr/>
        </p:nvSpPr>
        <p:spPr bwMode="auto">
          <a:xfrm>
            <a:off x="2871772" y="1357289"/>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5379" name="Text Box 13"/>
          <p:cNvSpPr txBox="1">
            <a:spLocks noChangeArrowheads="1"/>
          </p:cNvSpPr>
          <p:nvPr/>
        </p:nvSpPr>
        <p:spPr bwMode="auto">
          <a:xfrm>
            <a:off x="2838893" y="1364910"/>
            <a:ext cx="1509823" cy="272503"/>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Dirección Administrativa</a:t>
            </a:r>
            <a:endParaRPr lang="es-MX" sz="800" dirty="0">
              <a:solidFill>
                <a:prstClr val="black"/>
              </a:solidFill>
            </a:endParaRPr>
          </a:p>
        </p:txBody>
      </p:sp>
      <p:cxnSp>
        <p:nvCxnSpPr>
          <p:cNvPr id="15380" name="AutoShape 14"/>
          <p:cNvCxnSpPr>
            <a:cxnSpLocks noChangeShapeType="1"/>
          </p:cNvCxnSpPr>
          <p:nvPr/>
        </p:nvCxnSpPr>
        <p:spPr bwMode="auto">
          <a:xfrm>
            <a:off x="2881079" y="1635840"/>
            <a:ext cx="1440000" cy="0"/>
          </a:xfrm>
          <a:prstGeom prst="straightConnector1">
            <a:avLst/>
          </a:prstGeom>
          <a:noFill/>
          <a:ln w="6350">
            <a:solidFill>
              <a:srgbClr val="08762D"/>
            </a:solidFill>
            <a:prstDash val="dash"/>
            <a:round/>
            <a:headEnd/>
            <a:tailEnd/>
          </a:ln>
        </p:spPr>
      </p:cxnSp>
      <p:sp>
        <p:nvSpPr>
          <p:cNvPr id="15381" name="Text Box 15"/>
          <p:cNvSpPr txBox="1">
            <a:spLocks noChangeArrowheads="1"/>
          </p:cNvSpPr>
          <p:nvPr/>
        </p:nvSpPr>
        <p:spPr bwMode="auto">
          <a:xfrm>
            <a:off x="2881228" y="1639057"/>
            <a:ext cx="1428760" cy="340004"/>
          </a:xfrm>
          <a:prstGeom prst="rect">
            <a:avLst/>
          </a:prstGeom>
          <a:noFill/>
          <a:ln w="9525">
            <a:noFill/>
            <a:miter lim="800000"/>
            <a:headEnd/>
            <a:tailEnd/>
          </a:ln>
        </p:spPr>
        <p:txBody>
          <a:bodyPr/>
          <a:lstStyle/>
          <a:p>
            <a:pPr algn="ctr" defTabSz="914400">
              <a:lnSpc>
                <a:spcPts val="800"/>
              </a:lnSpc>
            </a:pPr>
            <a:r>
              <a:rPr lang="es-MX" sz="800" dirty="0" smtClean="0">
                <a:solidFill>
                  <a:prstClr val="black"/>
                </a:solidFill>
              </a:rPr>
              <a:t>Aldo </a:t>
            </a:r>
            <a:r>
              <a:rPr lang="es-MX" sz="800" dirty="0" err="1" smtClean="0">
                <a:solidFill>
                  <a:prstClr val="black"/>
                </a:solidFill>
              </a:rPr>
              <a:t>Bulmaro</a:t>
            </a:r>
            <a:r>
              <a:rPr lang="es-MX" sz="800" dirty="0" smtClean="0">
                <a:solidFill>
                  <a:prstClr val="black"/>
                </a:solidFill>
              </a:rPr>
              <a:t> Huerta Montero</a:t>
            </a:r>
          </a:p>
          <a:p>
            <a:pPr algn="ctr" defTabSz="914400">
              <a:lnSpc>
                <a:spcPts val="800"/>
              </a:lnSpc>
            </a:pPr>
            <a:r>
              <a:rPr lang="es-MX" sz="800" dirty="0" smtClean="0">
                <a:solidFill>
                  <a:prstClr val="black"/>
                </a:solidFill>
              </a:rPr>
              <a:t>Director de Área</a:t>
            </a:r>
          </a:p>
        </p:txBody>
      </p:sp>
      <p:sp>
        <p:nvSpPr>
          <p:cNvPr id="26640" name="Rectangle 16"/>
          <p:cNvSpPr>
            <a:spLocks noChangeArrowheads="1"/>
          </p:cNvSpPr>
          <p:nvPr/>
        </p:nvSpPr>
        <p:spPr bwMode="auto">
          <a:xfrm>
            <a:off x="4790138" y="3674781"/>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5383" name="Text Box 17"/>
          <p:cNvSpPr txBox="1">
            <a:spLocks noChangeArrowheads="1"/>
          </p:cNvSpPr>
          <p:nvPr/>
        </p:nvSpPr>
        <p:spPr bwMode="auto">
          <a:xfrm>
            <a:off x="4962274" y="3709644"/>
            <a:ext cx="1285884" cy="214315"/>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Recursos Financieros</a:t>
            </a:r>
            <a:endParaRPr lang="es-MX" sz="800" dirty="0">
              <a:solidFill>
                <a:prstClr val="black"/>
              </a:solidFill>
            </a:endParaRPr>
          </a:p>
        </p:txBody>
      </p:sp>
      <p:sp>
        <p:nvSpPr>
          <p:cNvPr id="15384" name="Text Box 18"/>
          <p:cNvSpPr txBox="1">
            <a:spLocks noChangeArrowheads="1"/>
          </p:cNvSpPr>
          <p:nvPr/>
        </p:nvSpPr>
        <p:spPr bwMode="auto">
          <a:xfrm>
            <a:off x="4828932" y="3928090"/>
            <a:ext cx="1489988" cy="324532"/>
          </a:xfrm>
          <a:prstGeom prst="rect">
            <a:avLst/>
          </a:prstGeom>
          <a:noFill/>
          <a:ln w="9525">
            <a:noFill/>
            <a:miter lim="800000"/>
            <a:headEnd/>
            <a:tailEnd/>
          </a:ln>
        </p:spPr>
        <p:txBody>
          <a:bodyPr/>
          <a:lstStyle/>
          <a:p>
            <a:pPr algn="ctr" defTabSz="914400"/>
            <a:r>
              <a:rPr lang="es-MX" sz="800" dirty="0" smtClean="0">
                <a:solidFill>
                  <a:prstClr val="black"/>
                </a:solidFill>
              </a:rPr>
              <a:t>Luz María </a:t>
            </a:r>
            <a:r>
              <a:rPr lang="es-MX" sz="800" dirty="0" err="1">
                <a:solidFill>
                  <a:prstClr val="black"/>
                </a:solidFill>
              </a:rPr>
              <a:t>Galarza</a:t>
            </a:r>
            <a:r>
              <a:rPr lang="es-MX" sz="800" dirty="0">
                <a:solidFill>
                  <a:prstClr val="black"/>
                </a:solidFill>
              </a:rPr>
              <a:t> </a:t>
            </a:r>
            <a:r>
              <a:rPr lang="es-MX" sz="800" dirty="0" smtClean="0">
                <a:solidFill>
                  <a:prstClr val="black"/>
                </a:solidFill>
              </a:rPr>
              <a:t>Miramontes</a:t>
            </a:r>
            <a:endParaRPr lang="es-MX" sz="800" dirty="0">
              <a:solidFill>
                <a:prstClr val="black"/>
              </a:solidFill>
              <a:latin typeface="Calibri" pitchFamily="34" charset="0"/>
            </a:endParaRPr>
          </a:p>
          <a:p>
            <a:pPr algn="ctr" defTabSz="914400"/>
            <a:r>
              <a:rPr lang="es-MX" sz="800" dirty="0">
                <a:solidFill>
                  <a:prstClr val="black"/>
                </a:solidFill>
              </a:rPr>
              <a:t>Jefe de </a:t>
            </a:r>
            <a:r>
              <a:rPr lang="es-MX" sz="800" dirty="0" smtClean="0">
                <a:solidFill>
                  <a:prstClr val="black"/>
                </a:solidFill>
              </a:rPr>
              <a:t>Departamento</a:t>
            </a:r>
            <a:endParaRPr lang="es-MX" sz="800" dirty="0">
              <a:solidFill>
                <a:prstClr val="black"/>
              </a:solidFill>
            </a:endParaRPr>
          </a:p>
        </p:txBody>
      </p:sp>
      <p:cxnSp>
        <p:nvCxnSpPr>
          <p:cNvPr id="15385" name="AutoShape 19"/>
          <p:cNvCxnSpPr>
            <a:cxnSpLocks noChangeShapeType="1"/>
          </p:cNvCxnSpPr>
          <p:nvPr/>
        </p:nvCxnSpPr>
        <p:spPr bwMode="auto">
          <a:xfrm>
            <a:off x="4798613" y="3963449"/>
            <a:ext cx="1440000" cy="0"/>
          </a:xfrm>
          <a:prstGeom prst="straightConnector1">
            <a:avLst/>
          </a:prstGeom>
          <a:noFill/>
          <a:ln w="6350">
            <a:solidFill>
              <a:srgbClr val="12762D"/>
            </a:solidFill>
            <a:prstDash val="dash"/>
            <a:round/>
            <a:headEnd/>
            <a:tailEnd/>
          </a:ln>
        </p:spPr>
      </p:cxnSp>
      <p:sp>
        <p:nvSpPr>
          <p:cNvPr id="26644" name="Rectangle 20"/>
          <p:cNvSpPr>
            <a:spLocks noChangeArrowheads="1"/>
          </p:cNvSpPr>
          <p:nvPr/>
        </p:nvSpPr>
        <p:spPr bwMode="auto">
          <a:xfrm>
            <a:off x="906703" y="3689330"/>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5387" name="Text Box 22"/>
          <p:cNvSpPr txBox="1">
            <a:spLocks noChangeArrowheads="1"/>
          </p:cNvSpPr>
          <p:nvPr/>
        </p:nvSpPr>
        <p:spPr bwMode="auto">
          <a:xfrm>
            <a:off x="865066" y="4007480"/>
            <a:ext cx="1591698" cy="342314"/>
          </a:xfrm>
          <a:prstGeom prst="rect">
            <a:avLst/>
          </a:prstGeom>
          <a:noFill/>
          <a:ln w="9525">
            <a:noFill/>
            <a:miter lim="800000"/>
            <a:headEnd/>
            <a:tailEnd/>
          </a:ln>
        </p:spPr>
        <p:txBody>
          <a:bodyPr/>
          <a:lstStyle/>
          <a:p>
            <a:pPr algn="ctr" defTabSz="914400"/>
            <a:r>
              <a:rPr lang="es-MX" sz="800" dirty="0">
                <a:solidFill>
                  <a:prstClr val="black"/>
                </a:solidFill>
              </a:rPr>
              <a:t>Ana Patricia Pacheco Lárraga</a:t>
            </a:r>
          </a:p>
          <a:p>
            <a:pPr algn="ctr" defTabSz="914400"/>
            <a:r>
              <a:rPr lang="es-MX" sz="800" dirty="0" smtClean="0">
                <a:solidFill>
                  <a:prstClr val="black"/>
                </a:solidFill>
              </a:rPr>
              <a:t>Jefe </a:t>
            </a:r>
            <a:r>
              <a:rPr lang="es-MX" sz="800" dirty="0">
                <a:solidFill>
                  <a:prstClr val="black"/>
                </a:solidFill>
              </a:rPr>
              <a:t>de </a:t>
            </a:r>
            <a:r>
              <a:rPr lang="es-MX" sz="800" dirty="0" smtClean="0">
                <a:solidFill>
                  <a:prstClr val="black"/>
                </a:solidFill>
              </a:rPr>
              <a:t>Departamento</a:t>
            </a:r>
            <a:endParaRPr lang="es-MX" sz="800" dirty="0">
              <a:solidFill>
                <a:prstClr val="black"/>
              </a:solidFill>
            </a:endParaRPr>
          </a:p>
        </p:txBody>
      </p:sp>
      <p:cxnSp>
        <p:nvCxnSpPr>
          <p:cNvPr id="15388" name="AutoShape 23"/>
          <p:cNvCxnSpPr>
            <a:cxnSpLocks noChangeShapeType="1"/>
          </p:cNvCxnSpPr>
          <p:nvPr/>
        </p:nvCxnSpPr>
        <p:spPr bwMode="auto">
          <a:xfrm>
            <a:off x="914020" y="3991653"/>
            <a:ext cx="1440000" cy="0"/>
          </a:xfrm>
          <a:prstGeom prst="straightConnector1">
            <a:avLst/>
          </a:prstGeom>
          <a:noFill/>
          <a:ln w="6350">
            <a:solidFill>
              <a:srgbClr val="12762D"/>
            </a:solidFill>
            <a:prstDash val="dash"/>
            <a:round/>
            <a:headEnd/>
            <a:tailEnd/>
          </a:ln>
        </p:spPr>
      </p:cxnSp>
      <p:sp>
        <p:nvSpPr>
          <p:cNvPr id="15393" name="Text Box 28"/>
          <p:cNvSpPr txBox="1">
            <a:spLocks noChangeArrowheads="1"/>
          </p:cNvSpPr>
          <p:nvPr/>
        </p:nvSpPr>
        <p:spPr bwMode="auto">
          <a:xfrm>
            <a:off x="4750303" y="6214908"/>
            <a:ext cx="1599955" cy="323897"/>
          </a:xfrm>
          <a:prstGeom prst="rect">
            <a:avLst/>
          </a:prstGeom>
          <a:noFill/>
          <a:ln w="9525">
            <a:noFill/>
            <a:miter lim="800000"/>
            <a:headEnd/>
            <a:tailEnd/>
          </a:ln>
        </p:spPr>
        <p:txBody>
          <a:bodyPr/>
          <a:lstStyle/>
          <a:p>
            <a:pPr algn="ctr">
              <a:spcAft>
                <a:spcPts val="1000"/>
              </a:spcAft>
            </a:pPr>
            <a:r>
              <a:rPr lang="es-MX" sz="800" b="1" dirty="0" smtClean="0">
                <a:latin typeface="Arial" pitchFamily="34" charset="0"/>
                <a:cs typeface="Arial" pitchFamily="34" charset="0"/>
              </a:rPr>
              <a:t>Asistente de Servicios y Mantenimiento </a:t>
            </a:r>
            <a:endParaRPr lang="es-MX" sz="800" dirty="0">
              <a:latin typeface="Arial" pitchFamily="34" charset="0"/>
              <a:cs typeface="Arial" pitchFamily="34" charset="0"/>
            </a:endParaRPr>
          </a:p>
        </p:txBody>
      </p:sp>
      <p:sp>
        <p:nvSpPr>
          <p:cNvPr id="15403" name="Text Box 38"/>
          <p:cNvSpPr txBox="1">
            <a:spLocks noChangeArrowheads="1"/>
          </p:cNvSpPr>
          <p:nvPr/>
        </p:nvSpPr>
        <p:spPr bwMode="auto">
          <a:xfrm>
            <a:off x="4694303" y="6226640"/>
            <a:ext cx="1638065" cy="412175"/>
          </a:xfrm>
          <a:prstGeom prst="rect">
            <a:avLst/>
          </a:prstGeom>
          <a:noFill/>
          <a:ln w="9525">
            <a:noFill/>
            <a:miter lim="800000"/>
            <a:headEnd/>
            <a:tailEnd/>
          </a:ln>
        </p:spPr>
        <p:txBody>
          <a:bodyPr/>
          <a:lstStyle/>
          <a:p>
            <a:pPr algn="ctr" defTabSz="914400"/>
            <a:endParaRPr lang="es-MX" sz="800" dirty="0">
              <a:solidFill>
                <a:prstClr val="black"/>
              </a:solidFill>
            </a:endParaRPr>
          </a:p>
        </p:txBody>
      </p:sp>
      <p:sp>
        <p:nvSpPr>
          <p:cNvPr id="15404" name="Text Box 21"/>
          <p:cNvSpPr txBox="1">
            <a:spLocks noChangeArrowheads="1"/>
          </p:cNvSpPr>
          <p:nvPr/>
        </p:nvSpPr>
        <p:spPr bwMode="auto">
          <a:xfrm>
            <a:off x="982713" y="3712473"/>
            <a:ext cx="1304397" cy="252199"/>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Recursos </a:t>
            </a:r>
            <a:r>
              <a:rPr lang="es-MX" sz="800" b="1" dirty="0" smtClean="0">
                <a:solidFill>
                  <a:prstClr val="black"/>
                </a:solidFill>
              </a:rPr>
              <a:t>Humanos</a:t>
            </a:r>
            <a:endParaRPr lang="es-MX" sz="800" dirty="0">
              <a:solidFill>
                <a:prstClr val="black"/>
              </a:solidFill>
            </a:endParaRPr>
          </a:p>
        </p:txBody>
      </p:sp>
      <p:cxnSp>
        <p:nvCxnSpPr>
          <p:cNvPr id="45" name="44 Conector recto"/>
          <p:cNvCxnSpPr/>
          <p:nvPr/>
        </p:nvCxnSpPr>
        <p:spPr bwMode="auto">
          <a:xfrm>
            <a:off x="1484272" y="3365478"/>
            <a:ext cx="4016409" cy="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AutoShape 30"/>
          <p:cNvCxnSpPr>
            <a:cxnSpLocks noChangeShapeType="1"/>
          </p:cNvCxnSpPr>
          <p:nvPr/>
        </p:nvCxnSpPr>
        <p:spPr bwMode="auto">
          <a:xfrm>
            <a:off x="6448242" y="3960250"/>
            <a:ext cx="7452" cy="3258000"/>
          </a:xfrm>
          <a:prstGeom prst="straightConnector1">
            <a:avLst/>
          </a:prstGeom>
          <a:noFill/>
          <a:ln w="9525">
            <a:solidFill>
              <a:srgbClr val="000000"/>
            </a:solidFill>
            <a:round/>
            <a:headEnd/>
            <a:tailEnd/>
          </a:ln>
        </p:spPr>
      </p:cxnSp>
      <p:sp>
        <p:nvSpPr>
          <p:cNvPr id="55" name="Rectangle 46"/>
          <p:cNvSpPr>
            <a:spLocks noChangeArrowheads="1"/>
          </p:cNvSpPr>
          <p:nvPr/>
        </p:nvSpPr>
        <p:spPr bwMode="auto">
          <a:xfrm>
            <a:off x="912916" y="2208731"/>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56" name="AutoShape 56"/>
          <p:cNvCxnSpPr>
            <a:cxnSpLocks noChangeShapeType="1"/>
          </p:cNvCxnSpPr>
          <p:nvPr/>
        </p:nvCxnSpPr>
        <p:spPr bwMode="auto">
          <a:xfrm>
            <a:off x="912916" y="2523056"/>
            <a:ext cx="1440000" cy="1588"/>
          </a:xfrm>
          <a:prstGeom prst="straightConnector1">
            <a:avLst/>
          </a:prstGeom>
          <a:noFill/>
          <a:ln w="9525">
            <a:solidFill>
              <a:srgbClr val="000000"/>
            </a:solidFill>
            <a:round/>
            <a:headEnd/>
            <a:tailEnd/>
          </a:ln>
        </p:spPr>
      </p:cxnSp>
      <p:sp>
        <p:nvSpPr>
          <p:cNvPr id="57" name="Text Box 58"/>
          <p:cNvSpPr txBox="1">
            <a:spLocks noChangeArrowheads="1"/>
          </p:cNvSpPr>
          <p:nvPr/>
        </p:nvSpPr>
        <p:spPr bwMode="auto">
          <a:xfrm>
            <a:off x="955780" y="2208731"/>
            <a:ext cx="1389870" cy="273052"/>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Asistente de la Dirección Administrativa</a:t>
            </a:r>
            <a:endParaRPr lang="es-MX" sz="800" dirty="0">
              <a:solidFill>
                <a:prstClr val="black"/>
              </a:solidFill>
            </a:endParaRPr>
          </a:p>
        </p:txBody>
      </p:sp>
      <p:sp>
        <p:nvSpPr>
          <p:cNvPr id="58" name="Text Box 59"/>
          <p:cNvSpPr txBox="1">
            <a:spLocks noChangeArrowheads="1"/>
          </p:cNvSpPr>
          <p:nvPr/>
        </p:nvSpPr>
        <p:spPr bwMode="auto">
          <a:xfrm>
            <a:off x="884466" y="2538864"/>
            <a:ext cx="1481137" cy="444500"/>
          </a:xfrm>
          <a:prstGeom prst="rect">
            <a:avLst/>
          </a:prstGeom>
          <a:noFill/>
          <a:ln w="9525">
            <a:noFill/>
            <a:miter lim="800000"/>
            <a:headEnd/>
            <a:tailEnd/>
          </a:ln>
        </p:spPr>
        <p:txBody>
          <a:bodyPr/>
          <a:lstStyle/>
          <a:p>
            <a:pPr algn="ctr" defTabSz="914400"/>
            <a:r>
              <a:rPr lang="es-MX" sz="800" dirty="0" smtClean="0">
                <a:solidFill>
                  <a:prstClr val="black"/>
                </a:solidFill>
              </a:rPr>
              <a:t>Martha Arredondo Costilla</a:t>
            </a:r>
            <a:endParaRPr lang="es-MX" sz="800" dirty="0">
              <a:solidFill>
                <a:prstClr val="black"/>
              </a:solidFill>
            </a:endParaRPr>
          </a:p>
          <a:p>
            <a:pPr algn="ctr" defTabSz="914400"/>
            <a:r>
              <a:rPr lang="es-MX" sz="800" dirty="0" smtClean="0">
                <a:solidFill>
                  <a:prstClr val="black"/>
                </a:solidFill>
              </a:rPr>
              <a:t>Supervisor General (27-ZA)</a:t>
            </a:r>
            <a:endParaRPr lang="es-MX" sz="800" dirty="0">
              <a:solidFill>
                <a:prstClr val="black"/>
              </a:solidFill>
            </a:endParaRPr>
          </a:p>
        </p:txBody>
      </p:sp>
      <p:sp>
        <p:nvSpPr>
          <p:cNvPr id="63" name="Rectangle 14"/>
          <p:cNvSpPr>
            <a:spLocks noChangeArrowheads="1"/>
          </p:cNvSpPr>
          <p:nvPr/>
        </p:nvSpPr>
        <p:spPr bwMode="auto">
          <a:xfrm>
            <a:off x="925468" y="4548025"/>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64" name="Text Box 15"/>
          <p:cNvSpPr txBox="1">
            <a:spLocks noChangeArrowheads="1"/>
          </p:cNvSpPr>
          <p:nvPr/>
        </p:nvSpPr>
        <p:spPr bwMode="auto">
          <a:xfrm>
            <a:off x="841330" y="4580058"/>
            <a:ext cx="1714512"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Nomina</a:t>
            </a:r>
            <a:endParaRPr lang="es-MX" sz="800" dirty="0">
              <a:solidFill>
                <a:prstClr val="black"/>
              </a:solidFill>
            </a:endParaRPr>
          </a:p>
        </p:txBody>
      </p:sp>
      <p:cxnSp>
        <p:nvCxnSpPr>
          <p:cNvPr id="68" name="AutoShape 29"/>
          <p:cNvCxnSpPr>
            <a:cxnSpLocks noChangeShapeType="1"/>
          </p:cNvCxnSpPr>
          <p:nvPr/>
        </p:nvCxnSpPr>
        <p:spPr bwMode="auto">
          <a:xfrm>
            <a:off x="926416" y="4833778"/>
            <a:ext cx="1440000" cy="0"/>
          </a:xfrm>
          <a:prstGeom prst="straightConnector1">
            <a:avLst/>
          </a:prstGeom>
          <a:noFill/>
          <a:ln w="9525">
            <a:solidFill>
              <a:srgbClr val="000000"/>
            </a:solidFill>
            <a:round/>
            <a:headEnd/>
            <a:tailEnd/>
          </a:ln>
        </p:spPr>
      </p:cxnSp>
      <p:sp>
        <p:nvSpPr>
          <p:cNvPr id="69" name="Rectangle 27"/>
          <p:cNvSpPr>
            <a:spLocks noChangeArrowheads="1"/>
          </p:cNvSpPr>
          <p:nvPr/>
        </p:nvSpPr>
        <p:spPr bwMode="auto">
          <a:xfrm>
            <a:off x="4772018" y="4540637"/>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73" name="AutoShape 26"/>
          <p:cNvCxnSpPr>
            <a:cxnSpLocks noChangeShapeType="1"/>
          </p:cNvCxnSpPr>
          <p:nvPr/>
        </p:nvCxnSpPr>
        <p:spPr bwMode="auto">
          <a:xfrm>
            <a:off x="4770420" y="4839108"/>
            <a:ext cx="1440000" cy="1588"/>
          </a:xfrm>
          <a:prstGeom prst="straightConnector1">
            <a:avLst/>
          </a:prstGeom>
          <a:noFill/>
          <a:ln w="9525">
            <a:solidFill>
              <a:srgbClr val="000000"/>
            </a:solidFill>
            <a:round/>
            <a:headEnd/>
            <a:tailEnd/>
          </a:ln>
        </p:spPr>
      </p:cxnSp>
      <p:sp>
        <p:nvSpPr>
          <p:cNvPr id="75" name="Rectangle 4"/>
          <p:cNvSpPr>
            <a:spLocks noChangeArrowheads="1"/>
          </p:cNvSpPr>
          <p:nvPr/>
        </p:nvSpPr>
        <p:spPr bwMode="auto">
          <a:xfrm>
            <a:off x="2888993" y="4538738"/>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82" name="AutoShape 26"/>
          <p:cNvCxnSpPr>
            <a:cxnSpLocks noChangeShapeType="1"/>
          </p:cNvCxnSpPr>
          <p:nvPr/>
        </p:nvCxnSpPr>
        <p:spPr bwMode="auto">
          <a:xfrm>
            <a:off x="2894596" y="4826258"/>
            <a:ext cx="1440000" cy="0"/>
          </a:xfrm>
          <a:prstGeom prst="straightConnector1">
            <a:avLst/>
          </a:prstGeom>
          <a:noFill/>
          <a:ln w="9525">
            <a:solidFill>
              <a:srgbClr val="000000"/>
            </a:solidFill>
            <a:round/>
            <a:headEnd/>
            <a:tailEnd/>
          </a:ln>
        </p:spPr>
      </p:cxnSp>
      <p:cxnSp>
        <p:nvCxnSpPr>
          <p:cNvPr id="83" name="AutoShape 30"/>
          <p:cNvCxnSpPr>
            <a:cxnSpLocks noChangeShapeType="1"/>
          </p:cNvCxnSpPr>
          <p:nvPr/>
        </p:nvCxnSpPr>
        <p:spPr bwMode="auto">
          <a:xfrm>
            <a:off x="4497496" y="3945082"/>
            <a:ext cx="0" cy="1692000"/>
          </a:xfrm>
          <a:prstGeom prst="straightConnector1">
            <a:avLst/>
          </a:prstGeom>
          <a:noFill/>
          <a:ln w="9525">
            <a:solidFill>
              <a:srgbClr val="000000"/>
            </a:solidFill>
            <a:round/>
            <a:headEnd/>
            <a:tailEnd/>
          </a:ln>
        </p:spPr>
      </p:cxnSp>
      <p:cxnSp>
        <p:nvCxnSpPr>
          <p:cNvPr id="89" name="AutoShape 30"/>
          <p:cNvCxnSpPr>
            <a:cxnSpLocks noChangeShapeType="1"/>
          </p:cNvCxnSpPr>
          <p:nvPr/>
        </p:nvCxnSpPr>
        <p:spPr bwMode="auto">
          <a:xfrm>
            <a:off x="732837" y="3892224"/>
            <a:ext cx="0" cy="2646000"/>
          </a:xfrm>
          <a:prstGeom prst="straightConnector1">
            <a:avLst/>
          </a:prstGeom>
          <a:noFill/>
          <a:ln w="9525">
            <a:solidFill>
              <a:srgbClr val="000000"/>
            </a:solidFill>
            <a:round/>
            <a:headEnd/>
            <a:tailEnd/>
          </a:ln>
        </p:spPr>
      </p:cxnSp>
      <p:sp>
        <p:nvSpPr>
          <p:cNvPr id="91" name="Text Box 44"/>
          <p:cNvSpPr txBox="1">
            <a:spLocks noChangeArrowheads="1"/>
          </p:cNvSpPr>
          <p:nvPr/>
        </p:nvSpPr>
        <p:spPr bwMode="auto">
          <a:xfrm>
            <a:off x="4751695" y="4852363"/>
            <a:ext cx="1555750" cy="327025"/>
          </a:xfrm>
          <a:prstGeom prst="rect">
            <a:avLst/>
          </a:prstGeom>
          <a:noFill/>
          <a:ln w="9525">
            <a:noFill/>
            <a:miter lim="800000"/>
            <a:headEnd/>
            <a:tailEnd/>
          </a:ln>
        </p:spPr>
        <p:txBody>
          <a:bodyPr/>
          <a:lstStyle/>
          <a:p>
            <a:pPr algn="ctr" defTabSz="914400">
              <a:lnSpc>
                <a:spcPts val="800"/>
              </a:lnSpc>
            </a:pPr>
            <a:r>
              <a:rPr lang="es-MX" sz="800" dirty="0" err="1">
                <a:solidFill>
                  <a:prstClr val="black"/>
                </a:solidFill>
              </a:rPr>
              <a:t>Elisama</a:t>
            </a:r>
            <a:r>
              <a:rPr lang="es-MX" sz="800" dirty="0">
                <a:solidFill>
                  <a:prstClr val="black"/>
                </a:solidFill>
              </a:rPr>
              <a:t> Berenice Tovar Cedillo </a:t>
            </a:r>
            <a:endParaRPr lang="es-MX" sz="800" dirty="0">
              <a:solidFill>
                <a:prstClr val="black"/>
              </a:solidFill>
              <a:latin typeface="Calibri" pitchFamily="34" charset="0"/>
            </a:endParaRPr>
          </a:p>
          <a:p>
            <a:pPr algn="ctr" defTabSz="914400">
              <a:lnSpc>
                <a:spcPts val="800"/>
              </a:lnSpc>
            </a:pPr>
            <a:r>
              <a:rPr lang="es-MX" sz="800" dirty="0" smtClean="0">
                <a:solidFill>
                  <a:prstClr val="black"/>
                </a:solidFill>
              </a:rPr>
              <a:t>Técnico Superior (27-ZA)</a:t>
            </a:r>
            <a:endParaRPr lang="es-MX" sz="800" dirty="0">
              <a:solidFill>
                <a:prstClr val="black"/>
              </a:solidFill>
            </a:endParaRPr>
          </a:p>
        </p:txBody>
      </p:sp>
      <p:sp>
        <p:nvSpPr>
          <p:cNvPr id="92" name="Text Box 15"/>
          <p:cNvSpPr txBox="1">
            <a:spLocks noChangeArrowheads="1"/>
          </p:cNvSpPr>
          <p:nvPr/>
        </p:nvSpPr>
        <p:spPr bwMode="auto">
          <a:xfrm>
            <a:off x="4849688" y="4587660"/>
            <a:ext cx="1352550"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Ingresos Propios</a:t>
            </a:r>
            <a:endParaRPr lang="es-MX" sz="800" dirty="0">
              <a:solidFill>
                <a:prstClr val="black"/>
              </a:solidFill>
            </a:endParaRPr>
          </a:p>
        </p:txBody>
      </p:sp>
      <p:sp>
        <p:nvSpPr>
          <p:cNvPr id="79" name="Text Box 31"/>
          <p:cNvSpPr txBox="1">
            <a:spLocks noChangeArrowheads="1"/>
          </p:cNvSpPr>
          <p:nvPr/>
        </p:nvSpPr>
        <p:spPr bwMode="auto">
          <a:xfrm>
            <a:off x="4677882" y="6505545"/>
            <a:ext cx="1673678" cy="335915"/>
          </a:xfrm>
          <a:prstGeom prst="rect">
            <a:avLst/>
          </a:prstGeom>
          <a:noFill/>
          <a:ln w="9525">
            <a:noFill/>
            <a:miter lim="800000"/>
            <a:headEnd/>
            <a:tailEnd/>
          </a:ln>
        </p:spPr>
        <p:txBody>
          <a:bodyPr/>
          <a:lstStyle/>
          <a:p>
            <a:pPr algn="ctr">
              <a:lnSpc>
                <a:spcPts val="800"/>
              </a:lnSpc>
            </a:pPr>
            <a:r>
              <a:rPr lang="es-MX" sz="800" dirty="0">
                <a:solidFill>
                  <a:prstClr val="black"/>
                </a:solidFill>
              </a:rPr>
              <a:t>Juan Manuel </a:t>
            </a:r>
            <a:r>
              <a:rPr lang="es-MX" sz="800" dirty="0" err="1">
                <a:solidFill>
                  <a:prstClr val="black"/>
                </a:solidFill>
              </a:rPr>
              <a:t>Grimaldo</a:t>
            </a:r>
            <a:r>
              <a:rPr lang="es-MX" sz="800" dirty="0">
                <a:solidFill>
                  <a:prstClr val="black"/>
                </a:solidFill>
              </a:rPr>
              <a:t> López </a:t>
            </a:r>
            <a:endParaRPr lang="es-MX" sz="800" dirty="0">
              <a:solidFill>
                <a:prstClr val="black"/>
              </a:solidFill>
              <a:latin typeface="Calibri" pitchFamily="34" charset="0"/>
            </a:endParaRPr>
          </a:p>
          <a:p>
            <a:pPr algn="ctr">
              <a:lnSpc>
                <a:spcPts val="800"/>
              </a:lnSpc>
            </a:pPr>
            <a:r>
              <a:rPr lang="es-MX" sz="800" dirty="0">
                <a:solidFill>
                  <a:prstClr val="black"/>
                </a:solidFill>
              </a:rPr>
              <a:t>Asistente de Servicios y </a:t>
            </a:r>
            <a:r>
              <a:rPr lang="es-MX" sz="800" dirty="0" err="1">
                <a:solidFill>
                  <a:prstClr val="black"/>
                </a:solidFill>
              </a:rPr>
              <a:t>Mtto</a:t>
            </a:r>
            <a:r>
              <a:rPr lang="es-MX" sz="800" dirty="0">
                <a:solidFill>
                  <a:prstClr val="black"/>
                </a:solidFill>
              </a:rPr>
              <a:t>.(21)</a:t>
            </a:r>
          </a:p>
        </p:txBody>
      </p:sp>
      <p:cxnSp>
        <p:nvCxnSpPr>
          <p:cNvPr id="81" name="AutoShape 29"/>
          <p:cNvCxnSpPr>
            <a:cxnSpLocks noChangeShapeType="1"/>
          </p:cNvCxnSpPr>
          <p:nvPr/>
        </p:nvCxnSpPr>
        <p:spPr bwMode="auto">
          <a:xfrm>
            <a:off x="4780681" y="6510750"/>
            <a:ext cx="1440000" cy="0"/>
          </a:xfrm>
          <a:prstGeom prst="straightConnector1">
            <a:avLst/>
          </a:prstGeom>
          <a:noFill/>
          <a:ln w="9525">
            <a:solidFill>
              <a:srgbClr val="000000"/>
            </a:solidFill>
            <a:round/>
            <a:headEnd/>
            <a:tailEnd/>
          </a:ln>
        </p:spPr>
      </p:cxnSp>
      <p:sp>
        <p:nvSpPr>
          <p:cNvPr id="97" name="Text Box 49"/>
          <p:cNvSpPr txBox="1">
            <a:spLocks noChangeArrowheads="1"/>
          </p:cNvSpPr>
          <p:nvPr/>
        </p:nvSpPr>
        <p:spPr bwMode="auto">
          <a:xfrm>
            <a:off x="2875678" y="4568972"/>
            <a:ext cx="1571635" cy="2190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Compras</a:t>
            </a:r>
            <a:endParaRPr lang="es-MX" sz="800" dirty="0">
              <a:solidFill>
                <a:prstClr val="black"/>
              </a:solidFill>
            </a:endParaRPr>
          </a:p>
        </p:txBody>
      </p:sp>
      <p:sp>
        <p:nvSpPr>
          <p:cNvPr id="72" name="Text Box 44"/>
          <p:cNvSpPr txBox="1">
            <a:spLocks noChangeArrowheads="1"/>
          </p:cNvSpPr>
          <p:nvPr/>
        </p:nvSpPr>
        <p:spPr bwMode="auto">
          <a:xfrm>
            <a:off x="2871636" y="4817408"/>
            <a:ext cx="1500198" cy="327025"/>
          </a:xfrm>
          <a:prstGeom prst="rect">
            <a:avLst/>
          </a:prstGeom>
          <a:noFill/>
          <a:ln w="9525">
            <a:noFill/>
            <a:miter lim="800000"/>
            <a:headEnd/>
            <a:tailEnd/>
          </a:ln>
        </p:spPr>
        <p:txBody>
          <a:bodyPr/>
          <a:lstStyle/>
          <a:p>
            <a:pPr algn="ctr" defTabSz="914400">
              <a:lnSpc>
                <a:spcPts val="800"/>
              </a:lnSpc>
            </a:pPr>
            <a:r>
              <a:rPr lang="es-MX" sz="800" dirty="0">
                <a:solidFill>
                  <a:prstClr val="black"/>
                </a:solidFill>
              </a:rPr>
              <a:t>Edgar Antonio de </a:t>
            </a:r>
            <a:r>
              <a:rPr lang="es-MX" sz="800" dirty="0" err="1">
                <a:solidFill>
                  <a:prstClr val="black"/>
                </a:solidFill>
              </a:rPr>
              <a:t>Haro</a:t>
            </a:r>
            <a:r>
              <a:rPr lang="es-MX" sz="800" dirty="0">
                <a:solidFill>
                  <a:prstClr val="black"/>
                </a:solidFill>
              </a:rPr>
              <a:t> Reynoso </a:t>
            </a:r>
            <a:endParaRPr lang="es-MX" sz="800" dirty="0">
              <a:solidFill>
                <a:prstClr val="black"/>
              </a:solidFill>
              <a:latin typeface="Calibri" pitchFamily="34" charset="0"/>
            </a:endParaRPr>
          </a:p>
          <a:p>
            <a:pPr algn="ctr" defTabSz="914400">
              <a:lnSpc>
                <a:spcPts val="800"/>
              </a:lnSpc>
            </a:pPr>
            <a:r>
              <a:rPr lang="es-MX" sz="800" dirty="0" smtClean="0">
                <a:solidFill>
                  <a:prstClr val="black"/>
                </a:solidFill>
                <a:uFill>
                  <a:solidFill>
                    <a:srgbClr val="FFFF00"/>
                  </a:solidFill>
                </a:uFill>
              </a:rPr>
              <a:t>Supervisor General (27-ZA)</a:t>
            </a:r>
            <a:endParaRPr lang="es-MX" sz="800" dirty="0">
              <a:solidFill>
                <a:prstClr val="black"/>
              </a:solidFill>
              <a:uFill>
                <a:solidFill>
                  <a:srgbClr val="FFFF00"/>
                </a:solidFill>
              </a:uFill>
            </a:endParaRPr>
          </a:p>
        </p:txBody>
      </p:sp>
      <p:sp>
        <p:nvSpPr>
          <p:cNvPr id="88" name="Rectangle 48"/>
          <p:cNvSpPr>
            <a:spLocks noChangeArrowheads="1"/>
          </p:cNvSpPr>
          <p:nvPr/>
        </p:nvSpPr>
        <p:spPr bwMode="auto">
          <a:xfrm>
            <a:off x="940064" y="6244104"/>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94" name="AutoShape 29"/>
          <p:cNvCxnSpPr>
            <a:cxnSpLocks noChangeShapeType="1"/>
          </p:cNvCxnSpPr>
          <p:nvPr/>
        </p:nvCxnSpPr>
        <p:spPr bwMode="auto">
          <a:xfrm>
            <a:off x="940064" y="6535641"/>
            <a:ext cx="1440000" cy="0"/>
          </a:xfrm>
          <a:prstGeom prst="straightConnector1">
            <a:avLst/>
          </a:prstGeom>
          <a:noFill/>
          <a:ln w="9525">
            <a:solidFill>
              <a:srgbClr val="000000"/>
            </a:solidFill>
            <a:round/>
            <a:headEnd/>
            <a:tailEnd/>
          </a:ln>
        </p:spPr>
      </p:cxnSp>
      <p:sp>
        <p:nvSpPr>
          <p:cNvPr id="95" name="Text Box 44"/>
          <p:cNvSpPr txBox="1">
            <a:spLocks noChangeArrowheads="1"/>
          </p:cNvSpPr>
          <p:nvPr/>
        </p:nvSpPr>
        <p:spPr bwMode="auto">
          <a:xfrm>
            <a:off x="914597" y="6530756"/>
            <a:ext cx="1500198" cy="327025"/>
          </a:xfrm>
          <a:prstGeom prst="rect">
            <a:avLst/>
          </a:prstGeom>
          <a:noFill/>
          <a:ln w="9525">
            <a:noFill/>
            <a:miter lim="800000"/>
            <a:headEnd/>
            <a:tailEnd/>
          </a:ln>
        </p:spPr>
        <p:txBody>
          <a:bodyPr/>
          <a:lstStyle/>
          <a:p>
            <a:pPr algn="ctr">
              <a:lnSpc>
                <a:spcPts val="800"/>
              </a:lnSpc>
            </a:pPr>
            <a:r>
              <a:rPr lang="es-MX" sz="800" dirty="0" smtClean="0">
                <a:solidFill>
                  <a:prstClr val="black"/>
                </a:solidFill>
              </a:rPr>
              <a:t>Tania Guadalupe Nava </a:t>
            </a:r>
            <a:r>
              <a:rPr lang="es-MX" sz="800" dirty="0" err="1" smtClean="0">
                <a:solidFill>
                  <a:prstClr val="black"/>
                </a:solidFill>
              </a:rPr>
              <a:t>Almanza</a:t>
            </a:r>
            <a:r>
              <a:rPr lang="es-MX" sz="800" dirty="0" smtClean="0">
                <a:solidFill>
                  <a:prstClr val="black"/>
                </a:solidFill>
              </a:rPr>
              <a:t> </a:t>
            </a:r>
            <a:endParaRPr lang="es-MX" sz="800" dirty="0" smtClean="0">
              <a:solidFill>
                <a:prstClr val="black"/>
              </a:solidFill>
              <a:latin typeface="Calibri" pitchFamily="34" charset="0"/>
            </a:endParaRPr>
          </a:p>
          <a:p>
            <a:pPr algn="ctr" defTabSz="914400">
              <a:lnSpc>
                <a:spcPts val="800"/>
              </a:lnSpc>
            </a:pPr>
            <a:r>
              <a:rPr lang="es-MX" sz="800" dirty="0" smtClean="0">
                <a:solidFill>
                  <a:prstClr val="black"/>
                </a:solidFill>
                <a:uFill>
                  <a:solidFill>
                    <a:srgbClr val="FFFF00"/>
                  </a:solidFill>
                </a:uFill>
              </a:rPr>
              <a:t>Técnico Superior (27-ZA)</a:t>
            </a:r>
            <a:endParaRPr lang="es-MX" sz="800" dirty="0">
              <a:solidFill>
                <a:prstClr val="black"/>
              </a:solidFill>
              <a:uFill>
                <a:solidFill>
                  <a:srgbClr val="FFFF00"/>
                </a:solidFill>
              </a:uFill>
            </a:endParaRPr>
          </a:p>
        </p:txBody>
      </p:sp>
      <p:sp>
        <p:nvSpPr>
          <p:cNvPr id="102" name="Text Box 15"/>
          <p:cNvSpPr txBox="1">
            <a:spLocks noChangeArrowheads="1"/>
          </p:cNvSpPr>
          <p:nvPr/>
        </p:nvSpPr>
        <p:spPr bwMode="auto">
          <a:xfrm>
            <a:off x="888915" y="6243981"/>
            <a:ext cx="1571636"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Auxiliar de Recursos  Humanos</a:t>
            </a:r>
            <a:endParaRPr lang="es-MX" sz="800" dirty="0">
              <a:solidFill>
                <a:prstClr val="black"/>
              </a:solidFill>
            </a:endParaRPr>
          </a:p>
        </p:txBody>
      </p:sp>
      <p:sp>
        <p:nvSpPr>
          <p:cNvPr id="87" name="Rectangle 46"/>
          <p:cNvSpPr>
            <a:spLocks noChangeArrowheads="1"/>
          </p:cNvSpPr>
          <p:nvPr/>
        </p:nvSpPr>
        <p:spPr bwMode="auto">
          <a:xfrm>
            <a:off x="4795939" y="2210247"/>
            <a:ext cx="1440000" cy="648000"/>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90" name="AutoShape 56"/>
          <p:cNvCxnSpPr>
            <a:cxnSpLocks noChangeShapeType="1"/>
          </p:cNvCxnSpPr>
          <p:nvPr/>
        </p:nvCxnSpPr>
        <p:spPr bwMode="auto">
          <a:xfrm>
            <a:off x="4795939" y="2524572"/>
            <a:ext cx="1476000" cy="1588"/>
          </a:xfrm>
          <a:prstGeom prst="straightConnector1">
            <a:avLst/>
          </a:prstGeom>
          <a:noFill/>
          <a:ln w="9525">
            <a:solidFill>
              <a:srgbClr val="000000"/>
            </a:solidFill>
            <a:round/>
            <a:headEnd/>
            <a:tailEnd/>
          </a:ln>
        </p:spPr>
      </p:cxnSp>
      <p:sp>
        <p:nvSpPr>
          <p:cNvPr id="93" name="Text Box 58"/>
          <p:cNvSpPr txBox="1">
            <a:spLocks noChangeArrowheads="1"/>
          </p:cNvSpPr>
          <p:nvPr/>
        </p:nvSpPr>
        <p:spPr bwMode="auto">
          <a:xfrm>
            <a:off x="4838803" y="2257872"/>
            <a:ext cx="1412970" cy="273052"/>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Secretaria</a:t>
            </a:r>
            <a:endParaRPr lang="es-MX" sz="800" dirty="0">
              <a:solidFill>
                <a:prstClr val="black"/>
              </a:solidFill>
            </a:endParaRPr>
          </a:p>
        </p:txBody>
      </p:sp>
      <p:sp>
        <p:nvSpPr>
          <p:cNvPr id="96" name="Text Box 59"/>
          <p:cNvSpPr txBox="1">
            <a:spLocks noChangeArrowheads="1"/>
          </p:cNvSpPr>
          <p:nvPr/>
        </p:nvSpPr>
        <p:spPr bwMode="auto">
          <a:xfrm>
            <a:off x="4728033" y="2515231"/>
            <a:ext cx="1645651" cy="444500"/>
          </a:xfrm>
          <a:prstGeom prst="rect">
            <a:avLst/>
          </a:prstGeom>
          <a:noFill/>
          <a:ln w="9525">
            <a:noFill/>
            <a:miter lim="800000"/>
            <a:headEnd/>
            <a:tailEnd/>
          </a:ln>
        </p:spPr>
        <p:txBody>
          <a:bodyPr/>
          <a:lstStyle/>
          <a:p>
            <a:pPr algn="ctr">
              <a:lnSpc>
                <a:spcPts val="800"/>
              </a:lnSpc>
            </a:pPr>
            <a:r>
              <a:rPr lang="es-MX" sz="800" dirty="0">
                <a:solidFill>
                  <a:prstClr val="black"/>
                </a:solidFill>
              </a:rPr>
              <a:t>Karla del Rocío Hernández Rocha </a:t>
            </a:r>
            <a:endParaRPr lang="es-MX" sz="800" dirty="0">
              <a:solidFill>
                <a:prstClr val="black"/>
              </a:solidFill>
              <a:latin typeface="Calibri" pitchFamily="34" charset="0"/>
            </a:endParaRPr>
          </a:p>
          <a:p>
            <a:pPr algn="ctr">
              <a:lnSpc>
                <a:spcPts val="800"/>
              </a:lnSpc>
            </a:pPr>
            <a:r>
              <a:rPr lang="es-MX" sz="800" dirty="0">
                <a:solidFill>
                  <a:prstClr val="black"/>
                </a:solidFill>
              </a:rPr>
              <a:t>Secretaria </a:t>
            </a:r>
            <a:r>
              <a:rPr lang="es-MX" sz="800" dirty="0" smtClean="0">
                <a:solidFill>
                  <a:prstClr val="black"/>
                </a:solidFill>
              </a:rPr>
              <a:t>Ejecutiva “D” (23)</a:t>
            </a:r>
            <a:endParaRPr lang="es-MX" sz="800" dirty="0">
              <a:solidFill>
                <a:prstClr val="black"/>
              </a:solidFill>
            </a:endParaRPr>
          </a:p>
        </p:txBody>
      </p:sp>
      <p:sp>
        <p:nvSpPr>
          <p:cNvPr id="76" name="Text Box 43"/>
          <p:cNvSpPr txBox="1">
            <a:spLocks noChangeArrowheads="1"/>
          </p:cNvSpPr>
          <p:nvPr/>
        </p:nvSpPr>
        <p:spPr bwMode="auto">
          <a:xfrm>
            <a:off x="4356444" y="7710068"/>
            <a:ext cx="2182812" cy="857250"/>
          </a:xfrm>
          <a:prstGeom prst="rect">
            <a:avLst/>
          </a:prstGeom>
          <a:noFill/>
          <a:ln w="9525">
            <a:noFill/>
            <a:miter lim="800000"/>
            <a:headEnd/>
            <a:tailEnd/>
          </a:ln>
        </p:spPr>
        <p:txBody>
          <a:bodyPr/>
          <a:lstStyle/>
          <a:p>
            <a:pPr algn="just" defTabSz="914400">
              <a:spcAft>
                <a:spcPts val="1000"/>
              </a:spcAft>
            </a:pPr>
            <a:r>
              <a:rPr lang="es-MX" sz="600" dirty="0" smtClean="0">
                <a:solidFill>
                  <a:prstClr val="black"/>
                </a:solidFill>
              </a:rPr>
              <a:t>Aldo Bulmaro Huerta Montero, </a:t>
            </a:r>
            <a:r>
              <a:rPr lang="es-MX" sz="600" dirty="0">
                <a:solidFill>
                  <a:prstClr val="black"/>
                </a:solidFill>
              </a:rPr>
              <a:t>Titular Administrativo del Instituto de Capacitación para el Trabajo del Estado, certifica que el presente organigrama refleja el personal, así como los puestos y nombramientos que integran a la estructura vigente al </a:t>
            </a:r>
            <a:r>
              <a:rPr lang="es-MX" sz="600" u="sng" dirty="0">
                <a:solidFill>
                  <a:prstClr val="black"/>
                </a:solidFill>
              </a:rPr>
              <a:t>mes de </a:t>
            </a:r>
            <a:r>
              <a:rPr lang="es-MX" sz="600" u="sng" dirty="0" smtClean="0">
                <a:solidFill>
                  <a:prstClr val="black"/>
                </a:solidFill>
              </a:rPr>
              <a:t>Septiembre del </a:t>
            </a:r>
            <a:r>
              <a:rPr lang="es-MX" sz="600" u="sng" dirty="0">
                <a:solidFill>
                  <a:prstClr val="black"/>
                </a:solidFill>
              </a:rPr>
              <a:t>año </a:t>
            </a:r>
            <a:r>
              <a:rPr lang="es-MX" sz="600" b="1" u="sng" dirty="0" smtClean="0">
                <a:solidFill>
                  <a:prstClr val="black"/>
                </a:solidFill>
              </a:rPr>
              <a:t>2017</a:t>
            </a:r>
            <a:r>
              <a:rPr lang="es-MX" sz="600" dirty="0" smtClean="0">
                <a:solidFill>
                  <a:prstClr val="black"/>
                </a:solidFill>
              </a:rPr>
              <a:t>.</a:t>
            </a:r>
            <a:endParaRPr lang="es-MX" sz="600" dirty="0">
              <a:solidFill>
                <a:prstClr val="black"/>
              </a:solidFill>
            </a:endParaRPr>
          </a:p>
          <a:p>
            <a:pPr algn="just" defTabSz="914400">
              <a:spcAft>
                <a:spcPts val="1000"/>
              </a:spcAft>
            </a:pPr>
            <a:r>
              <a:rPr lang="es-MX" sz="600" b="1" dirty="0">
                <a:solidFill>
                  <a:prstClr val="black"/>
                </a:solidFill>
              </a:rPr>
              <a:t>Firma</a:t>
            </a:r>
            <a:r>
              <a:rPr lang="es-MX" sz="600" dirty="0">
                <a:solidFill>
                  <a:prstClr val="black"/>
                </a:solidFill>
              </a:rPr>
              <a:t>:  ___________________________________</a:t>
            </a:r>
            <a:endParaRPr lang="es-MX" dirty="0">
              <a:solidFill>
                <a:prstClr val="black"/>
              </a:solidFill>
            </a:endParaRPr>
          </a:p>
        </p:txBody>
      </p:sp>
      <p:sp>
        <p:nvSpPr>
          <p:cNvPr id="77" name="Rectangle 4"/>
          <p:cNvSpPr>
            <a:spLocks noChangeArrowheads="1"/>
          </p:cNvSpPr>
          <p:nvPr/>
        </p:nvSpPr>
        <p:spPr bwMode="auto">
          <a:xfrm>
            <a:off x="2916192" y="5349355"/>
            <a:ext cx="1440000" cy="1493859"/>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85" name="Text Box 49"/>
          <p:cNvSpPr txBox="1">
            <a:spLocks noChangeArrowheads="1"/>
          </p:cNvSpPr>
          <p:nvPr/>
        </p:nvSpPr>
        <p:spPr bwMode="auto">
          <a:xfrm>
            <a:off x="2830353" y="5398345"/>
            <a:ext cx="1571635" cy="2190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Control Patrimonial</a:t>
            </a:r>
            <a:endParaRPr lang="es-MX" sz="800" dirty="0">
              <a:solidFill>
                <a:prstClr val="black"/>
              </a:solidFill>
            </a:endParaRPr>
          </a:p>
        </p:txBody>
      </p:sp>
      <p:sp>
        <p:nvSpPr>
          <p:cNvPr id="86" name="Text Box 44"/>
          <p:cNvSpPr txBox="1">
            <a:spLocks noChangeArrowheads="1"/>
          </p:cNvSpPr>
          <p:nvPr/>
        </p:nvSpPr>
        <p:spPr bwMode="auto">
          <a:xfrm>
            <a:off x="2812481" y="6284432"/>
            <a:ext cx="1701707" cy="327025"/>
          </a:xfrm>
          <a:prstGeom prst="rect">
            <a:avLst/>
          </a:prstGeom>
          <a:noFill/>
          <a:ln w="9525">
            <a:noFill/>
            <a:miter lim="800000"/>
            <a:headEnd/>
            <a:tailEnd/>
          </a:ln>
        </p:spPr>
        <p:txBody>
          <a:bodyPr/>
          <a:lstStyle/>
          <a:p>
            <a:pPr algn="ctr" defTabSz="914400"/>
            <a:r>
              <a:rPr lang="es-MX" sz="800" dirty="0" smtClean="0">
                <a:solidFill>
                  <a:prstClr val="black"/>
                </a:solidFill>
              </a:rPr>
              <a:t>Carlos Armando Alonso </a:t>
            </a:r>
          </a:p>
          <a:p>
            <a:pPr algn="ctr" defTabSz="914400"/>
            <a:r>
              <a:rPr lang="es-MX" sz="800" dirty="0" err="1" smtClean="0">
                <a:solidFill>
                  <a:prstClr val="black"/>
                </a:solidFill>
              </a:rPr>
              <a:t>Agundis</a:t>
            </a:r>
            <a:r>
              <a:rPr lang="es-MX" sz="800" dirty="0" smtClean="0">
                <a:solidFill>
                  <a:prstClr val="black"/>
                </a:solidFill>
              </a:rPr>
              <a:t> </a:t>
            </a:r>
          </a:p>
          <a:p>
            <a:pPr algn="ctr" defTabSz="914400"/>
            <a:r>
              <a:rPr lang="es-MX" sz="800" dirty="0" smtClean="0">
                <a:solidFill>
                  <a:prstClr val="black"/>
                </a:solidFill>
              </a:rPr>
              <a:t>Asistente de Servicios y</a:t>
            </a:r>
          </a:p>
          <a:p>
            <a:pPr algn="ctr" defTabSz="914400"/>
            <a:r>
              <a:rPr lang="es-MX" sz="800" dirty="0" smtClean="0">
                <a:solidFill>
                  <a:prstClr val="black"/>
                </a:solidFill>
              </a:rPr>
              <a:t> </a:t>
            </a:r>
            <a:r>
              <a:rPr lang="es-MX" sz="800" dirty="0" err="1" smtClean="0">
                <a:solidFill>
                  <a:prstClr val="black"/>
                </a:solidFill>
              </a:rPr>
              <a:t>Mtto</a:t>
            </a:r>
            <a:r>
              <a:rPr lang="es-MX" sz="800" dirty="0" smtClean="0">
                <a:solidFill>
                  <a:prstClr val="black"/>
                </a:solidFill>
              </a:rPr>
              <a:t>. (21)</a:t>
            </a:r>
          </a:p>
          <a:p>
            <a:pPr algn="ctr" defTabSz="914400">
              <a:lnSpc>
                <a:spcPts val="800"/>
              </a:lnSpc>
            </a:pPr>
            <a:endParaRPr lang="es-MX" sz="800" dirty="0">
              <a:solidFill>
                <a:prstClr val="black"/>
              </a:solidFill>
              <a:uFill>
                <a:solidFill>
                  <a:srgbClr val="FFFF00"/>
                </a:solidFill>
              </a:uFill>
            </a:endParaRPr>
          </a:p>
        </p:txBody>
      </p:sp>
      <p:sp>
        <p:nvSpPr>
          <p:cNvPr id="109" name="Rectangle 27"/>
          <p:cNvSpPr>
            <a:spLocks noChangeArrowheads="1"/>
          </p:cNvSpPr>
          <p:nvPr/>
        </p:nvSpPr>
        <p:spPr bwMode="auto">
          <a:xfrm>
            <a:off x="4772018" y="5359787"/>
            <a:ext cx="1440000" cy="658876"/>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11" name="Text Box 44"/>
          <p:cNvSpPr txBox="1">
            <a:spLocks noChangeArrowheads="1"/>
          </p:cNvSpPr>
          <p:nvPr/>
        </p:nvSpPr>
        <p:spPr bwMode="auto">
          <a:xfrm>
            <a:off x="4751695" y="5616921"/>
            <a:ext cx="1555750" cy="327025"/>
          </a:xfrm>
          <a:prstGeom prst="rect">
            <a:avLst/>
          </a:prstGeom>
          <a:noFill/>
          <a:ln w="9525">
            <a:noFill/>
            <a:miter lim="800000"/>
            <a:headEnd/>
            <a:tailEnd/>
          </a:ln>
        </p:spPr>
        <p:txBody>
          <a:bodyPr/>
          <a:lstStyle/>
          <a:p>
            <a:pPr algn="ctr" defTabSz="914400"/>
            <a:r>
              <a:rPr lang="es-MX" sz="800" dirty="0">
                <a:solidFill>
                  <a:prstClr val="black"/>
                </a:solidFill>
              </a:rPr>
              <a:t>Lauro Gerardo Domínguez González</a:t>
            </a:r>
          </a:p>
          <a:p>
            <a:pPr algn="ctr" defTabSz="914400"/>
            <a:r>
              <a:rPr lang="es-MX" sz="800" dirty="0">
                <a:solidFill>
                  <a:prstClr val="black"/>
                </a:solidFill>
              </a:rPr>
              <a:t>Jefe de Oficina (27)</a:t>
            </a:r>
          </a:p>
        </p:txBody>
      </p:sp>
      <p:sp>
        <p:nvSpPr>
          <p:cNvPr id="112" name="Text Box 15"/>
          <p:cNvSpPr txBox="1">
            <a:spLocks noChangeArrowheads="1"/>
          </p:cNvSpPr>
          <p:nvPr/>
        </p:nvSpPr>
        <p:spPr bwMode="auto">
          <a:xfrm>
            <a:off x="4827571" y="5373513"/>
            <a:ext cx="1352550" cy="231775"/>
          </a:xfrm>
          <a:prstGeom prst="rect">
            <a:avLst/>
          </a:prstGeom>
          <a:noFill/>
          <a:ln w="9525">
            <a:noFill/>
            <a:miter lim="800000"/>
            <a:headEnd/>
            <a:tailEnd/>
          </a:ln>
        </p:spPr>
        <p:txBody>
          <a:bodyPr/>
          <a:lstStyle/>
          <a:p>
            <a:pPr algn="ctr">
              <a:spcAft>
                <a:spcPts val="1000"/>
              </a:spcAft>
            </a:pPr>
            <a:r>
              <a:rPr lang="es-MX" sz="800" b="1" dirty="0" smtClean="0">
                <a:solidFill>
                  <a:prstClr val="black"/>
                </a:solidFill>
              </a:rPr>
              <a:t>Mantenimiento </a:t>
            </a:r>
            <a:endParaRPr lang="es-MX" sz="800" dirty="0">
              <a:solidFill>
                <a:prstClr val="black"/>
              </a:solidFill>
              <a:latin typeface="Calibri" pitchFamily="34" charset="0"/>
            </a:endParaRPr>
          </a:p>
        </p:txBody>
      </p:sp>
      <p:cxnSp>
        <p:nvCxnSpPr>
          <p:cNvPr id="113" name="AutoShape 26"/>
          <p:cNvCxnSpPr>
            <a:cxnSpLocks noChangeShapeType="1"/>
          </p:cNvCxnSpPr>
          <p:nvPr/>
        </p:nvCxnSpPr>
        <p:spPr bwMode="auto">
          <a:xfrm>
            <a:off x="4770420" y="5630962"/>
            <a:ext cx="1440000" cy="1588"/>
          </a:xfrm>
          <a:prstGeom prst="straightConnector1">
            <a:avLst/>
          </a:prstGeom>
          <a:noFill/>
          <a:ln w="9525">
            <a:solidFill>
              <a:srgbClr val="000000"/>
            </a:solidFill>
            <a:round/>
            <a:headEnd/>
            <a:tailEnd/>
          </a:ln>
        </p:spPr>
      </p:cxnSp>
      <p:cxnSp>
        <p:nvCxnSpPr>
          <p:cNvPr id="110" name="AutoShape 32"/>
          <p:cNvCxnSpPr>
            <a:cxnSpLocks noChangeShapeType="1"/>
          </p:cNvCxnSpPr>
          <p:nvPr/>
        </p:nvCxnSpPr>
        <p:spPr bwMode="auto">
          <a:xfrm>
            <a:off x="5801754" y="5630979"/>
            <a:ext cx="648000" cy="0"/>
          </a:xfrm>
          <a:prstGeom prst="straightConnector1">
            <a:avLst/>
          </a:prstGeom>
          <a:noFill/>
          <a:ln w="9525">
            <a:solidFill>
              <a:srgbClr val="000000"/>
            </a:solidFill>
            <a:round/>
            <a:headEnd/>
            <a:tailEnd/>
          </a:ln>
        </p:spPr>
      </p:cxnSp>
      <p:cxnSp>
        <p:nvCxnSpPr>
          <p:cNvPr id="115" name="AutoShape 26"/>
          <p:cNvCxnSpPr>
            <a:cxnSpLocks noChangeShapeType="1"/>
          </p:cNvCxnSpPr>
          <p:nvPr/>
        </p:nvCxnSpPr>
        <p:spPr bwMode="auto">
          <a:xfrm>
            <a:off x="2913646" y="5645408"/>
            <a:ext cx="1440000" cy="0"/>
          </a:xfrm>
          <a:prstGeom prst="straightConnector1">
            <a:avLst/>
          </a:prstGeom>
          <a:noFill/>
          <a:ln w="9525">
            <a:solidFill>
              <a:srgbClr val="000000"/>
            </a:solidFill>
            <a:round/>
            <a:headEnd/>
            <a:tailEnd/>
          </a:ln>
        </p:spPr>
      </p:cxnSp>
      <p:cxnSp>
        <p:nvCxnSpPr>
          <p:cNvPr id="116" name="AutoShape 31"/>
          <p:cNvCxnSpPr>
            <a:cxnSpLocks noChangeShapeType="1"/>
          </p:cNvCxnSpPr>
          <p:nvPr/>
        </p:nvCxnSpPr>
        <p:spPr bwMode="auto">
          <a:xfrm>
            <a:off x="4311693" y="5642986"/>
            <a:ext cx="180000" cy="0"/>
          </a:xfrm>
          <a:prstGeom prst="straightConnector1">
            <a:avLst/>
          </a:prstGeom>
          <a:noFill/>
          <a:ln w="9525">
            <a:solidFill>
              <a:srgbClr val="000000"/>
            </a:solidFill>
            <a:round/>
            <a:headEnd/>
            <a:tailEnd/>
          </a:ln>
        </p:spPr>
      </p:cxnSp>
      <p:cxnSp>
        <p:nvCxnSpPr>
          <p:cNvPr id="118" name="AutoShape 32"/>
          <p:cNvCxnSpPr>
            <a:cxnSpLocks noChangeShapeType="1"/>
          </p:cNvCxnSpPr>
          <p:nvPr/>
        </p:nvCxnSpPr>
        <p:spPr bwMode="auto">
          <a:xfrm>
            <a:off x="736729" y="5663490"/>
            <a:ext cx="648000" cy="0"/>
          </a:xfrm>
          <a:prstGeom prst="straightConnector1">
            <a:avLst/>
          </a:prstGeom>
          <a:noFill/>
          <a:ln w="9525">
            <a:solidFill>
              <a:srgbClr val="000000"/>
            </a:solidFill>
            <a:round/>
            <a:headEnd/>
            <a:tailEnd/>
          </a:ln>
        </p:spPr>
      </p:cxnSp>
      <p:sp>
        <p:nvSpPr>
          <p:cNvPr id="119" name="Rectangle 14"/>
          <p:cNvSpPr>
            <a:spLocks noChangeArrowheads="1"/>
          </p:cNvSpPr>
          <p:nvPr/>
        </p:nvSpPr>
        <p:spPr bwMode="auto">
          <a:xfrm>
            <a:off x="931818" y="5373525"/>
            <a:ext cx="1440000" cy="703425"/>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cxnSp>
        <p:nvCxnSpPr>
          <p:cNvPr id="121" name="AutoShape 29"/>
          <p:cNvCxnSpPr>
            <a:cxnSpLocks noChangeShapeType="1"/>
          </p:cNvCxnSpPr>
          <p:nvPr/>
        </p:nvCxnSpPr>
        <p:spPr bwMode="auto">
          <a:xfrm>
            <a:off x="932766" y="5659278"/>
            <a:ext cx="1440000" cy="0"/>
          </a:xfrm>
          <a:prstGeom prst="straightConnector1">
            <a:avLst/>
          </a:prstGeom>
          <a:noFill/>
          <a:ln w="9525">
            <a:solidFill>
              <a:srgbClr val="000000"/>
            </a:solidFill>
            <a:round/>
            <a:headEnd/>
            <a:tailEnd/>
          </a:ln>
        </p:spPr>
      </p:cxnSp>
      <p:sp>
        <p:nvSpPr>
          <p:cNvPr id="122" name="Text Box 15"/>
          <p:cNvSpPr txBox="1">
            <a:spLocks noChangeArrowheads="1"/>
          </p:cNvSpPr>
          <p:nvPr/>
        </p:nvSpPr>
        <p:spPr bwMode="auto">
          <a:xfrm>
            <a:off x="803230" y="5424608"/>
            <a:ext cx="1714512" cy="231775"/>
          </a:xfrm>
          <a:prstGeom prst="rect">
            <a:avLst/>
          </a:prstGeom>
          <a:noFill/>
          <a:ln w="9525">
            <a:noFill/>
            <a:miter lim="800000"/>
            <a:headEnd/>
            <a:tailEnd/>
          </a:ln>
        </p:spPr>
        <p:txBody>
          <a:bodyPr/>
          <a:lstStyle/>
          <a:p>
            <a:pPr algn="ctr" defTabSz="914400">
              <a:spcAft>
                <a:spcPts val="1000"/>
              </a:spcAft>
            </a:pPr>
            <a:r>
              <a:rPr lang="es-MX" sz="800" b="1" dirty="0" smtClean="0">
                <a:solidFill>
                  <a:prstClr val="black"/>
                </a:solidFill>
              </a:rPr>
              <a:t>Nomina Instructores</a:t>
            </a:r>
            <a:endParaRPr lang="es-MX" sz="800" dirty="0">
              <a:solidFill>
                <a:prstClr val="black"/>
              </a:solidFill>
            </a:endParaRPr>
          </a:p>
        </p:txBody>
      </p:sp>
      <p:sp>
        <p:nvSpPr>
          <p:cNvPr id="108" name="Text Box 26"/>
          <p:cNvSpPr txBox="1">
            <a:spLocks noChangeArrowheads="1"/>
          </p:cNvSpPr>
          <p:nvPr/>
        </p:nvSpPr>
        <p:spPr bwMode="auto">
          <a:xfrm>
            <a:off x="923841" y="4854362"/>
            <a:ext cx="1466850" cy="450850"/>
          </a:xfrm>
          <a:prstGeom prst="rect">
            <a:avLst/>
          </a:prstGeom>
          <a:noFill/>
          <a:ln w="9525">
            <a:noFill/>
            <a:miter lim="800000"/>
            <a:headEnd/>
            <a:tailEnd/>
          </a:ln>
        </p:spPr>
        <p:txBody>
          <a:bodyPr/>
          <a:lstStyle/>
          <a:p>
            <a:pPr algn="ctr" defTabSz="914400"/>
            <a:r>
              <a:rPr lang="es-MX" sz="800" dirty="0" smtClean="0">
                <a:solidFill>
                  <a:prstClr val="black"/>
                </a:solidFill>
              </a:rPr>
              <a:t>Gerardo Ponce Bustamante</a:t>
            </a:r>
            <a:endParaRPr lang="es-MX" sz="800" dirty="0">
              <a:solidFill>
                <a:prstClr val="black"/>
              </a:solidFill>
            </a:endParaRPr>
          </a:p>
          <a:p>
            <a:pPr algn="ctr" defTabSz="914400"/>
            <a:r>
              <a:rPr lang="es-MX" sz="800" dirty="0" smtClean="0">
                <a:solidFill>
                  <a:prstClr val="black"/>
                </a:solidFill>
              </a:rPr>
              <a:t>Técnico Especializado </a:t>
            </a:r>
            <a:r>
              <a:rPr lang="es-MX" sz="800" dirty="0">
                <a:solidFill>
                  <a:prstClr val="black"/>
                </a:solidFill>
              </a:rPr>
              <a:t>(</a:t>
            </a:r>
            <a:r>
              <a:rPr lang="es-MX" sz="800" dirty="0" smtClean="0">
                <a:solidFill>
                  <a:prstClr val="black"/>
                </a:solidFill>
              </a:rPr>
              <a:t>27)</a:t>
            </a:r>
            <a:endParaRPr lang="es-MX" sz="800" dirty="0">
              <a:solidFill>
                <a:prstClr val="black"/>
              </a:solidFill>
            </a:endParaRPr>
          </a:p>
        </p:txBody>
      </p:sp>
      <p:sp>
        <p:nvSpPr>
          <p:cNvPr id="66" name="Text Box 26"/>
          <p:cNvSpPr txBox="1">
            <a:spLocks noChangeArrowheads="1"/>
          </p:cNvSpPr>
          <p:nvPr/>
        </p:nvSpPr>
        <p:spPr bwMode="auto">
          <a:xfrm>
            <a:off x="954156" y="5679838"/>
            <a:ext cx="1423453" cy="450850"/>
          </a:xfrm>
          <a:prstGeom prst="rect">
            <a:avLst/>
          </a:prstGeom>
          <a:noFill/>
          <a:ln w="9525">
            <a:noFill/>
            <a:miter lim="800000"/>
            <a:headEnd/>
            <a:tailEnd/>
          </a:ln>
        </p:spPr>
        <p:txBody>
          <a:bodyPr/>
          <a:lstStyle/>
          <a:p>
            <a:pPr algn="ctr" defTabSz="914400">
              <a:lnSpc>
                <a:spcPts val="800"/>
              </a:lnSpc>
            </a:pPr>
            <a:r>
              <a:rPr lang="es-MX" sz="800" dirty="0" err="1">
                <a:solidFill>
                  <a:prstClr val="black"/>
                </a:solidFill>
              </a:rPr>
              <a:t>Johana</a:t>
            </a:r>
            <a:r>
              <a:rPr lang="es-MX" sz="800" dirty="0">
                <a:solidFill>
                  <a:prstClr val="black"/>
                </a:solidFill>
              </a:rPr>
              <a:t> Ximena Moncada </a:t>
            </a:r>
            <a:r>
              <a:rPr lang="es-MX" sz="800" dirty="0" smtClean="0">
                <a:solidFill>
                  <a:prstClr val="black"/>
                </a:solidFill>
              </a:rPr>
              <a:t>González</a:t>
            </a:r>
            <a:endParaRPr lang="es-MX" sz="800" dirty="0">
              <a:solidFill>
                <a:prstClr val="black"/>
              </a:solidFill>
            </a:endParaRPr>
          </a:p>
          <a:p>
            <a:pPr algn="ctr" defTabSz="914400">
              <a:lnSpc>
                <a:spcPts val="800"/>
              </a:lnSpc>
            </a:pPr>
            <a:r>
              <a:rPr lang="es-MX" sz="800" dirty="0">
                <a:solidFill>
                  <a:prstClr val="black"/>
                </a:solidFill>
              </a:rPr>
              <a:t>Técnico </a:t>
            </a:r>
            <a:r>
              <a:rPr lang="es-MX" sz="800" dirty="0" smtClean="0">
                <a:solidFill>
                  <a:prstClr val="black"/>
                </a:solidFill>
              </a:rPr>
              <a:t>Superior </a:t>
            </a:r>
            <a:r>
              <a:rPr lang="es-MX" sz="800" dirty="0">
                <a:solidFill>
                  <a:prstClr val="black"/>
                </a:solidFill>
              </a:rPr>
              <a:t>(</a:t>
            </a:r>
            <a:r>
              <a:rPr lang="es-MX" sz="800" dirty="0" smtClean="0">
                <a:solidFill>
                  <a:prstClr val="black"/>
                </a:solidFill>
              </a:rPr>
              <a:t>27-ZA)</a:t>
            </a:r>
            <a:endParaRPr lang="es-MX" sz="800" dirty="0">
              <a:solidFill>
                <a:prstClr val="black"/>
              </a:solidFill>
            </a:endParaRPr>
          </a:p>
        </p:txBody>
      </p:sp>
      <p:cxnSp>
        <p:nvCxnSpPr>
          <p:cNvPr id="107" name="AutoShape 26"/>
          <p:cNvCxnSpPr>
            <a:cxnSpLocks noChangeShapeType="1"/>
          </p:cNvCxnSpPr>
          <p:nvPr/>
        </p:nvCxnSpPr>
        <p:spPr bwMode="auto">
          <a:xfrm>
            <a:off x="2925896" y="6232608"/>
            <a:ext cx="1440000" cy="0"/>
          </a:xfrm>
          <a:prstGeom prst="straightConnector1">
            <a:avLst/>
          </a:prstGeom>
          <a:noFill/>
          <a:ln w="9525">
            <a:solidFill>
              <a:srgbClr val="000000"/>
            </a:solidFill>
            <a:round/>
            <a:headEnd/>
            <a:tailEnd/>
          </a:ln>
        </p:spPr>
      </p:cxnSp>
      <p:sp>
        <p:nvSpPr>
          <p:cNvPr id="114" name="Text Box 59"/>
          <p:cNvSpPr txBox="1">
            <a:spLocks noChangeArrowheads="1"/>
          </p:cNvSpPr>
          <p:nvPr/>
        </p:nvSpPr>
        <p:spPr bwMode="auto">
          <a:xfrm>
            <a:off x="2847340" y="5654349"/>
            <a:ext cx="1615658" cy="444500"/>
          </a:xfrm>
          <a:prstGeom prst="rect">
            <a:avLst/>
          </a:prstGeom>
          <a:noFill/>
          <a:ln w="9525">
            <a:noFill/>
            <a:miter lim="800000"/>
            <a:headEnd/>
            <a:tailEnd/>
          </a:ln>
        </p:spPr>
        <p:txBody>
          <a:bodyPr/>
          <a:lstStyle/>
          <a:p>
            <a:pPr algn="ctr" defTabSz="914400"/>
            <a:r>
              <a:rPr lang="es-MX" sz="800" dirty="0" smtClean="0"/>
              <a:t>Carolina María Teresa González </a:t>
            </a:r>
            <a:r>
              <a:rPr lang="es-MX" sz="800" dirty="0" err="1" smtClean="0"/>
              <a:t>Gordoa</a:t>
            </a:r>
            <a:endParaRPr lang="es-MX" sz="800" dirty="0" smtClean="0"/>
          </a:p>
          <a:p>
            <a:pPr algn="ctr" defTabSz="914400"/>
            <a:r>
              <a:rPr lang="es-MX" sz="800" dirty="0" smtClean="0"/>
              <a:t>Administrativo Especializado (21)</a:t>
            </a:r>
            <a:endParaRPr lang="es-MX" sz="800" dirty="0"/>
          </a:p>
        </p:txBody>
      </p:sp>
      <p:cxnSp>
        <p:nvCxnSpPr>
          <p:cNvPr id="124" name="AutoShape 31"/>
          <p:cNvCxnSpPr>
            <a:cxnSpLocks noChangeShapeType="1"/>
          </p:cNvCxnSpPr>
          <p:nvPr/>
        </p:nvCxnSpPr>
        <p:spPr bwMode="auto">
          <a:xfrm>
            <a:off x="4318043" y="3938258"/>
            <a:ext cx="180000" cy="0"/>
          </a:xfrm>
          <a:prstGeom prst="straightConnector1">
            <a:avLst/>
          </a:prstGeom>
          <a:noFill/>
          <a:ln w="9525">
            <a:solidFill>
              <a:srgbClr val="000000"/>
            </a:solidFill>
            <a:round/>
            <a:headEnd/>
            <a:tailEnd/>
          </a:ln>
        </p:spPr>
      </p:cxnSp>
      <p:sp>
        <p:nvSpPr>
          <p:cNvPr id="125" name="Rectangle 34"/>
          <p:cNvSpPr>
            <a:spLocks noChangeArrowheads="1"/>
          </p:cNvSpPr>
          <p:nvPr/>
        </p:nvSpPr>
        <p:spPr bwMode="auto">
          <a:xfrm>
            <a:off x="2873398" y="3688429"/>
            <a:ext cx="1440000" cy="648000"/>
          </a:xfrm>
          <a:prstGeom prst="rect">
            <a:avLst/>
          </a:prstGeom>
          <a:solidFill>
            <a:srgbClr val="FFFFFF"/>
          </a:solidFill>
          <a:ln w="6350">
            <a:solidFill>
              <a:srgbClr val="12762D"/>
            </a:solidFill>
            <a:prstDash val="dash"/>
            <a:miter lim="800000"/>
            <a:headEnd/>
            <a:tailEnd/>
          </a:ln>
          <a:effectLst>
            <a:outerShdw dist="63500" dir="2700000" algn="ctr" rotWithShape="0">
              <a:srgbClr val="12762D"/>
            </a:outerShdw>
          </a:effectLst>
        </p:spPr>
        <p:txBody>
          <a:bodyPr/>
          <a:lstStyle/>
          <a:p>
            <a:pPr defTabSz="914276" fontAlgn="auto">
              <a:spcBef>
                <a:spcPts val="0"/>
              </a:spcBef>
              <a:spcAft>
                <a:spcPts val="0"/>
              </a:spcAft>
              <a:defRPr/>
            </a:pPr>
            <a:endParaRPr lang="es-MX" sz="800">
              <a:latin typeface="+mn-lt"/>
            </a:endParaRPr>
          </a:p>
        </p:txBody>
      </p:sp>
      <p:sp>
        <p:nvSpPr>
          <p:cNvPr id="126" name="Text Box 35"/>
          <p:cNvSpPr txBox="1">
            <a:spLocks noChangeArrowheads="1"/>
          </p:cNvSpPr>
          <p:nvPr/>
        </p:nvSpPr>
        <p:spPr bwMode="auto">
          <a:xfrm>
            <a:off x="2873398" y="3682759"/>
            <a:ext cx="1571636" cy="182906"/>
          </a:xfrm>
          <a:prstGeom prst="rect">
            <a:avLst/>
          </a:prstGeom>
          <a:noFill/>
          <a:ln w="9525">
            <a:noFill/>
            <a:miter lim="800000"/>
            <a:headEnd/>
            <a:tailEnd/>
          </a:ln>
        </p:spPr>
        <p:txBody>
          <a:bodyPr/>
          <a:lstStyle/>
          <a:p>
            <a:pPr algn="ctr" defTabSz="914400">
              <a:spcAft>
                <a:spcPts val="1000"/>
              </a:spcAft>
            </a:pPr>
            <a:r>
              <a:rPr lang="es-MX" sz="800" b="1" dirty="0" smtClean="0"/>
              <a:t>Recursos Materiales y de Servicios</a:t>
            </a:r>
            <a:endParaRPr lang="es-MX" sz="800" dirty="0"/>
          </a:p>
        </p:txBody>
      </p:sp>
      <p:sp>
        <p:nvSpPr>
          <p:cNvPr id="127" name="Text Box 36"/>
          <p:cNvSpPr txBox="1">
            <a:spLocks noChangeArrowheads="1"/>
          </p:cNvSpPr>
          <p:nvPr/>
        </p:nvSpPr>
        <p:spPr bwMode="auto">
          <a:xfrm>
            <a:off x="2852693" y="4023182"/>
            <a:ext cx="1500198" cy="390047"/>
          </a:xfrm>
          <a:prstGeom prst="rect">
            <a:avLst/>
          </a:prstGeom>
          <a:noFill/>
          <a:ln w="9525">
            <a:noFill/>
            <a:miter lim="800000"/>
            <a:headEnd/>
            <a:tailEnd/>
          </a:ln>
        </p:spPr>
        <p:txBody>
          <a:bodyPr/>
          <a:lstStyle/>
          <a:p>
            <a:pPr algn="ctr" defTabSz="914400">
              <a:lnSpc>
                <a:spcPts val="800"/>
              </a:lnSpc>
            </a:pPr>
            <a:r>
              <a:rPr lang="es-MX" sz="800" dirty="0" smtClean="0"/>
              <a:t>Rosa Laura Guerrero Ortiz</a:t>
            </a:r>
            <a:endParaRPr lang="es-MX" sz="800" dirty="0">
              <a:latin typeface="Calibri" pitchFamily="34" charset="0"/>
            </a:endParaRPr>
          </a:p>
          <a:p>
            <a:pPr algn="ctr" defTabSz="914400">
              <a:lnSpc>
                <a:spcPts val="800"/>
              </a:lnSpc>
            </a:pPr>
            <a:r>
              <a:rPr lang="es-MX" sz="800" dirty="0">
                <a:uFill>
                  <a:solidFill>
                    <a:srgbClr val="FFFF00"/>
                  </a:solidFill>
                </a:uFill>
              </a:rPr>
              <a:t>Jefe de </a:t>
            </a:r>
            <a:r>
              <a:rPr lang="es-MX" sz="800" dirty="0" smtClean="0">
                <a:uFill>
                  <a:solidFill>
                    <a:srgbClr val="FFFF00"/>
                  </a:solidFill>
                </a:uFill>
              </a:rPr>
              <a:t>Capacitación</a:t>
            </a:r>
            <a:endParaRPr lang="es-MX" sz="800" dirty="0">
              <a:uFill>
                <a:solidFill>
                  <a:srgbClr val="FFFF00"/>
                </a:solidFill>
              </a:uFill>
            </a:endParaRPr>
          </a:p>
        </p:txBody>
      </p:sp>
      <p:cxnSp>
        <p:nvCxnSpPr>
          <p:cNvPr id="128" name="AutoShape 23"/>
          <p:cNvCxnSpPr>
            <a:cxnSpLocks noChangeShapeType="1"/>
          </p:cNvCxnSpPr>
          <p:nvPr/>
        </p:nvCxnSpPr>
        <p:spPr bwMode="auto">
          <a:xfrm>
            <a:off x="2873398" y="3971286"/>
            <a:ext cx="1440000" cy="0"/>
          </a:xfrm>
          <a:prstGeom prst="straightConnector1">
            <a:avLst/>
          </a:prstGeom>
          <a:noFill/>
          <a:ln w="6350">
            <a:solidFill>
              <a:srgbClr val="12762D"/>
            </a:solidFill>
            <a:prstDash val="dash"/>
            <a:round/>
            <a:headEnd/>
            <a:tailEnd/>
          </a:ln>
        </p:spPr>
      </p:cxnSp>
      <p:cxnSp>
        <p:nvCxnSpPr>
          <p:cNvPr id="129" name="AutoShape 32"/>
          <p:cNvCxnSpPr>
            <a:cxnSpLocks noChangeShapeType="1"/>
          </p:cNvCxnSpPr>
          <p:nvPr/>
        </p:nvCxnSpPr>
        <p:spPr bwMode="auto">
          <a:xfrm>
            <a:off x="5807266" y="7213731"/>
            <a:ext cx="648000" cy="0"/>
          </a:xfrm>
          <a:prstGeom prst="straightConnector1">
            <a:avLst/>
          </a:prstGeom>
          <a:noFill/>
          <a:ln w="9525">
            <a:solidFill>
              <a:srgbClr val="000000"/>
            </a:solidFill>
            <a:round/>
            <a:headEnd/>
            <a:tailEnd/>
          </a:ln>
        </p:spPr>
      </p:cxnSp>
      <p:sp>
        <p:nvSpPr>
          <p:cNvPr id="130" name="Rectangle 5"/>
          <p:cNvSpPr>
            <a:spLocks noChangeArrowheads="1"/>
          </p:cNvSpPr>
          <p:nvPr/>
        </p:nvSpPr>
        <p:spPr bwMode="auto">
          <a:xfrm>
            <a:off x="4801183" y="7015130"/>
            <a:ext cx="1440000" cy="582124"/>
          </a:xfrm>
          <a:prstGeom prst="rect">
            <a:avLst/>
          </a:prstGeom>
          <a:solidFill>
            <a:srgbClr val="FFFFFF"/>
          </a:solidFill>
          <a:ln w="9525">
            <a:solidFill>
              <a:srgbClr val="000000"/>
            </a:solidFill>
            <a:miter lim="800000"/>
            <a:headEnd/>
            <a:tailEnd/>
          </a:ln>
          <a:effectLst>
            <a:outerShdw dist="63500" dir="2700000" algn="ctr" rotWithShape="0">
              <a:srgbClr val="000000"/>
            </a:outerShdw>
          </a:effectLst>
        </p:spPr>
        <p:txBody>
          <a:bodyPr/>
          <a:lstStyle/>
          <a:p>
            <a:pPr defTabSz="914276" fontAlgn="auto">
              <a:spcBef>
                <a:spcPts val="0"/>
              </a:spcBef>
              <a:spcAft>
                <a:spcPts val="0"/>
              </a:spcAft>
              <a:defRPr/>
            </a:pPr>
            <a:endParaRPr lang="es-MX" sz="800">
              <a:solidFill>
                <a:prstClr val="black"/>
              </a:solidFill>
              <a:latin typeface="Calibri"/>
            </a:endParaRPr>
          </a:p>
        </p:txBody>
      </p:sp>
      <p:sp>
        <p:nvSpPr>
          <p:cNvPr id="131" name="Text Box 28"/>
          <p:cNvSpPr txBox="1">
            <a:spLocks noChangeArrowheads="1"/>
          </p:cNvSpPr>
          <p:nvPr/>
        </p:nvSpPr>
        <p:spPr bwMode="auto">
          <a:xfrm>
            <a:off x="4766224" y="7008753"/>
            <a:ext cx="1599955" cy="323897"/>
          </a:xfrm>
          <a:prstGeom prst="rect">
            <a:avLst/>
          </a:prstGeom>
          <a:noFill/>
          <a:ln w="9525">
            <a:noFill/>
            <a:miter lim="800000"/>
            <a:headEnd/>
            <a:tailEnd/>
          </a:ln>
        </p:spPr>
        <p:txBody>
          <a:bodyPr/>
          <a:lstStyle/>
          <a:p>
            <a:pPr algn="ctr" defTabSz="914400">
              <a:spcAft>
                <a:spcPts val="1000"/>
              </a:spcAft>
            </a:pPr>
            <a:r>
              <a:rPr lang="es-MX" sz="800" b="1" dirty="0">
                <a:solidFill>
                  <a:prstClr val="black"/>
                </a:solidFill>
              </a:rPr>
              <a:t>Auxiliar de </a:t>
            </a:r>
            <a:r>
              <a:rPr lang="es-MX" sz="800" b="1" dirty="0" smtClean="0">
                <a:solidFill>
                  <a:prstClr val="black"/>
                </a:solidFill>
              </a:rPr>
              <a:t>Servicios</a:t>
            </a:r>
            <a:endParaRPr lang="es-MX" sz="800" dirty="0">
              <a:solidFill>
                <a:prstClr val="black"/>
              </a:solidFill>
            </a:endParaRPr>
          </a:p>
        </p:txBody>
      </p:sp>
      <p:sp>
        <p:nvSpPr>
          <p:cNvPr id="132" name="Text Box 38"/>
          <p:cNvSpPr txBox="1">
            <a:spLocks noChangeArrowheads="1"/>
          </p:cNvSpPr>
          <p:nvPr/>
        </p:nvSpPr>
        <p:spPr bwMode="auto">
          <a:xfrm>
            <a:off x="4710224" y="7020485"/>
            <a:ext cx="1638065" cy="412175"/>
          </a:xfrm>
          <a:prstGeom prst="rect">
            <a:avLst/>
          </a:prstGeom>
          <a:noFill/>
          <a:ln w="9525">
            <a:noFill/>
            <a:miter lim="800000"/>
            <a:headEnd/>
            <a:tailEnd/>
          </a:ln>
        </p:spPr>
        <p:txBody>
          <a:bodyPr/>
          <a:lstStyle/>
          <a:p>
            <a:pPr algn="ctr" defTabSz="914400"/>
            <a:endParaRPr lang="es-MX" sz="800" dirty="0">
              <a:solidFill>
                <a:prstClr val="black"/>
              </a:solidFill>
            </a:endParaRPr>
          </a:p>
        </p:txBody>
      </p:sp>
      <p:cxnSp>
        <p:nvCxnSpPr>
          <p:cNvPr id="134" name="AutoShape 29"/>
          <p:cNvCxnSpPr>
            <a:cxnSpLocks noChangeShapeType="1"/>
          </p:cNvCxnSpPr>
          <p:nvPr/>
        </p:nvCxnSpPr>
        <p:spPr bwMode="auto">
          <a:xfrm>
            <a:off x="4796602" y="7215883"/>
            <a:ext cx="1440000" cy="0"/>
          </a:xfrm>
          <a:prstGeom prst="straightConnector1">
            <a:avLst/>
          </a:prstGeom>
          <a:noFill/>
          <a:ln w="9525">
            <a:solidFill>
              <a:srgbClr val="000000"/>
            </a:solidFill>
            <a:round/>
            <a:headEnd/>
            <a:tailEnd/>
          </a:ln>
        </p:spPr>
      </p:cxnSp>
      <p:sp>
        <p:nvSpPr>
          <p:cNvPr id="98" name="Text Box 35"/>
          <p:cNvSpPr txBox="1">
            <a:spLocks noChangeArrowheads="1"/>
          </p:cNvSpPr>
          <p:nvPr/>
        </p:nvSpPr>
        <p:spPr bwMode="auto">
          <a:xfrm>
            <a:off x="4778632" y="7225917"/>
            <a:ext cx="1523365" cy="335899"/>
          </a:xfrm>
          <a:prstGeom prst="rect">
            <a:avLst/>
          </a:prstGeom>
          <a:noFill/>
          <a:ln w="9525">
            <a:noFill/>
            <a:miter lim="800000"/>
            <a:headEnd/>
            <a:tailEnd/>
          </a:ln>
        </p:spPr>
        <p:txBody>
          <a:bodyPr/>
          <a:lstStyle/>
          <a:p>
            <a:pPr algn="ctr">
              <a:lnSpc>
                <a:spcPts val="800"/>
              </a:lnSpc>
            </a:pPr>
            <a:r>
              <a:rPr lang="es-MX" sz="800" dirty="0"/>
              <a:t>Ma. Isabel Zavala Cruz </a:t>
            </a:r>
            <a:endParaRPr lang="es-MX" sz="800" dirty="0">
              <a:latin typeface="Calibri" pitchFamily="34" charset="0"/>
            </a:endParaRPr>
          </a:p>
          <a:p>
            <a:pPr algn="ctr">
              <a:lnSpc>
                <a:spcPts val="800"/>
              </a:lnSpc>
            </a:pPr>
            <a:r>
              <a:rPr lang="es-MX" sz="800" dirty="0"/>
              <a:t>Asistente de Servicios y </a:t>
            </a:r>
            <a:r>
              <a:rPr lang="es-MX" sz="800" dirty="0" err="1"/>
              <a:t>Mtto</a:t>
            </a:r>
            <a:r>
              <a:rPr lang="es-MX" sz="800" dirty="0"/>
              <a:t>.(21)</a:t>
            </a:r>
          </a:p>
          <a:p>
            <a:pPr>
              <a:lnSpc>
                <a:spcPts val="800"/>
              </a:lnSpc>
            </a:pPr>
            <a:endParaRPr lang="es-MX" sz="800" dirty="0">
              <a:latin typeface="Calibri" pitchFamily="34" charset="0"/>
            </a:endParaRPr>
          </a:p>
        </p:txBody>
      </p:sp>
    </p:spTree>
    <p:extLst>
      <p:ext uri="{BB962C8B-B14F-4D97-AF65-F5344CB8AC3E}">
        <p14:creationId xmlns:p14="http://schemas.microsoft.com/office/powerpoint/2010/main" val="2851981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765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765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212850"/>
            <a:ext cx="5400675" cy="6983438"/>
          </a:xfrm>
          <a:prstGeom prst="rect">
            <a:avLst/>
          </a:prstGeom>
          <a:noFill/>
          <a:ln w="9525">
            <a:noFill/>
            <a:miter lim="800000"/>
            <a:headEnd/>
            <a:tailEnd/>
          </a:ln>
        </p:spPr>
        <p:txBody>
          <a:bodyPr lIns="91427" tIns="45714" rIns="91427" bIns="45714">
            <a:spAutoFit/>
          </a:bodyPr>
          <a:lstStyle/>
          <a:p>
            <a:pPr algn="ctr">
              <a:defRPr/>
            </a:pPr>
            <a:r>
              <a:rPr lang="es-ES" sz="1200" b="1" i="1" dirty="0" smtClean="0">
                <a:solidFill>
                  <a:prstClr val="black"/>
                </a:solidFill>
              </a:rPr>
              <a:t>DIRECCIÓN ADMINISTRATIVA</a:t>
            </a:r>
            <a:endParaRPr lang="es-MX" sz="1200" dirty="0">
              <a:solidFill>
                <a:prstClr val="black"/>
              </a:solidFill>
            </a:endParaRPr>
          </a:p>
          <a:p>
            <a:pPr algn="just">
              <a:defRPr/>
            </a:pPr>
            <a:endParaRPr lang="es-ES_tradnl" sz="1200" b="1" i="1" dirty="0">
              <a:solidFill>
                <a:prstClr val="black"/>
              </a:solidFill>
            </a:endParaRPr>
          </a:p>
          <a:p>
            <a:pPr algn="just">
              <a:defRPr/>
            </a:pPr>
            <a:endParaRPr lang="es-ES_tradnl" sz="1200" b="1" i="1"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5600" algn="just">
              <a:lnSpc>
                <a:spcPct val="120000"/>
              </a:lnSpc>
              <a:defRPr/>
            </a:pPr>
            <a:r>
              <a:rPr lang="es-ES_tradnl" sz="1200" dirty="0" smtClean="0">
                <a:solidFill>
                  <a:prstClr val="black"/>
                </a:solidFill>
              </a:rPr>
              <a:t>Observar </a:t>
            </a:r>
            <a:r>
              <a:rPr lang="es-ES_tradnl" sz="1200" dirty="0">
                <a:solidFill>
                  <a:prstClr val="black"/>
                </a:solidFill>
              </a:rPr>
              <a:t>las distintas disposiciones de carácter legal y administrativo, en el ejercicio de los recursos financieros y materiales, ministrados por el Gobierno Federal y </a:t>
            </a:r>
            <a:r>
              <a:rPr lang="es-ES_tradnl" sz="1200" dirty="0" smtClean="0">
                <a:solidFill>
                  <a:prstClr val="black"/>
                </a:solidFill>
              </a:rPr>
              <a:t>Estatal; e </a:t>
            </a:r>
            <a:r>
              <a:rPr lang="es-ES_tradnl" sz="1200" dirty="0">
                <a:solidFill>
                  <a:prstClr val="black"/>
                </a:solidFill>
              </a:rPr>
              <a:t>igualmente administrar los ingresos propios generados por las Unidades y </a:t>
            </a:r>
            <a:r>
              <a:rPr lang="es-ES_tradnl" sz="1200" dirty="0" smtClean="0">
                <a:solidFill>
                  <a:prstClr val="black"/>
                </a:solidFill>
              </a:rPr>
              <a:t>Acciones Extramuros </a:t>
            </a:r>
            <a:r>
              <a:rPr lang="es-ES_tradnl" sz="1200" dirty="0">
                <a:solidFill>
                  <a:prstClr val="black"/>
                </a:solidFill>
              </a:rPr>
              <a:t>dependientes del Instituto</a:t>
            </a:r>
            <a:r>
              <a:rPr lang="es-ES_tradnl" sz="1200" i="1" dirty="0">
                <a:solidFill>
                  <a:prstClr val="black"/>
                </a:solidFill>
              </a:rPr>
              <a:t>.</a:t>
            </a:r>
            <a:r>
              <a:rPr lang="es-ES_tradnl" sz="1200" b="1" i="1" dirty="0">
                <a:solidFill>
                  <a:prstClr val="black"/>
                </a:solidFill>
              </a:rPr>
              <a:t> </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los mecanismos y políticas de gasto público que procuren el 	funcionamiento de las diversas áreas que integran el Instituto, sus 	Unidades y </a:t>
            </a:r>
            <a:r>
              <a:rPr lang="es-ES_tradnl" sz="1200" dirty="0" smtClean="0">
                <a:solidFill>
                  <a:prstClr val="black"/>
                </a:solidFill>
              </a:rPr>
              <a:t>Acciones Extramuros.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Planear, administrar y controlar la aplicación de los recursos humanos, 	financieros y materiales para el cumplimiento de los objetivos 	institucionales.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Elaborar de manera conjunta con las diversas Direcciones de Área del 	Instituto, el presupuesto de egresos del ejercicio fiscal que corresponda 	y someterlo al Director General, para su aprobación.</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Proponer y ejecutar las políticas y mecanismos para la contratación de 	personal </a:t>
            </a:r>
            <a:r>
              <a:rPr lang="es-ES_tradnl" sz="1200" dirty="0" smtClean="0">
                <a:solidFill>
                  <a:prstClr val="black"/>
                </a:solidFill>
              </a:rPr>
              <a:t>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registrar y </a:t>
            </a:r>
            <a:r>
              <a:rPr lang="es-ES_tradnl" sz="1200" dirty="0" smtClean="0">
                <a:solidFill>
                  <a:prstClr val="black"/>
                </a:solidFill>
              </a:rPr>
              <a:t>archivar </a:t>
            </a:r>
            <a:r>
              <a:rPr lang="es-ES_tradnl" sz="1200" dirty="0">
                <a:solidFill>
                  <a:prstClr val="black"/>
                </a:solidFill>
              </a:rPr>
              <a:t>la contabilidad gubernamental, de 	acuerdo al ejercicio de los recursos públicos, conservando la 	información y documentación comprobatoria.</a:t>
            </a:r>
            <a:r>
              <a:rPr lang="es-ES_tradnl" sz="1200" b="1" i="1" dirty="0">
                <a:solidFill>
                  <a:prstClr val="black"/>
                </a:solidFill>
              </a:rPr>
              <a:t>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Observar y ejecutar las disposiciones fiscales aplicables al régimen del 	Instituto</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Gestionar con la Secretaría de Finanzas los subsidios del Instituto.</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Aldo</a:t>
                      </a:r>
                      <a:r>
                        <a:rPr lang="es-ES" sz="1200" kern="1200" baseline="0" dirty="0" smtClean="0">
                          <a:solidFill>
                            <a:schemeClr val="tx1"/>
                          </a:solidFill>
                          <a:latin typeface="Arial"/>
                          <a:ea typeface="Calibri"/>
                          <a:cs typeface="Times New Roman"/>
                        </a:rPr>
                        <a:t> Bulmaro Huerta Montero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1972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867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867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77744"/>
            <a:ext cx="5400675" cy="7047045"/>
          </a:xfrm>
          <a:prstGeom prst="rect">
            <a:avLst/>
          </a:prstGeom>
          <a:noFill/>
          <a:ln w="9525">
            <a:noFill/>
            <a:miter lim="800000"/>
            <a:headEnd/>
            <a:tailEnd/>
          </a:ln>
        </p:spPr>
        <p:txBody>
          <a:bodyPr lIns="91427" tIns="45714" rIns="91427" bIns="45714">
            <a:spAutoFit/>
          </a:bodyPr>
          <a:lstStyle/>
          <a:p>
            <a:pPr algn="ctr">
              <a:defRPr/>
            </a:pPr>
            <a:r>
              <a:rPr lang="es-ES" sz="1200" b="1" i="1" dirty="0" smtClean="0">
                <a:solidFill>
                  <a:prstClr val="black"/>
                </a:solidFill>
              </a:rPr>
              <a:t>DIRECCIÓN ADMINISTRATIVA</a:t>
            </a:r>
            <a:endParaRPr lang="es-MX" sz="1200" dirty="0" smtClean="0">
              <a:solidFill>
                <a:prstClr val="black"/>
              </a:solidFill>
            </a:endParaRPr>
          </a:p>
          <a:p>
            <a:pPr algn="ctr">
              <a:defRPr/>
            </a:pPr>
            <a:r>
              <a:rPr lang="es-ES_tradnl" sz="1200" b="1" i="1" dirty="0" smtClean="0">
                <a:solidFill>
                  <a:prstClr val="black"/>
                </a:solidFill>
              </a:rPr>
              <a:t>(Continúa)</a:t>
            </a:r>
            <a:endParaRPr lang="es-MX" sz="1200" dirty="0">
              <a:solidFill>
                <a:prstClr val="black"/>
              </a:solidFill>
            </a:endParaRPr>
          </a:p>
          <a:p>
            <a:pPr algn="just">
              <a:defRPr/>
            </a:pPr>
            <a:r>
              <a:rPr lang="es-MX" sz="1200" dirty="0">
                <a:solidFill>
                  <a:prstClr val="black"/>
                </a:solidFill>
              </a:rPr>
              <a:t> </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Realizar los pagos a Proveedores, Servicios e Impuestos mediante 	transferencia bancaria.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Revisar el cálculo quincenal de </a:t>
            </a:r>
            <a:r>
              <a:rPr lang="es-ES_tradnl" sz="1200" dirty="0">
                <a:solidFill>
                  <a:prstClr val="black"/>
                </a:solidFill>
              </a:rPr>
              <a:t>las </a:t>
            </a:r>
            <a:r>
              <a:rPr lang="es-ES_tradnl" sz="1200" dirty="0" smtClean="0">
                <a:solidFill>
                  <a:prstClr val="black"/>
                </a:solidFill>
              </a:rPr>
              <a:t>nóminas del personal Directivo</a:t>
            </a:r>
            <a:r>
              <a:rPr lang="es-ES_tradnl" sz="1200" dirty="0">
                <a:solidFill>
                  <a:prstClr val="black"/>
                </a:solidFill>
              </a:rPr>
              <a:t>, </a:t>
            </a:r>
            <a:r>
              <a:rPr lang="es-ES_tradnl" sz="1200" dirty="0" smtClean="0">
                <a:solidFill>
                  <a:prstClr val="black"/>
                </a:solidFill>
              </a:rPr>
              <a:t>	administrativo </a:t>
            </a:r>
            <a:r>
              <a:rPr lang="es-ES_tradnl" sz="1200" dirty="0">
                <a:solidFill>
                  <a:prstClr val="black"/>
                </a:solidFill>
              </a:rPr>
              <a:t>y de instructores, </a:t>
            </a:r>
            <a:r>
              <a:rPr lang="es-ES_tradnl" sz="1200" dirty="0" smtClean="0">
                <a:solidFill>
                  <a:prstClr val="black"/>
                </a:solidFill>
              </a:rPr>
              <a:t>realizando el pago correspondiente.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Calcular y elaborar en su momento, aquellas prestaciones económicas 	a las que tiene derecho solo el personal Directivo y administrativo. </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Elaborar y remitir mensualmente a las distintas autoridades Federales y 	Estatales, los estados financieros generados.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trimestralmente el reporte del Artículo 43 del Presupuesto de 	Egresos de la Federación.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Controlar </a:t>
            </a:r>
            <a:r>
              <a:rPr lang="es-ES_tradnl" sz="1200" dirty="0">
                <a:solidFill>
                  <a:prstClr val="black"/>
                </a:solidFill>
              </a:rPr>
              <a:t>los fondos </a:t>
            </a:r>
            <a:r>
              <a:rPr lang="es-ES_tradnl" sz="1200" dirty="0" err="1">
                <a:solidFill>
                  <a:prstClr val="black"/>
                </a:solidFill>
              </a:rPr>
              <a:t>revolventes</a:t>
            </a:r>
            <a:r>
              <a:rPr lang="es-ES_tradnl" sz="1200" dirty="0">
                <a:solidFill>
                  <a:prstClr val="black"/>
                </a:solidFill>
              </a:rPr>
              <a:t> tanto de Dirección General </a:t>
            </a:r>
            <a:r>
              <a:rPr lang="es-ES_tradnl" sz="1200" dirty="0" smtClean="0">
                <a:solidFill>
                  <a:prstClr val="black"/>
                </a:solidFill>
              </a:rPr>
              <a:t>como </a:t>
            </a:r>
            <a:r>
              <a:rPr lang="es-ES_tradnl" sz="1200" dirty="0">
                <a:solidFill>
                  <a:prstClr val="black"/>
                </a:solidFill>
              </a:rPr>
              <a:t>de </a:t>
            </a:r>
            <a:r>
              <a:rPr lang="es-ES_tradnl" sz="1200" dirty="0" smtClean="0">
                <a:solidFill>
                  <a:prstClr val="black"/>
                </a:solidFill>
              </a:rPr>
              <a:t>	las </a:t>
            </a:r>
            <a:r>
              <a:rPr lang="es-ES_tradnl" sz="1200" dirty="0">
                <a:solidFill>
                  <a:prstClr val="black"/>
                </a:solidFill>
              </a:rPr>
              <a:t>Unidades dependientes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Atender y revisar las solicitudes de viáticos para la Dirección General y 	las Direcciones de Área del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Planear </a:t>
            </a:r>
            <a:r>
              <a:rPr lang="es-ES_tradnl" sz="1200" dirty="0">
                <a:solidFill>
                  <a:prstClr val="black"/>
                </a:solidFill>
              </a:rPr>
              <a:t>y ejecutar la compra de bienes muebles, de acuerdo a la 	necesidad de las diversas áreas y de las </a:t>
            </a:r>
            <a:r>
              <a:rPr lang="es-ES_tradnl" sz="1200" dirty="0" smtClean="0">
                <a:solidFill>
                  <a:prstClr val="black"/>
                </a:solidFill>
              </a:rPr>
              <a:t>Unidades.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Proponer al Director General, el mantenimiento y conservación de 	inmuebles, patrimonio del Instituto, así como de aquellos inmuebles, 	que se encuentren estrechamente vinculados con la prestación de 	servicios de capacitación a cargo del Instituto, ya sea por medio de 	comodato o alguna otra figura que permita al Instituto usar aquellas 	instalaciones que no le son propias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Realizar trámites de personal, bancarios y administrativos.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Estas funciones son enunciativas y no </a:t>
            </a:r>
            <a:r>
              <a:rPr lang="es-ES_tradnl" sz="1200" dirty="0" smtClean="0">
                <a:solidFill>
                  <a:prstClr val="black"/>
                </a:solidFill>
              </a:rPr>
              <a:t>limitativas.</a:t>
            </a:r>
            <a:endParaRPr lang="es-MX" sz="1200" dirty="0">
              <a:solidFill>
                <a:prstClr val="black"/>
              </a:solidFill>
            </a:endParaRP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Aldo Bulmaro Huerta</a:t>
                      </a:r>
                      <a:r>
                        <a:rPr lang="es-ES" sz="1200" kern="1200" baseline="0" dirty="0" smtClean="0">
                          <a:solidFill>
                            <a:schemeClr val="tx1"/>
                          </a:solidFill>
                          <a:latin typeface="Arial"/>
                          <a:ea typeface="Calibri"/>
                          <a:cs typeface="Times New Roman"/>
                        </a:rPr>
                        <a:t> Montero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25767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969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9700"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331640"/>
            <a:ext cx="5400675" cy="6276578"/>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ASISTENTE DE LA DIRECCIÓN ADMINISTRATIVA</a:t>
            </a:r>
            <a:endParaRPr lang="es-ES_tradnl" sz="1200" b="1" i="1" dirty="0">
              <a:solidFill>
                <a:prstClr val="black"/>
              </a:solidFill>
            </a:endParaRPr>
          </a:p>
          <a:p>
            <a:pPr algn="ctr">
              <a:defRPr/>
            </a:pPr>
            <a:endParaRPr lang="es-ES_tradnl" sz="1200" b="1" i="1" dirty="0">
              <a:solidFill>
                <a:prstClr val="black"/>
              </a:solidFill>
            </a:endParaRPr>
          </a:p>
          <a:p>
            <a:pPr algn="ctr">
              <a:defRPr/>
            </a:pPr>
            <a:endParaRPr lang="es-MX" sz="1200" dirty="0" smtClean="0">
              <a:solidFill>
                <a:prstClr val="black"/>
              </a:solidFill>
            </a:endParaRPr>
          </a:p>
          <a:p>
            <a:pPr algn="just">
              <a:defRPr/>
            </a:pPr>
            <a:r>
              <a:rPr lang="es-ES_tradnl"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spcAft>
                <a:spcPts val="700"/>
              </a:spcAft>
              <a:defRPr/>
            </a:pPr>
            <a:r>
              <a:rPr lang="es-ES_tradnl" sz="1200" dirty="0" smtClean="0">
                <a:solidFill>
                  <a:prstClr val="black"/>
                </a:solidFill>
              </a:rPr>
              <a:t>Colaborar con el registro y control de presupuesto en el Sistema de Contabilidad (OPERGOB), observando</a:t>
            </a:r>
            <a:r>
              <a:rPr lang="es-MX" sz="1200" dirty="0" smtClean="0">
                <a:solidFill>
                  <a:prstClr val="black"/>
                </a:solidFill>
              </a:rPr>
              <a:t> lo dispuesto por la Ley General de Contabilidad Gubernamental</a:t>
            </a:r>
            <a:r>
              <a:rPr lang="es-ES_tradnl" sz="1200" dirty="0" smtClean="0">
                <a:solidFill>
                  <a:prstClr val="black"/>
                </a:solidFill>
              </a:rPr>
              <a:t>.</a:t>
            </a:r>
          </a:p>
          <a:p>
            <a:pPr algn="just">
              <a:defRPr/>
            </a:pPr>
            <a:endParaRPr lang="es-MX" sz="1200" dirty="0" smtClean="0">
              <a:solidFill>
                <a:prstClr val="black"/>
              </a:solidFill>
            </a:endParaRPr>
          </a:p>
          <a:p>
            <a:pPr algn="just">
              <a:defRPr/>
            </a:pPr>
            <a:r>
              <a:rPr lang="es-ES_tradnl" sz="1200" b="1" i="1" dirty="0" smtClean="0">
                <a:solidFill>
                  <a:prstClr val="black"/>
                </a:solidFill>
              </a:rPr>
              <a:t>FUNCIONES.</a:t>
            </a:r>
          </a:p>
          <a:p>
            <a:pPr algn="just">
              <a:defRPr/>
            </a:pPr>
            <a:endParaRPr lang="es-MX" sz="1200" dirty="0" smtClean="0">
              <a:solidFill>
                <a:srgbClr val="FF0000"/>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Programar el presupuesto federal, estatal e ingresos propios por 	entidades (Unidades).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Clasificar, planear y calcular el presupuesto total del Instituto para 	generar los pagos de solicitudes futuras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Hacer la captura correspondiente de las solicitudes de pago en 	el sistema OPERGOB, cumpliendo con lo dispuesto por la Ley 	General de Contabilidad Gubernamental.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la gestión correspondiente para la autorización del pago de 	solicitudes  de compra.</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Generar cuentas por pagar y pólizas de diario de forma mensual.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lotes para la emisión de cheques.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las cuentas bancarias del instituto, posterior a los pagos de 	solicitudes y generar los reportes necesarios para la creación de los 	estados financieros.</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Estas funciones son enunciativas, más no limitativas.</a:t>
            </a:r>
            <a:endParaRPr lang="es-MX" sz="1200" dirty="0">
              <a:solidFill>
                <a:prstClr val="black"/>
              </a:solidFill>
            </a:endParaRP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Martha</a:t>
                      </a:r>
                      <a:r>
                        <a:rPr lang="es-ES" sz="1200" kern="1200" baseline="0" dirty="0" smtClean="0">
                          <a:solidFill>
                            <a:schemeClr val="tx1"/>
                          </a:solidFill>
                          <a:latin typeface="Arial"/>
                          <a:ea typeface="Calibri"/>
                          <a:cs typeface="Times New Roman"/>
                        </a:rPr>
                        <a:t> Arredondo Costilla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8458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29699"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29700"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355725"/>
            <a:ext cx="5400675" cy="6899312"/>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SECRETARIA</a:t>
            </a:r>
            <a:endParaRPr lang="es-ES_tradnl" sz="1200" b="1" i="1" dirty="0">
              <a:solidFill>
                <a:prstClr val="black"/>
              </a:solidFill>
            </a:endParaRPr>
          </a:p>
          <a:p>
            <a:pPr algn="ctr">
              <a:defRPr/>
            </a:pPr>
            <a:endParaRPr lang="es-ES_tradnl" sz="1200" b="1" i="1" dirty="0">
              <a:solidFill>
                <a:prstClr val="black"/>
              </a:solidFill>
            </a:endParaRPr>
          </a:p>
          <a:p>
            <a:pPr algn="ct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4013" algn="just">
              <a:lnSpc>
                <a:spcPct val="120000"/>
              </a:lnSpc>
              <a:spcAft>
                <a:spcPts val="700"/>
              </a:spcAft>
              <a:defRPr/>
            </a:pPr>
            <a:r>
              <a:rPr lang="es-ES_tradnl" sz="1200" dirty="0" smtClean="0">
                <a:solidFill>
                  <a:prstClr val="black"/>
                </a:solidFill>
              </a:rPr>
              <a:t>Realizar </a:t>
            </a:r>
            <a:r>
              <a:rPr lang="es-ES_tradnl" sz="1200" dirty="0">
                <a:solidFill>
                  <a:prstClr val="black"/>
                </a:solidFill>
              </a:rPr>
              <a:t>actividades secretariales que coadyuven al buen desempeño  y comunicación en la Dirección Administrativa.</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Recibir, registrar y distribuir la correspondencia </a:t>
            </a:r>
            <a:r>
              <a:rPr lang="es-ES" sz="1200" dirty="0" smtClean="0">
                <a:solidFill>
                  <a:prstClr val="black"/>
                </a:solidFill>
              </a:rPr>
              <a:t>de la Dirección 	Administrativa,  mediante </a:t>
            </a:r>
            <a:r>
              <a:rPr lang="es-ES" sz="1200" dirty="0">
                <a:solidFill>
                  <a:prstClr val="black"/>
                </a:solidFill>
              </a:rPr>
              <a:t>el control de entrada / salida de la misma.</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Realizar el seguimiento y envío de paquetería </a:t>
            </a:r>
            <a:r>
              <a:rPr lang="es-ES" sz="1200" dirty="0">
                <a:solidFill>
                  <a:prstClr val="black"/>
                </a:solidFill>
              </a:rPr>
              <a:t>interna / externa </a:t>
            </a:r>
            <a:r>
              <a:rPr lang="es-ES" sz="1200" dirty="0" smtClean="0">
                <a:solidFill>
                  <a:prstClr val="black"/>
                </a:solidFill>
              </a:rPr>
              <a:t>	e informar  </a:t>
            </a:r>
            <a:r>
              <a:rPr lang="es-ES" sz="1200" dirty="0">
                <a:solidFill>
                  <a:prstClr val="black"/>
                </a:solidFill>
              </a:rPr>
              <a:t>al titular de la </a:t>
            </a:r>
            <a:r>
              <a:rPr lang="es-ES" sz="1200" dirty="0" smtClean="0">
                <a:solidFill>
                  <a:prstClr val="black"/>
                </a:solidFill>
              </a:rPr>
              <a:t>Dirección </a:t>
            </a:r>
            <a:r>
              <a:rPr lang="es-ES" sz="1200" dirty="0">
                <a:solidFill>
                  <a:prstClr val="black"/>
                </a:solidFill>
              </a:rPr>
              <a:t>Administrativa.</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Transcribir </a:t>
            </a:r>
            <a:r>
              <a:rPr lang="es-ES" sz="1200" dirty="0" smtClean="0">
                <a:solidFill>
                  <a:prstClr val="black"/>
                </a:solidFill>
              </a:rPr>
              <a:t>la </a:t>
            </a:r>
            <a:r>
              <a:rPr lang="es-ES" sz="1200" dirty="0">
                <a:solidFill>
                  <a:prstClr val="black"/>
                </a:solidFill>
              </a:rPr>
              <a:t>documentación </a:t>
            </a:r>
            <a:r>
              <a:rPr lang="es-ES" sz="1200" dirty="0" smtClean="0">
                <a:solidFill>
                  <a:prstClr val="black"/>
                </a:solidFill>
              </a:rPr>
              <a:t>oficial que </a:t>
            </a:r>
            <a:r>
              <a:rPr lang="es-ES" sz="1200" dirty="0">
                <a:solidFill>
                  <a:prstClr val="black"/>
                </a:solidFill>
              </a:rPr>
              <a:t>le sea solicitada por </a:t>
            </a:r>
            <a:r>
              <a:rPr lang="es-ES" sz="1200" dirty="0" smtClean="0">
                <a:solidFill>
                  <a:prstClr val="black"/>
                </a:solidFill>
              </a:rPr>
              <a:t>el 	Director 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formatos de requisición de compra del Área Administrativa.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Recibir  </a:t>
            </a:r>
            <a:r>
              <a:rPr lang="es-ES_tradnl" sz="1200" dirty="0">
                <a:solidFill>
                  <a:prstClr val="black"/>
                </a:solidFill>
              </a:rPr>
              <a:t>y canalizar a las personas que acudan a las oficinas a solicitar 	audiencia con el </a:t>
            </a:r>
            <a:r>
              <a:rPr lang="es-MX" sz="1200" dirty="0" smtClean="0">
                <a:solidFill>
                  <a:prstClr val="black"/>
                </a:solidFill>
              </a:rPr>
              <a:t>Director Administrativo.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Atender al público cordial y respetuosamente  de manera personal y vía 	telefónica.</a:t>
            </a:r>
            <a:r>
              <a:rPr lang="es-ES" sz="1200" b="1" i="1" dirty="0">
                <a:solidFill>
                  <a:prstClr val="black"/>
                </a:solidFill>
              </a:rPr>
              <a:t> </a:t>
            </a:r>
            <a:endParaRPr lang="es-ES" sz="1200" b="1" i="1"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Atender y distribuir las llamadas telefónicas del Director del Área 	Administrativa y/o tomar nota de recados.</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Elaborar trámites de los Egresos requeridos por el Director 	Administrativo.</a:t>
            </a:r>
          </a:p>
          <a:p>
            <a:pPr marL="176213" indent="187325" algn="just">
              <a:lnSpc>
                <a:spcPct val="120000"/>
              </a:lnSpc>
              <a:spcAft>
                <a:spcPts val="700"/>
              </a:spcAft>
              <a:buFont typeface="Wingdings" pitchFamily="2" charset="2"/>
              <a:buChar char="§"/>
              <a:tabLst>
                <a:tab pos="363538" algn="l"/>
              </a:tabLst>
              <a:defRPr/>
            </a:pPr>
            <a:r>
              <a:rPr lang="es-ES" sz="1200" dirty="0" smtClean="0">
                <a:solidFill>
                  <a:prstClr val="black"/>
                </a:solidFill>
              </a:rPr>
              <a:t>Revisar facturas y  que los trámites se encuentren completos para 	compras y gastos.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2778151746"/>
              </p:ext>
            </p:extLst>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Karla del </a:t>
                      </a:r>
                      <a:r>
                        <a:rPr lang="es-ES" sz="1200" kern="1200" dirty="0" err="1" smtClean="0">
                          <a:solidFill>
                            <a:schemeClr val="tx1"/>
                          </a:solidFill>
                          <a:latin typeface="Arial"/>
                          <a:ea typeface="Calibri"/>
                          <a:cs typeface="Times New Roman"/>
                        </a:rPr>
                        <a:t>Rocio</a:t>
                      </a:r>
                      <a:r>
                        <a:rPr lang="es-ES" sz="1200" kern="1200" dirty="0" smtClean="0">
                          <a:solidFill>
                            <a:schemeClr val="tx1"/>
                          </a:solidFill>
                          <a:latin typeface="Arial"/>
                          <a:ea typeface="Calibri"/>
                          <a:cs typeface="Times New Roman"/>
                        </a:rPr>
                        <a:t> Hernández Rocha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70099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072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072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355725"/>
            <a:ext cx="5400675" cy="2519652"/>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SECRETARIA</a:t>
            </a:r>
          </a:p>
          <a:p>
            <a:pPr algn="ctr">
              <a:defRPr/>
            </a:pPr>
            <a:r>
              <a:rPr lang="es-ES_tradnl" sz="1200" b="1" i="1" dirty="0" smtClean="0">
                <a:solidFill>
                  <a:prstClr val="black"/>
                </a:solidFill>
              </a:rPr>
              <a:t>(Continúa)</a:t>
            </a:r>
            <a:endParaRPr lang="es-MX" sz="1200" dirty="0">
              <a:solidFill>
                <a:prstClr val="black"/>
              </a:solidFill>
            </a:endParaRPr>
          </a:p>
          <a:p>
            <a:pPr>
              <a:defRPr/>
            </a:pPr>
            <a:r>
              <a:rPr lang="es-MX" sz="1200" dirty="0">
                <a:solidFill>
                  <a:prstClr val="black"/>
                </a:solidFill>
              </a:rPr>
              <a:t> </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Solicitar </a:t>
            </a:r>
            <a:r>
              <a:rPr lang="es-ES_tradnl" sz="1200" dirty="0">
                <a:solidFill>
                  <a:prstClr val="black"/>
                </a:solidFill>
              </a:rPr>
              <a:t>a la autoridad correspondiente el material requerido para el 	desarrollo de su trabajo</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reporte de cuentas por pagar con su programación.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Registrar  pasivos y sus referencias de pago.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 sz="1200" dirty="0">
                <a:solidFill>
                  <a:prstClr val="black"/>
                </a:solidFill>
              </a:rPr>
              <a:t>Estas funciones son enunciativas, más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Karla del </a:t>
                      </a:r>
                      <a:r>
                        <a:rPr lang="es-ES" sz="1200" kern="1200" dirty="0" err="1" smtClean="0">
                          <a:solidFill>
                            <a:schemeClr val="tx1"/>
                          </a:solidFill>
                          <a:latin typeface="Arial"/>
                          <a:ea typeface="Calibri"/>
                          <a:cs typeface="Times New Roman"/>
                        </a:rPr>
                        <a:t>Rocio</a:t>
                      </a:r>
                      <a:r>
                        <a:rPr lang="es-ES" sz="1200" kern="1200" dirty="0" smtClean="0">
                          <a:solidFill>
                            <a:schemeClr val="tx1"/>
                          </a:solidFill>
                          <a:latin typeface="Arial"/>
                          <a:ea typeface="Calibri"/>
                          <a:cs typeface="Times New Roman"/>
                        </a:rPr>
                        <a:t> Hernández Rocha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74501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3795"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3796"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232336"/>
            <a:ext cx="5400675" cy="6978308"/>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solidFill>
                  <a:prstClr val="black"/>
                </a:solidFill>
              </a:rPr>
              <a:t>RECURSOS HUMANOS</a:t>
            </a:r>
          </a:p>
          <a:p>
            <a:pPr algn="ctr">
              <a:defRPr/>
            </a:pPr>
            <a:r>
              <a:rPr lang="es-MX" sz="1200" dirty="0">
                <a:solidFill>
                  <a:prstClr val="black"/>
                </a:solidFill>
              </a:rPr>
              <a:t> </a:t>
            </a:r>
          </a:p>
          <a:p>
            <a:pPr algn="just">
              <a:defRPr/>
            </a:pPr>
            <a:r>
              <a:rPr lang="es-MX" sz="1200" b="1" i="1" dirty="0">
                <a:solidFill>
                  <a:prstClr val="black"/>
                </a:solidFill>
              </a:rPr>
              <a:t>OBJETIVO.</a:t>
            </a:r>
          </a:p>
          <a:p>
            <a:pPr algn="just">
              <a:defRPr/>
            </a:pPr>
            <a:endParaRPr lang="es-MX" sz="1200" dirty="0">
              <a:solidFill>
                <a:prstClr val="black"/>
              </a:solidFill>
            </a:endParaRPr>
          </a:p>
          <a:p>
            <a:pPr marL="354013" algn="just">
              <a:lnSpc>
                <a:spcPct val="120000"/>
              </a:lnSpc>
              <a:defRPr/>
            </a:pPr>
            <a:r>
              <a:rPr lang="es-MX" sz="1200" dirty="0" smtClean="0">
                <a:solidFill>
                  <a:prstClr val="black"/>
                </a:solidFill>
              </a:rPr>
              <a:t>Apoyar </a:t>
            </a:r>
            <a:r>
              <a:rPr lang="es-MX" sz="1200" dirty="0">
                <a:solidFill>
                  <a:prstClr val="black"/>
                </a:solidFill>
              </a:rPr>
              <a:t>en la actividad inherente a la administración eficiente de los Recursos Humanos del </a:t>
            </a:r>
            <a:r>
              <a:rPr lang="es-MX" sz="1200" dirty="0" smtClean="0">
                <a:solidFill>
                  <a:prstClr val="black"/>
                </a:solidFill>
              </a:rPr>
              <a:t>Instituto; realizando el cálculo, </a:t>
            </a:r>
            <a:r>
              <a:rPr lang="es-MX" sz="1200" dirty="0">
                <a:solidFill>
                  <a:prstClr val="black"/>
                </a:solidFill>
              </a:rPr>
              <a:t>registro y control de </a:t>
            </a:r>
            <a:r>
              <a:rPr lang="es-MX" sz="1200" dirty="0" smtClean="0">
                <a:solidFill>
                  <a:prstClr val="black"/>
                </a:solidFill>
              </a:rPr>
              <a:t>la nómina, así como los adicionales que se generan por el pago de prestaciones, finiquitos, etc.</a:t>
            </a:r>
            <a:endParaRPr lang="es-MX" sz="1200" dirty="0">
              <a:solidFill>
                <a:prstClr val="black"/>
              </a:solidFill>
            </a:endParaRP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la nómina quincenal del personal del Instituto, así como la 	póliza correspondiente de sueldos y salarios para su registro contable.</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el cálculo de aguinaldo, prima vacacional, bono de equilibrio y 	ajuste salarial correspondiente; así como en su caso finiquitos, 	liquidaciones, etc.</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Tramitar </a:t>
            </a:r>
            <a:r>
              <a:rPr lang="es-MX" sz="1200" dirty="0">
                <a:solidFill>
                  <a:prstClr val="black"/>
                </a:solidFill>
              </a:rPr>
              <a:t>solicitud de recursos financieros para el pago de cuotas y 	aportaciones de seguridad </a:t>
            </a:r>
            <a:r>
              <a:rPr lang="es-MX" sz="1200" dirty="0" smtClean="0">
                <a:solidFill>
                  <a:prstClr val="black"/>
                </a:solidFill>
              </a:rPr>
              <a:t>social y pensiones.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Tramitar en el Departamento de Afiliación del </a:t>
            </a:r>
            <a:r>
              <a:rPr lang="es-MX" sz="1200" dirty="0" smtClean="0">
                <a:solidFill>
                  <a:prstClr val="black"/>
                </a:solidFill>
              </a:rPr>
              <a:t>IMSS Altas</a:t>
            </a:r>
            <a:r>
              <a:rPr lang="es-MX" sz="1200" dirty="0">
                <a:solidFill>
                  <a:prstClr val="black"/>
                </a:solidFill>
              </a:rPr>
              <a:t>, Bajas y </a:t>
            </a:r>
            <a:r>
              <a:rPr lang="es-MX" sz="1200" dirty="0" smtClean="0">
                <a:solidFill>
                  <a:prstClr val="black"/>
                </a:solidFill>
              </a:rPr>
              <a:t>	Modificaciones </a:t>
            </a:r>
            <a:r>
              <a:rPr lang="es-MX" sz="1200" dirty="0">
                <a:solidFill>
                  <a:prstClr val="black"/>
                </a:solidFill>
              </a:rPr>
              <a:t>de </a:t>
            </a:r>
            <a:r>
              <a:rPr lang="es-MX" sz="1200" dirty="0" smtClean="0">
                <a:solidFill>
                  <a:prstClr val="black"/>
                </a:solidFill>
              </a:rPr>
              <a:t>salario.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Archivar la correspondencia turnada con relación al movimiento </a:t>
            </a:r>
            <a:r>
              <a:rPr lang="es-MX" sz="1200" dirty="0">
                <a:solidFill>
                  <a:prstClr val="black"/>
                </a:solidFill>
              </a:rPr>
              <a:t>de </a:t>
            </a:r>
            <a:r>
              <a:rPr lang="es-MX" sz="1200" dirty="0" smtClean="0">
                <a:solidFill>
                  <a:prstClr val="black"/>
                </a:solidFill>
              </a:rPr>
              <a:t>	personal </a:t>
            </a:r>
            <a:r>
              <a:rPr lang="es-MX" sz="1200" dirty="0">
                <a:solidFill>
                  <a:prstClr val="black"/>
                </a:solidFill>
              </a:rPr>
              <a:t>administrativo.</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Auxiliar en la elaboración del concentrado de percepciones para el 	cálculo del impuesto anual y la declaración informativa anual.</a:t>
            </a: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Mantener actualizado el archivo </a:t>
            </a:r>
            <a:r>
              <a:rPr lang="es-MX" sz="1200" dirty="0" smtClean="0">
                <a:solidFill>
                  <a:prstClr val="black"/>
                </a:solidFill>
              </a:rPr>
              <a:t>de </a:t>
            </a:r>
            <a:r>
              <a:rPr lang="es-MX" sz="1200" dirty="0" err="1" smtClean="0">
                <a:solidFill>
                  <a:prstClr val="black"/>
                </a:solidFill>
              </a:rPr>
              <a:t>curriculums</a:t>
            </a:r>
            <a:r>
              <a:rPr lang="es-MX" sz="1200" dirty="0" smtClean="0">
                <a:solidFill>
                  <a:prstClr val="black"/>
                </a:solidFill>
              </a:rPr>
              <a:t> </a:t>
            </a:r>
            <a:r>
              <a:rPr lang="es-MX" sz="1200" dirty="0">
                <a:solidFill>
                  <a:prstClr val="black"/>
                </a:solidFill>
              </a:rPr>
              <a:t>del </a:t>
            </a:r>
            <a:r>
              <a:rPr lang="es-MX" sz="1200" dirty="0" smtClean="0">
                <a:solidFill>
                  <a:prstClr val="black"/>
                </a:solidFill>
              </a:rPr>
              <a:t>personal, así como 	el Sistema Electrónico de Nómina.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la declaración informativa de retenciones a terceros y sueldos 	y salarios.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solidFill>
                  <a:prstClr val="black"/>
                </a:solidFill>
              </a:rPr>
              <a:t>.</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Ana Patricia Pacheco </a:t>
                      </a:r>
                      <a:r>
                        <a:rPr lang="es-ES" sz="1200" kern="1200" dirty="0" err="1" smtClean="0">
                          <a:solidFill>
                            <a:schemeClr val="tx1"/>
                          </a:solidFill>
                          <a:latin typeface="Arial"/>
                          <a:ea typeface="Calibri"/>
                          <a:cs typeface="Times New Roman"/>
                        </a:rPr>
                        <a:t>Lárraga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88272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3463"/>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6450472"/>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a:t>
            </a:r>
            <a:endParaRPr lang="es-MX" sz="1200" dirty="0">
              <a:solidFill>
                <a:prstClr val="black"/>
              </a:solidFill>
            </a:endParaRPr>
          </a:p>
          <a:p>
            <a:pPr>
              <a:defRPr/>
            </a:pPr>
            <a:endParaRPr lang="es-MX" sz="1200" b="1" i="1" dirty="0" smtClean="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Apoyar en la actividad inherente de registro y control de la nómina del personal administrativo y de honorarios asimilables del Instituto.</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Recabar mensualmente las incidencias recibidas para elaborar la pre 	nómina del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y cargar de manera mensual al sistema NOMIPAQ la nómina 	del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transferencia electrónica  de la nómina del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Auxiliar en la elaboración del concentrado de percepciones para el 	cálculo del impuesto anual y la declaración informativa anual que 	corresponde al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Integración de expedientes del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mensualmente los pagos efectuados al personal contratado 	bajo el régimen de asimilables a salario (administrativos) en el sistema 	OPERGOB.</a:t>
            </a:r>
          </a:p>
        </p:txBody>
      </p:sp>
      <p:graphicFrame>
        <p:nvGraphicFramePr>
          <p:cNvPr id="9" name="8 Tabla"/>
          <p:cNvGraphicFramePr>
            <a:graphicFrameLocks noGrp="1"/>
          </p:cNvGraphicFramePr>
          <p:nvPr>
            <p:extLst>
              <p:ext uri="{D42A27DB-BD31-4B8C-83A1-F6EECF244321}">
                <p14:modId xmlns:p14="http://schemas.microsoft.com/office/powerpoint/2010/main" val="3246510424"/>
              </p:ext>
            </p:extLst>
          </p:nvPr>
        </p:nvGraphicFramePr>
        <p:xfrm>
          <a:off x="1271988" y="8172138"/>
          <a:ext cx="5328592" cy="525597"/>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28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Gerardo Ponce Bustamante</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087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5891344"/>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lgn="ctr">
              <a:defRPr/>
            </a:pPr>
            <a:endParaRPr lang="es-MX" sz="1200" b="1" i="1" dirty="0">
              <a:solidFill>
                <a:prstClr val="black"/>
              </a:solidFill>
            </a:endParaRPr>
          </a:p>
          <a:p>
            <a:pPr>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Recabar las firmas y entregar de manera quincenal los recibos de 	nómina al personal administrativo para posteriormente archivar las 	listas de raya y recibos debidamente firmados.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Recabar las firmas mensualmente del pago al personal contratado bajo 	el régimen de asimilables a salario (administrativos) para 	posteriormente archivar los recibos debidamente firmados.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Emitir mensualmente los recibos electrónicos de personal contratado 	bajo el régimen de asimilables a salario (administrativos).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y enviar trimestralmente a cada una de las Unidades los 	contratos del personal contratado bajo el régimen de asimilables a 	salario (administrativos) y posteriormente archivarlos debidamente 	firmados.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Integrar mensualmente las bitácoras de timbrado y los CFDI en formato 	XML de los recibos electrónicos para su envío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mensualmente el reporte estatal correspondiente al personal 	contratado bajo el régimen de asimilables a salario (administrativos) 	solicitado por la CEGAIP.</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1479747201"/>
              </p:ext>
            </p:extLst>
          </p:nvPr>
        </p:nvGraphicFramePr>
        <p:xfrm>
          <a:off x="1271988" y="8172138"/>
          <a:ext cx="5328592" cy="525597"/>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28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Gerardo Ponce Bustamante</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63305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654024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 INSTRUCTORES</a:t>
            </a:r>
            <a:endParaRPr lang="es-MX" sz="1200" dirty="0">
              <a:solidFill>
                <a:prstClr val="black"/>
              </a:solidFill>
            </a:endParaRPr>
          </a:p>
          <a:p>
            <a:pPr>
              <a:defRPr/>
            </a:pPr>
            <a:endParaRPr lang="es-MX" sz="1200" b="1" i="1" dirty="0" smtClean="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Apoyar en la actividad inherente de registro y control de la nómina de los instructores y personal de honorarios asimilables del Instituto.</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Recibir reportes de pre nóminas por parte del Área Técnico Académico 	de cada  una de las Unidades para captura de  fechas y nombre de 	cursos que imparten en el período.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Recibir los reportes de horas de cada unidad para elaborar y calcular 	el pago correspondiente a cada instructor en el 	sistema NOMIPAQ.</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transferencia electrónica de nomina  de Instructores de   	cada una de las Unidades.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Entregar los recibos de pago de Instructores de cada una de las 	Unidades al Área Técnico Académica para recolección de firmas,  	archivo y resguardo de los mismos.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Entregar  a Dirección General desglose de percepción , deducción y 	neto a pagar de cada instructor.</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Enviar informe trimestral del gasto ejercido de Instructores al Área de 	Planeación y Evaluación.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Auxiliar en la elaboración del concentrado de percepciones para el 	cálculo del impuesto anual y la declaración informativa anual que 	corresponde a instructores.</a:t>
            </a: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119989469"/>
              </p:ext>
            </p:extLst>
          </p:nvPr>
        </p:nvGraphicFramePr>
        <p:xfrm>
          <a:off x="1271988" y="8172138"/>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Johana</a:t>
                      </a:r>
                      <a:r>
                        <a:rPr lang="es-ES" sz="1200" kern="1200" dirty="0" smtClean="0">
                          <a:solidFill>
                            <a:schemeClr val="tx1"/>
                          </a:solidFill>
                          <a:latin typeface="Arial"/>
                          <a:ea typeface="Calibri"/>
                          <a:cs typeface="Times New Roman"/>
                        </a:rPr>
                        <a:t> Ximena Moncada González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2296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03648"/>
            <a:ext cx="5400675" cy="469358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NÓMINA INSTRUCTORES</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lgn="ctr">
              <a:defRPr/>
            </a:pPr>
            <a:endParaRPr lang="es-MX" sz="1200" b="1" i="1" dirty="0">
              <a:solidFill>
                <a:prstClr val="black"/>
              </a:solidFill>
            </a:endParaRPr>
          </a:p>
          <a:p>
            <a:pPr>
              <a:defRPr/>
            </a:pPr>
            <a:endParaRPr lang="es-MX"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mensualmente los pagos efectuados a los instructores en el  	sistema OPERGOB:</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Timbrar los recibos de pago de los Instructores en el portal del Servicio 	de Administración Tributaria SAT para su envío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Analizar mensualmente los movimientos contables de Asimilables a 	salario (administrativos) e Instructores para el seguimiento en el cierre 	anual.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Análisis, seguimiento y actualización del presupuesto anual para el 	control del recurso ejercido.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mensualmente el reporte estatal de Instructores contratados 	bajo el régimen de Servicios Profesionales por Honorarios solicitado por 	la CEGAIP.</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9" name="8 Tabla"/>
          <p:cNvGraphicFramePr>
            <a:graphicFrameLocks noGrp="1"/>
          </p:cNvGraphicFramePr>
          <p:nvPr>
            <p:extLst>
              <p:ext uri="{D42A27DB-BD31-4B8C-83A1-F6EECF244321}">
                <p14:modId xmlns:p14="http://schemas.microsoft.com/office/powerpoint/2010/main" val="1565793839"/>
              </p:ext>
            </p:extLst>
          </p:nvPr>
        </p:nvGraphicFramePr>
        <p:xfrm>
          <a:off x="1271988" y="8172138"/>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Johana</a:t>
                      </a:r>
                      <a:r>
                        <a:rPr lang="es-ES" sz="1200" kern="1200" dirty="0" smtClean="0">
                          <a:solidFill>
                            <a:schemeClr val="tx1"/>
                          </a:solidFill>
                          <a:latin typeface="Arial"/>
                          <a:ea typeface="Calibri"/>
                          <a:cs typeface="Times New Roman"/>
                        </a:rPr>
                        <a:t> Ximena Moncada González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552492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7199908"/>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AUXILIAR DE RECURSOS HUMANOS</a:t>
            </a:r>
            <a:endParaRPr lang="es-MX" sz="1200" dirty="0">
              <a:solidFill>
                <a:prstClr val="black"/>
              </a:solidFill>
            </a:endParaRPr>
          </a:p>
          <a:p>
            <a:pPr>
              <a:defRPr/>
            </a:pPr>
            <a:endParaRPr lang="es-MX" sz="1200" b="1" i="1" dirty="0">
              <a:solidFill>
                <a:prstClr val="black"/>
              </a:solidFill>
            </a:endParaRPr>
          </a:p>
          <a:p>
            <a:pPr algn="just">
              <a:defRPr/>
            </a:pPr>
            <a:r>
              <a:rPr lang="es-MX" sz="1200" b="1" i="1" dirty="0" smtClean="0">
                <a:solidFill>
                  <a:prstClr val="black"/>
                </a:solidFill>
              </a:rPr>
              <a:t>OBJETIVO.</a:t>
            </a:r>
          </a:p>
          <a:p>
            <a:pPr algn="just">
              <a:defRPr/>
            </a:pPr>
            <a:endParaRPr lang="es-MX" sz="1200" dirty="0" smtClean="0">
              <a:solidFill>
                <a:prstClr val="black"/>
              </a:solidFill>
            </a:endParaRPr>
          </a:p>
          <a:p>
            <a:pPr marL="354013" algn="just">
              <a:lnSpc>
                <a:spcPct val="120000"/>
              </a:lnSpc>
              <a:defRPr/>
            </a:pPr>
            <a:r>
              <a:rPr lang="es-MX" sz="1200" dirty="0" smtClean="0">
                <a:solidFill>
                  <a:prstClr val="black"/>
                </a:solidFill>
              </a:rPr>
              <a:t>Mantener actualizada la información del área Administrativa, así como información para la Unidad de Acceso a la Información Pública y Coordinación de Archivos del Instituto.</a:t>
            </a:r>
          </a:p>
          <a:p>
            <a:pPr>
              <a:defRPr/>
            </a:pPr>
            <a:endParaRPr lang="es-MX" sz="1200" dirty="0">
              <a:solidFill>
                <a:prstClr val="black"/>
              </a:solidFill>
            </a:endParaRPr>
          </a:p>
          <a:p>
            <a:pPr>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reportes contables para las reuniones de la H. Junta Directiva.</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que las pólizas, formatos y documentos anexos estén 	debidamente firmados por los Directores de Área y de Unidad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un registro de los gastos por conceptos de viáticos y gastos de 	representación solicitados por la Comisión Estatal de Garantía de 	Acceso a la Información Pública (CEGAIP) y reportarlo a la Unidad de 	Acceso a la Información Pública y Coordinación 	de Archivos de forma 	mensual y trimestral.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Subir  y cargar a la página de la CEGAIP, los formatos que se 	emplearan para la Plataforma Estatal y Nacional de 	Transparencia de manera mensual y trimestral.</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con la elaboración de los reportes de desglose de 	presupuesto federal, estatal 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y reportar los Indicadores de Gestión a la Unidad de Acceso a 	la Información Pública y Coordinación de Archivos.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reportes de transparencia para el Consejo Nacional  de 	Armonización Contable (CONAC) de manera trimestral y anual.</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p:txBody>
      </p:sp>
      <p:graphicFrame>
        <p:nvGraphicFramePr>
          <p:cNvPr id="7" name="6 Tabla"/>
          <p:cNvGraphicFramePr>
            <a:graphicFrameLocks noGrp="1"/>
          </p:cNvGraphicFramePr>
          <p:nvPr/>
        </p:nvGraphicFramePr>
        <p:xfrm>
          <a:off x="1268413" y="8176541"/>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Tania Guadalupe Nava </a:t>
                      </a:r>
                      <a:r>
                        <a:rPr lang="es-ES" sz="1200" kern="1200" dirty="0" err="1" smtClean="0">
                          <a:solidFill>
                            <a:schemeClr val="tx1"/>
                          </a:solidFill>
                          <a:latin typeface="Arial"/>
                          <a:ea typeface="Calibri"/>
                          <a:cs typeface="Times New Roman"/>
                        </a:rPr>
                        <a:t>Almanza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8917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5616"/>
            <a:ext cx="5400675" cy="296285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AUXILIAR DE RECURSOS HUMANOS</a:t>
            </a:r>
            <a:endParaRPr lang="es-MX" sz="1200" dirty="0">
              <a:solidFill>
                <a:prstClr val="black"/>
              </a:solidFill>
            </a:endParaRPr>
          </a:p>
          <a:p>
            <a:pPr algn="ctr">
              <a:defRPr/>
            </a:pPr>
            <a:r>
              <a:rPr lang="es-MX" sz="1200" b="1" i="1" dirty="0" smtClean="0">
                <a:solidFill>
                  <a:prstClr val="black"/>
                </a:solidFill>
              </a:rPr>
              <a:t>(Continúa)</a:t>
            </a:r>
            <a:endParaRPr lang="es-MX" sz="1200" b="1" i="1" dirty="0">
              <a:solidFill>
                <a:prstClr val="black"/>
              </a:solidFill>
            </a:endParaRPr>
          </a:p>
          <a:p>
            <a:pPr algn="just">
              <a:defRPr/>
            </a:pPr>
            <a:endParaRPr lang="es-MX" sz="1200" dirty="0" smtClean="0">
              <a:solidFill>
                <a:prstClr val="black"/>
              </a:solidFill>
            </a:endParaRP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t>Apoyar en la elaboración y/o actualización de los Manuales de 	Organización y Marco Integrado de Control Interno del Instituto, así 	como el Manual de Procedimientos del área.</a:t>
            </a:r>
          </a:p>
          <a:p>
            <a:pPr marL="176213" indent="187325" algn="just">
              <a:lnSpc>
                <a:spcPct val="120000"/>
              </a:lnSpc>
              <a:spcAft>
                <a:spcPts val="700"/>
              </a:spcAft>
              <a:buFont typeface="Wingdings" pitchFamily="2" charset="2"/>
              <a:buChar char="§"/>
              <a:tabLst>
                <a:tab pos="363538" algn="l"/>
              </a:tabLst>
              <a:defRPr/>
            </a:pPr>
            <a:r>
              <a:rPr lang="es-MX" sz="1200" dirty="0" smtClean="0"/>
              <a:t>Colaborar como enlace del Área, en las diversas actividades del 	proceso del Marco Integrado Control Interno.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Estas funciones son enunciativas y no limitativas.</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p:txBody>
      </p:sp>
      <p:graphicFrame>
        <p:nvGraphicFramePr>
          <p:cNvPr id="7" name="6 Tabla"/>
          <p:cNvGraphicFramePr>
            <a:graphicFrameLocks noGrp="1"/>
          </p:cNvGraphicFramePr>
          <p:nvPr/>
        </p:nvGraphicFramePr>
        <p:xfrm>
          <a:off x="1268413" y="8176541"/>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Tania Guadalupe Nava </a:t>
                      </a:r>
                      <a:r>
                        <a:rPr lang="es-ES" sz="1200" kern="1200" dirty="0" err="1" smtClean="0">
                          <a:solidFill>
                            <a:schemeClr val="tx1"/>
                          </a:solidFill>
                          <a:latin typeface="Arial"/>
                          <a:ea typeface="Calibri"/>
                          <a:cs typeface="Times New Roman"/>
                        </a:rPr>
                        <a:t>Almanza</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40284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174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174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t>DESCRIPCION DE FUNCIONES</a:t>
            </a:r>
            <a:endParaRPr lang="es-MX">
              <a:latin typeface="Calibri" pitchFamily="34" charset="0"/>
            </a:endParaRPr>
          </a:p>
        </p:txBody>
      </p:sp>
      <p:sp>
        <p:nvSpPr>
          <p:cNvPr id="6" name="11 CuadroTexto"/>
          <p:cNvSpPr txBox="1">
            <a:spLocks noChangeArrowheads="1"/>
          </p:cNvSpPr>
          <p:nvPr/>
        </p:nvSpPr>
        <p:spPr bwMode="auto">
          <a:xfrm>
            <a:off x="1196975" y="1355725"/>
            <a:ext cx="5400675" cy="5485079"/>
          </a:xfrm>
          <a:prstGeom prst="rect">
            <a:avLst/>
          </a:prstGeom>
          <a:noFill/>
          <a:ln w="9525">
            <a:noFill/>
            <a:miter lim="800000"/>
            <a:headEnd/>
            <a:tailEnd/>
          </a:ln>
        </p:spPr>
        <p:txBody>
          <a:bodyPr lIns="91427" tIns="45714" rIns="91427" bIns="45714">
            <a:spAutoFit/>
          </a:bodyPr>
          <a:lstStyle/>
          <a:p>
            <a:pPr algn="ctr">
              <a:defRPr/>
            </a:pPr>
            <a:r>
              <a:rPr lang="es-ES_tradnl" sz="1200" b="1" i="1" dirty="0" smtClean="0"/>
              <a:t>RECURSOS</a:t>
            </a:r>
            <a:endParaRPr lang="es-MX" sz="1200" dirty="0"/>
          </a:p>
          <a:p>
            <a:pPr algn="ctr">
              <a:defRPr/>
            </a:pPr>
            <a:r>
              <a:rPr lang="es-ES_tradnl" sz="1200" b="1" i="1" dirty="0"/>
              <a:t>MATERIALES Y DE SERVICIOS</a:t>
            </a:r>
            <a:endParaRPr lang="es-MX" sz="1200" dirty="0"/>
          </a:p>
          <a:p>
            <a:pPr algn="just">
              <a:defRPr/>
            </a:pPr>
            <a:r>
              <a:rPr lang="es-ES_tradnl" sz="1200" b="1" i="1" dirty="0"/>
              <a:t> </a:t>
            </a:r>
          </a:p>
          <a:p>
            <a:pPr algn="just">
              <a:defRPr/>
            </a:pPr>
            <a:endParaRPr lang="es-MX" sz="1200" dirty="0"/>
          </a:p>
          <a:p>
            <a:pPr algn="just">
              <a:defRPr/>
            </a:pPr>
            <a:r>
              <a:rPr lang="es-MX" sz="1200" b="1" i="1" dirty="0"/>
              <a:t>OBJETIVO.</a:t>
            </a:r>
          </a:p>
          <a:p>
            <a:pPr algn="just">
              <a:defRPr/>
            </a:pPr>
            <a:endParaRPr lang="es-MX" sz="1200" dirty="0"/>
          </a:p>
          <a:p>
            <a:pPr marL="354013" algn="just">
              <a:lnSpc>
                <a:spcPct val="120000"/>
              </a:lnSpc>
              <a:defRPr/>
            </a:pPr>
            <a:r>
              <a:rPr lang="es-MX" sz="1200" dirty="0" smtClean="0"/>
              <a:t>Administrar </a:t>
            </a:r>
            <a:r>
              <a:rPr lang="es-MX" sz="1200" dirty="0"/>
              <a:t>eficientemente los Recursos </a:t>
            </a:r>
            <a:r>
              <a:rPr lang="es-MX" sz="1200" dirty="0" smtClean="0"/>
              <a:t>Materiales </a:t>
            </a:r>
            <a:r>
              <a:rPr lang="es-MX" sz="1200" dirty="0"/>
              <a:t>y de Servicios, de tal manera que garantice el cumplimiento de los objetivos del </a:t>
            </a:r>
            <a:r>
              <a:rPr lang="es-MX" sz="1200" dirty="0" smtClean="0"/>
              <a:t>Instituto.</a:t>
            </a:r>
            <a:endParaRPr lang="es-MX" sz="1200" dirty="0"/>
          </a:p>
          <a:p>
            <a:pPr algn="just">
              <a:defRPr/>
            </a:pPr>
            <a:endParaRPr lang="es-MX" sz="1200"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Suministrar en tiempo y forma los recursos materiales a las Unidades 	del Instituto que así lo requieran. </a:t>
            </a:r>
          </a:p>
          <a:p>
            <a:pPr marL="176213" indent="187325" algn="just">
              <a:lnSpc>
                <a:spcPct val="120000"/>
              </a:lnSpc>
              <a:spcAft>
                <a:spcPts val="700"/>
              </a:spcAft>
              <a:buFont typeface="Wingdings" pitchFamily="2" charset="2"/>
              <a:buChar char="§"/>
              <a:tabLst>
                <a:tab pos="363538" algn="l"/>
              </a:tabLst>
              <a:defRPr/>
            </a:pPr>
            <a:r>
              <a:rPr lang="es-MX" sz="1200" dirty="0" smtClean="0"/>
              <a:t>Revisar los cálculos de viáticos del personal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Recibir y registrar los comprobantes de viáticos.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Verificar la correcta aplicación de los recursos del fondo </a:t>
            </a:r>
            <a:r>
              <a:rPr lang="es-MX" sz="1200" dirty="0" err="1" smtClean="0"/>
              <a:t>revolvente</a:t>
            </a:r>
            <a:r>
              <a:rPr lang="es-MX" sz="1200" dirty="0" smtClean="0"/>
              <a:t> 	asignado a las Unidades.</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Registrar y reportar las incidencias del personal de la Dirección 	General y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Elaborar los cálculos correspondientes para el pago de impuestos ante 	el Servicio de Administración Tributaria.</a:t>
            </a:r>
          </a:p>
          <a:p>
            <a:pPr marL="176213" indent="187325" algn="just">
              <a:lnSpc>
                <a:spcPct val="120000"/>
              </a:lnSpc>
              <a:spcAft>
                <a:spcPts val="700"/>
              </a:spcAft>
              <a:buFont typeface="Wingdings" pitchFamily="2" charset="2"/>
              <a:buChar char="§"/>
              <a:tabLst>
                <a:tab pos="363538" algn="l"/>
              </a:tabLst>
              <a:defRPr/>
            </a:pPr>
            <a:r>
              <a:rPr lang="es-ES_tradnl" sz="1200" dirty="0" smtClean="0"/>
              <a:t>Estas funciones son enunciativas mas no limitativas.</a:t>
            </a:r>
            <a:endParaRPr lang="es-MX" sz="1200" dirty="0" smtClean="0"/>
          </a:p>
          <a:p>
            <a:pPr marL="176213" indent="187325" algn="just">
              <a:lnSpc>
                <a:spcPct val="120000"/>
              </a:lnSpc>
              <a:spcAft>
                <a:spcPts val="700"/>
              </a:spcAft>
              <a:tabLst>
                <a:tab pos="363538" algn="l"/>
              </a:tabLst>
              <a:defRPr/>
            </a:pPr>
            <a:endParaRPr lang="es-MX" sz="1200" dirty="0"/>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dirty="0" smtClean="0">
                          <a:solidFill>
                            <a:schemeClr val="tx1"/>
                          </a:solidFill>
                          <a:latin typeface="Arial"/>
                          <a:ea typeface="Calibri"/>
                          <a:cs typeface="Times New Roman"/>
                        </a:rPr>
                        <a:t>Rosa Laura Guerrero Ortiz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95425"/>
            <a:ext cx="5400675" cy="7141943"/>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COMPRAS</a:t>
            </a:r>
            <a:endParaRPr lang="es-MX" sz="1200" dirty="0">
              <a:solidFill>
                <a:prstClr val="black"/>
              </a:solidFill>
            </a:endParaRPr>
          </a:p>
          <a:p>
            <a:pPr>
              <a:defRPr/>
            </a:pPr>
            <a:endParaRPr lang="es-MX" sz="1200" b="1" i="1" dirty="0">
              <a:solidFill>
                <a:prstClr val="black"/>
              </a:solidFill>
            </a:endParaRPr>
          </a:p>
          <a:p>
            <a:pPr>
              <a:defRPr/>
            </a:pPr>
            <a:endParaRPr lang="es-MX" sz="1200" b="1" i="1" dirty="0">
              <a:solidFill>
                <a:prstClr val="black"/>
              </a:solidFill>
            </a:endParaRPr>
          </a:p>
          <a:p>
            <a:pPr>
              <a:defRPr/>
            </a:pPr>
            <a:r>
              <a:rPr lang="es-MX" sz="1200" b="1" i="1" dirty="0">
                <a:solidFill>
                  <a:prstClr val="black"/>
                </a:solidFill>
              </a:rPr>
              <a:t>OBJETIVO.</a:t>
            </a:r>
          </a:p>
          <a:p>
            <a:pPr>
              <a:defRPr/>
            </a:pPr>
            <a:endParaRPr lang="es-MX" sz="1200" dirty="0">
              <a:solidFill>
                <a:prstClr val="black"/>
              </a:solidFill>
            </a:endParaRPr>
          </a:p>
          <a:p>
            <a:pPr marL="354013" algn="just">
              <a:lnSpc>
                <a:spcPct val="140000"/>
              </a:lnSpc>
              <a:defRPr/>
            </a:pPr>
            <a:r>
              <a:rPr lang="es-MX" sz="1200" dirty="0" smtClean="0">
                <a:solidFill>
                  <a:prstClr val="black"/>
                </a:solidFill>
              </a:rPr>
              <a:t>Apoyar en las adquisiciones necesarias para el cumplimiento de los programas institucionales, con la cantidad y calidad requerida y a un precio competitivo.</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gestión de los Subsidios Estatal y Federal con la 	Secretaría de Finanzas de Gobierno del Estado.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entrega y recepción de documentación oficial del Área 	Administrativa (Estados Financieros, Estados de Cuenta Bancarios, 	Facturas de Servicios de Telefonía, Oficios, etc.)</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Atender las requisiciones del personal de Dirección General y de las 	Unidades del Instituto.</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Comprar la papelería, materiales y cafetería para las reuniones 	ordinarias y extraordinarias de la H. Junta Directiva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las cotizaciones pertinentes para comprar los bienes de mejor 	calidad al mejor precio.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Acudir  a los establecimientos seleccionados para hacer la adquisición 	de los bienes.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el envío de los bienes al lugar donde fueron requeridos.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Gestionar el mantenimiento y la contratación de seguros para los 	vehículos del Instituto.</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a:p>
            <a:pPr marL="176213" indent="187325" algn="just">
              <a:lnSpc>
                <a:spcPct val="120000"/>
              </a:lnSpc>
              <a:spcAft>
                <a:spcPts val="700"/>
              </a:spcAft>
              <a:tabLst>
                <a:tab pos="363538" algn="l"/>
              </a:tabLst>
              <a:defRPr/>
            </a:pPr>
            <a:endParaRPr lang="es-MX" sz="1200" dirty="0">
              <a:solidFill>
                <a:prstClr val="black"/>
              </a:solidFill>
            </a:endParaRP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Edgar</a:t>
                      </a:r>
                      <a:r>
                        <a:rPr lang="es-ES" sz="1200" kern="1200" baseline="0" dirty="0" smtClean="0">
                          <a:solidFill>
                            <a:schemeClr val="tx1"/>
                          </a:solidFill>
                          <a:latin typeface="Arial"/>
                          <a:ea typeface="Calibri"/>
                          <a:cs typeface="Times New Roman"/>
                        </a:rPr>
                        <a:t>  Antonio de </a:t>
                      </a:r>
                      <a:r>
                        <a:rPr lang="es-ES" sz="1200" kern="1200" baseline="0" dirty="0" err="1" smtClean="0">
                          <a:solidFill>
                            <a:schemeClr val="tx1"/>
                          </a:solidFill>
                          <a:latin typeface="Arial"/>
                          <a:ea typeface="Calibri"/>
                          <a:cs typeface="Times New Roman"/>
                        </a:rPr>
                        <a:t>Haro</a:t>
                      </a:r>
                      <a:r>
                        <a:rPr lang="es-ES" sz="1200" kern="1200" baseline="0" dirty="0" smtClean="0">
                          <a:solidFill>
                            <a:schemeClr val="tx1"/>
                          </a:solidFill>
                          <a:latin typeface="Arial"/>
                          <a:ea typeface="Calibri"/>
                          <a:cs typeface="Times New Roman"/>
                        </a:rPr>
                        <a:t> Reynoso </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50676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198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198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495425"/>
            <a:ext cx="5400675" cy="1807149"/>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COMPRAS</a:t>
            </a:r>
            <a:endParaRPr lang="es-MX" sz="1200" dirty="0">
              <a:solidFill>
                <a:prstClr val="black"/>
              </a:solidFill>
            </a:endParaRPr>
          </a:p>
          <a:p>
            <a:pPr algn="ctr">
              <a:defRPr/>
            </a:pPr>
            <a:r>
              <a:rPr lang="es-ES_tradnl" sz="1200" b="1" i="1" dirty="0" smtClean="0">
                <a:solidFill>
                  <a:prstClr val="black"/>
                </a:solidFill>
              </a:rPr>
              <a:t>(Continúa)</a:t>
            </a:r>
            <a:endParaRPr lang="es-MX" sz="1200" dirty="0" smtClean="0">
              <a:solidFill>
                <a:prstClr val="black"/>
              </a:solidFill>
            </a:endParaRPr>
          </a:p>
          <a:p>
            <a:pPr>
              <a:defRPr/>
            </a:pPr>
            <a:endParaRPr lang="es-MX" sz="1200" b="1" i="1" dirty="0">
              <a:solidFill>
                <a:prstClr val="black"/>
              </a:solidFill>
            </a:endParaRP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Informar a la Dirección Administrativa sobre los plazos para cumplir con 	las disposiciones oficiales en materia de verificación  vehicular, pago de 	tenencia y cambio de placas.</a:t>
            </a:r>
            <a:r>
              <a:rPr lang="es-MX" sz="1200" dirty="0" smtClean="0">
                <a:solidFill>
                  <a:prstClr val="black"/>
                </a:solidFill>
              </a:rPr>
              <a:t> </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a:solidFill>
                <a:prstClr val="black"/>
              </a:solidFill>
            </a:endParaRP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Edgar</a:t>
                      </a:r>
                      <a:r>
                        <a:rPr lang="es-ES" sz="1200" kern="1200" baseline="0" dirty="0" smtClean="0">
                          <a:solidFill>
                            <a:schemeClr val="tx1"/>
                          </a:solidFill>
                          <a:latin typeface="Arial"/>
                          <a:ea typeface="Calibri"/>
                          <a:cs typeface="Times New Roman"/>
                        </a:rPr>
                        <a:t>  Antonio de </a:t>
                      </a:r>
                      <a:r>
                        <a:rPr lang="es-ES" sz="1200" kern="1200" baseline="0" dirty="0" err="1" smtClean="0">
                          <a:solidFill>
                            <a:schemeClr val="tx1"/>
                          </a:solidFill>
                          <a:latin typeface="Arial"/>
                          <a:ea typeface="Calibri"/>
                          <a:cs typeface="Times New Roman"/>
                        </a:rPr>
                        <a:t>Haro</a:t>
                      </a:r>
                      <a:r>
                        <a:rPr lang="es-ES" sz="1200" kern="1200" baseline="0" dirty="0" smtClean="0">
                          <a:solidFill>
                            <a:schemeClr val="tx1"/>
                          </a:solidFill>
                          <a:latin typeface="Arial"/>
                          <a:ea typeface="Calibri"/>
                          <a:cs typeface="Times New Roman"/>
                        </a:rPr>
                        <a:t> Reynoso </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6842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608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608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87624"/>
            <a:ext cx="5400675" cy="6799285"/>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CONTROL PATRIMONIAL</a:t>
            </a:r>
            <a:endParaRPr lang="es-MX" sz="1200" dirty="0">
              <a:solidFill>
                <a:prstClr val="black"/>
              </a:solidFill>
            </a:endParaRPr>
          </a:p>
          <a:p>
            <a:pPr>
              <a:defRPr/>
            </a:pPr>
            <a:r>
              <a:rPr lang="es-MX" sz="1200" dirty="0">
                <a:solidFill>
                  <a:prstClr val="black"/>
                </a:solidFill>
              </a:rPr>
              <a:t> </a:t>
            </a:r>
          </a:p>
          <a:p>
            <a:pPr algn="just">
              <a:defRPr/>
            </a:pPr>
            <a:endParaRPr lang="es-MX" sz="500" b="1" dirty="0">
              <a:solidFill>
                <a:prstClr val="black"/>
              </a:solidFill>
            </a:endParaRPr>
          </a:p>
          <a:p>
            <a:pPr algn="just">
              <a:defRPr/>
            </a:pPr>
            <a:r>
              <a:rPr lang="es-MX" sz="1200" b="1" dirty="0">
                <a:solidFill>
                  <a:prstClr val="black"/>
                </a:solidFill>
              </a:rPr>
              <a:t>OBJETIVO.</a:t>
            </a:r>
          </a:p>
          <a:p>
            <a:pPr algn="just">
              <a:defRPr/>
            </a:pPr>
            <a:endParaRPr lang="es-MX" sz="1200" dirty="0">
              <a:solidFill>
                <a:prstClr val="black"/>
              </a:solidFill>
            </a:endParaRPr>
          </a:p>
          <a:p>
            <a:pPr marL="354013" algn="just">
              <a:lnSpc>
                <a:spcPct val="130000"/>
              </a:lnSpc>
              <a:defRPr/>
            </a:pPr>
            <a:r>
              <a:rPr lang="es-MX" sz="1200" dirty="0" smtClean="0">
                <a:solidFill>
                  <a:prstClr val="black"/>
                </a:solidFill>
              </a:rPr>
              <a:t>Mantener actualizado el registro de adquisiciones de bienes muebles, ya sea por compra o donación, debidamente aprobadas por la Dirección Administrativa; así como el control interno del Instituto.</a:t>
            </a:r>
            <a:endParaRPr lang="es-MX" sz="1200" dirty="0">
              <a:solidFill>
                <a:prstClr val="black"/>
              </a:solidFill>
            </a:endParaRP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los resguardos de mobiliario y equipo de Dirección General y 	de las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Asignar número de inventario a cada bien que sea propiedad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Verificar periódicamente las instalaciones, así como el inventario de los 	bienes muebles asignados al personal del Instituto y reportar su 	condición a la Dirección Administrativa para generar la solicitud de 	reparación y/o baja.</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elaboración y ejecución de medidas sugeridas en el 	proceso de Control Interno.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Archivar las facturas (De forma física y digital) de los activos fijos 	adquiridos por 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Mantener estrecha comunicación con las demás áreas de la Dirección 	General del Instituto para mejor desempeño de las funciones 	encomendadas.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Llevar el control de las donaciones hechas por instituciones diversas 	para el instituto.</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p:txBody>
      </p:sp>
      <p:graphicFrame>
        <p:nvGraphicFramePr>
          <p:cNvPr id="8" name="7 Tabla"/>
          <p:cNvGraphicFramePr>
            <a:graphicFrameLocks noGrp="1"/>
          </p:cNvGraphicFramePr>
          <p:nvPr/>
        </p:nvGraphicFramePr>
        <p:xfrm>
          <a:off x="1362275" y="8201677"/>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Carolina María Teresa González </a:t>
                      </a:r>
                      <a:r>
                        <a:rPr lang="es-MX" sz="1200" kern="1200" baseline="0" dirty="0" err="1" smtClean="0">
                          <a:solidFill>
                            <a:schemeClr val="tx1"/>
                          </a:solidFill>
                          <a:latin typeface="Arial"/>
                          <a:ea typeface="Calibri"/>
                          <a:cs typeface="Times New Roman"/>
                        </a:rPr>
                        <a:t>Gordoa</a:t>
                      </a:r>
                      <a:endParaRPr lang="es-MX" sz="1200" kern="1200" baseline="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Carlos</a:t>
                      </a:r>
                      <a:r>
                        <a:rPr lang="es-ES" sz="1200" kern="1200" baseline="0" dirty="0" smtClean="0">
                          <a:solidFill>
                            <a:schemeClr val="tx1"/>
                          </a:solidFill>
                          <a:latin typeface="Arial"/>
                          <a:ea typeface="Calibri"/>
                          <a:cs typeface="Times New Roman"/>
                        </a:rPr>
                        <a:t> Armando Alonso </a:t>
                      </a:r>
                      <a:r>
                        <a:rPr lang="es-ES" sz="1200" kern="1200" baseline="0" dirty="0" err="1" smtClean="0">
                          <a:solidFill>
                            <a:schemeClr val="tx1"/>
                          </a:solidFill>
                          <a:latin typeface="Arial"/>
                          <a:ea typeface="Calibri"/>
                          <a:cs typeface="Times New Roman"/>
                        </a:rPr>
                        <a:t>Agundis</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extLst>
      <p:ext uri="{BB962C8B-B14F-4D97-AF65-F5344CB8AC3E}">
        <p14:creationId xmlns:p14="http://schemas.microsoft.com/office/powerpoint/2010/main" val="1357076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471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71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87624"/>
            <a:ext cx="5400675" cy="3759479"/>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CONTROL PATRIMONIAL</a:t>
            </a:r>
            <a:endParaRPr lang="es-MX" sz="1200" dirty="0" smtClean="0">
              <a:solidFill>
                <a:prstClr val="black"/>
              </a:solidFill>
            </a:endParaRPr>
          </a:p>
          <a:p>
            <a:pPr algn="ctr">
              <a:defRPr/>
            </a:pPr>
            <a:r>
              <a:rPr lang="es-ES_tradnl" sz="1200" b="1" i="1" dirty="0" smtClean="0">
                <a:solidFill>
                  <a:prstClr val="black"/>
                </a:solidFill>
              </a:rPr>
              <a:t>(Continúa)</a:t>
            </a:r>
          </a:p>
          <a:p>
            <a:pPr algn="ctr">
              <a:defRPr/>
            </a:pPr>
            <a:endParaRPr lang="es-MX" sz="1200" dirty="0">
              <a:solidFill>
                <a:prstClr val="black"/>
              </a:solidFill>
            </a:endParaRPr>
          </a:p>
          <a:p>
            <a:pPr algn="just">
              <a:defRPr/>
            </a:pPr>
            <a:r>
              <a:rPr lang="es-MX" sz="1200" b="1" dirty="0">
                <a:solidFill>
                  <a:prstClr val="black"/>
                </a:solidFill>
              </a:rPr>
              <a:t>  </a:t>
            </a: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los bienes propiedad del instituto en el sistema OPERGOB, 	sistema que cumple con lo dispuesto por la Ley General de 	Contabilidad Gubernamental e, informar los movimientos que ha tenido 	el inventario de bienes muebles, por concepto de cambio de 	responsable en el uso y custodia de estos.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Registrar de manera analítica el inventario de bienes propiedad del 	instituto, de forma que permita proporcionar información sobre el 	valor del inventario físico, para contribuir en el cruce de información con 	la balanza contable.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Asesorar a las Unidades en la aplicación de los 	procedimientos para la 	administración de los recursos materiales y de inmuebles.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endParaRPr lang="es-MX" sz="1200" dirty="0" smtClean="0">
              <a:solidFill>
                <a:prstClr val="black"/>
              </a:solidFill>
            </a:endParaRPr>
          </a:p>
        </p:txBody>
      </p:sp>
      <p:graphicFrame>
        <p:nvGraphicFramePr>
          <p:cNvPr id="8" name="7 Tabla"/>
          <p:cNvGraphicFramePr>
            <a:graphicFrameLocks noGrp="1"/>
          </p:cNvGraphicFramePr>
          <p:nvPr/>
        </p:nvGraphicFramePr>
        <p:xfrm>
          <a:off x="1362275" y="8201677"/>
          <a:ext cx="5328592" cy="785818"/>
        </p:xfrm>
        <a:graphic>
          <a:graphicData uri="http://schemas.openxmlformats.org/drawingml/2006/table">
            <a:tbl>
              <a:tblPr/>
              <a:tblGrid>
                <a:gridCol w="2965176"/>
                <a:gridCol w="2363416"/>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algn="ctr" defTabSz="914400"/>
                      <a:r>
                        <a:rPr lang="es-MX" sz="1200" kern="1200" baseline="0" dirty="0" smtClean="0">
                          <a:solidFill>
                            <a:schemeClr val="tx1"/>
                          </a:solidFill>
                          <a:latin typeface="Arial"/>
                          <a:ea typeface="Calibri"/>
                          <a:cs typeface="Times New Roman"/>
                        </a:rPr>
                        <a:t>Carolina María Teresa González </a:t>
                      </a:r>
                      <a:r>
                        <a:rPr lang="es-MX" sz="1200" kern="1200" baseline="0" dirty="0" err="1" smtClean="0">
                          <a:solidFill>
                            <a:schemeClr val="tx1"/>
                          </a:solidFill>
                          <a:latin typeface="Arial"/>
                          <a:ea typeface="Calibri"/>
                          <a:cs typeface="Times New Roman"/>
                        </a:rPr>
                        <a:t>Gordoa</a:t>
                      </a:r>
                      <a:endParaRPr lang="es-MX" sz="1200" kern="1200" baseline="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901">
                <a:tc>
                  <a:txBody>
                    <a:bodyPr/>
                    <a:lstStyle/>
                    <a:p>
                      <a:pPr algn="ctr">
                        <a:lnSpc>
                          <a:spcPct val="115000"/>
                        </a:lnSpc>
                        <a:spcAft>
                          <a:spcPts val="0"/>
                        </a:spcAft>
                      </a:pPr>
                      <a:r>
                        <a:rPr lang="es-ES" sz="1200" kern="1200" dirty="0" smtClean="0">
                          <a:solidFill>
                            <a:schemeClr val="tx1"/>
                          </a:solidFill>
                          <a:latin typeface="Arial"/>
                          <a:ea typeface="Calibri"/>
                          <a:cs typeface="Times New Roman"/>
                        </a:rPr>
                        <a:t>Carlos</a:t>
                      </a:r>
                      <a:r>
                        <a:rPr lang="es-ES" sz="1200" kern="1200" baseline="0" dirty="0" smtClean="0">
                          <a:solidFill>
                            <a:schemeClr val="tx1"/>
                          </a:solidFill>
                          <a:latin typeface="Arial"/>
                          <a:ea typeface="Calibri"/>
                          <a:cs typeface="Times New Roman"/>
                        </a:rPr>
                        <a:t> Armando Alonso </a:t>
                      </a:r>
                      <a:r>
                        <a:rPr lang="es-ES" sz="1200" kern="1200" baseline="0" dirty="0" err="1" smtClean="0">
                          <a:solidFill>
                            <a:schemeClr val="tx1"/>
                          </a:solidFill>
                          <a:latin typeface="Arial"/>
                          <a:ea typeface="Calibri"/>
                          <a:cs typeface="Times New Roman"/>
                        </a:rPr>
                        <a:t>Agundis</a:t>
                      </a:r>
                      <a:endParaRPr lang="es-ES"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r>
            </a:tbl>
          </a:graphicData>
        </a:graphic>
      </p:graphicFrame>
    </p:spTree>
    <p:extLst>
      <p:ext uri="{BB962C8B-B14F-4D97-AF65-F5344CB8AC3E}">
        <p14:creationId xmlns:p14="http://schemas.microsoft.com/office/powerpoint/2010/main" val="34052063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31733"/>
            <a:ext cx="5400675" cy="6830576"/>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RECURSOS FINANCIEROS</a:t>
            </a:r>
            <a:endParaRPr lang="es-MX" sz="1200" dirty="0">
              <a:solidFill>
                <a:prstClr val="black"/>
              </a:solidFill>
            </a:endParaRPr>
          </a:p>
          <a:p>
            <a:pPr>
              <a:defRPr/>
            </a:pPr>
            <a:r>
              <a:rPr lang="es-MX" sz="1200" dirty="0">
                <a:solidFill>
                  <a:prstClr val="black"/>
                </a:solidFill>
              </a:rPr>
              <a:t> </a:t>
            </a:r>
          </a:p>
          <a:p>
            <a:pPr>
              <a:defRPr/>
            </a:pPr>
            <a:endParaRPr lang="es-MX" sz="1200" dirty="0">
              <a:solidFill>
                <a:prstClr val="black"/>
              </a:solidFill>
            </a:endParaRPr>
          </a:p>
          <a:p>
            <a:pPr>
              <a:defRPr/>
            </a:pPr>
            <a:r>
              <a:rPr lang="es-MX" sz="1200" b="1" i="1" dirty="0">
                <a:solidFill>
                  <a:prstClr val="black"/>
                </a:solidFill>
              </a:rPr>
              <a:t>OBJETIVO.</a:t>
            </a:r>
          </a:p>
          <a:p>
            <a:pPr>
              <a:defRPr/>
            </a:pPr>
            <a:endParaRPr lang="es-MX" sz="1200" dirty="0">
              <a:solidFill>
                <a:prstClr val="black"/>
              </a:solidFill>
            </a:endParaRPr>
          </a:p>
          <a:p>
            <a:pPr marL="354013" algn="just">
              <a:defRPr/>
            </a:pPr>
            <a:r>
              <a:rPr lang="es-MX" sz="1200" dirty="0" smtClean="0">
                <a:solidFill>
                  <a:prstClr val="black"/>
                </a:solidFill>
              </a:rPr>
              <a:t>Registrar contablemente los movimientos de ingresos y egresos para la elaboración de los Estados Financieros del Instituto, así como los documentos requeridos por las instancias Federal y Estatal.</a:t>
            </a:r>
            <a:endParaRPr lang="es-MX" sz="1200" dirty="0">
              <a:solidFill>
                <a:prstClr val="black"/>
              </a:solidFill>
            </a:endParaRPr>
          </a:p>
          <a:p>
            <a:pPr>
              <a:defRPr/>
            </a:pPr>
            <a:endParaRPr lang="es-MX" sz="1200" dirty="0">
              <a:solidFill>
                <a:prstClr val="black"/>
              </a:solidFill>
            </a:endParaRPr>
          </a:p>
          <a:p>
            <a:pPr>
              <a:defRPr/>
            </a:pPr>
            <a:r>
              <a:rPr lang="es-ES_tradnl" sz="1200" b="1" i="1" dirty="0">
                <a:solidFill>
                  <a:prstClr val="black"/>
                </a:solidFill>
              </a:rPr>
              <a:t>FUNCIONES</a:t>
            </a:r>
            <a:r>
              <a:rPr lang="es-ES_tradnl" sz="1200" b="1" i="1" dirty="0" smtClean="0">
                <a:solidFill>
                  <a:prstClr val="black"/>
                </a:solidFill>
              </a:rPr>
              <a:t>.</a:t>
            </a:r>
          </a:p>
          <a:p>
            <a:pPr>
              <a:defRPr/>
            </a:pPr>
            <a:endParaRPr lang="es-ES_tradnl" sz="1200" b="1" i="1"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a:t>
            </a:r>
            <a:r>
              <a:rPr lang="es-MX" sz="1200" dirty="0">
                <a:solidFill>
                  <a:prstClr val="black"/>
                </a:solidFill>
              </a:rPr>
              <a:t>cheques y realizar su registro en auxiliares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Elaborar  los registros contables de acuerdo a la normatividad 	establecida para su fiscalización.</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Capturar  los Estados Financieros al portal de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comprometido de Recursos al portal de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trimestralmente el reporte del Artículo 43 del Presupuesto de 	Egresos de la Federación.</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Realizar conciliaciones bancarias.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a:t>
            </a:r>
            <a:r>
              <a:rPr lang="es-MX" sz="1200" dirty="0">
                <a:solidFill>
                  <a:prstClr val="black"/>
                </a:solidFill>
              </a:rPr>
              <a:t>y enviar a la Dirección General de Centros de Formación para 	el Trabajo de la Subsecretaría de Educación Media Superior de la SEP 	y a la Secretaría de Finanzas de Gobierno del </a:t>
            </a:r>
            <a:r>
              <a:rPr lang="es-MX" sz="1200" dirty="0" smtClean="0">
                <a:solidFill>
                  <a:prstClr val="black"/>
                </a:solidFill>
              </a:rPr>
              <a:t>Estado, las  </a:t>
            </a:r>
            <a:r>
              <a:rPr lang="es-MX" sz="1200" dirty="0">
                <a:solidFill>
                  <a:prstClr val="black"/>
                </a:solidFill>
              </a:rPr>
              <a:t>	ministraciones de los recursos federales y estatales.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programación del presupuesto federal, estatal e ingresos 	propios por entidad, proyecto y partida.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Registrar Pólizas de Diario, Egresos e Ingresos dentro del sistema 	OPERGOB.</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Luz María </a:t>
                      </a:r>
                      <a:r>
                        <a:rPr lang="es-ES" sz="1200" kern="1200" dirty="0" err="1" smtClean="0">
                          <a:solidFill>
                            <a:schemeClr val="tx1"/>
                          </a:solidFill>
                          <a:latin typeface="Arial"/>
                          <a:ea typeface="Calibri"/>
                          <a:cs typeface="Times New Roman"/>
                        </a:rPr>
                        <a:t>Galarza</a:t>
                      </a:r>
                      <a:r>
                        <a:rPr lang="es-ES" sz="1200" kern="1200" dirty="0" smtClean="0">
                          <a:solidFill>
                            <a:schemeClr val="tx1"/>
                          </a:solidFill>
                          <a:latin typeface="Arial"/>
                          <a:ea typeface="Calibri"/>
                          <a:cs typeface="Times New Roman"/>
                        </a:rPr>
                        <a:t> </a:t>
                      </a:r>
                      <a:r>
                        <a:rPr lang="es-ES" sz="1200" kern="1200" dirty="0" err="1" smtClean="0">
                          <a:solidFill>
                            <a:schemeClr val="tx1"/>
                          </a:solidFill>
                          <a:latin typeface="Arial"/>
                          <a:ea typeface="Calibri"/>
                          <a:cs typeface="Times New Roman"/>
                        </a:rPr>
                        <a:t>Miramontes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98178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43608"/>
            <a:ext cx="5400675" cy="2741251"/>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RECURSOS FINANCIEROS</a:t>
            </a:r>
            <a:endParaRPr lang="es-MX" sz="1200" dirty="0">
              <a:solidFill>
                <a:prstClr val="black"/>
              </a:solidFill>
            </a:endParaRPr>
          </a:p>
          <a:p>
            <a:pPr algn="ctr">
              <a:defRPr/>
            </a:pPr>
            <a:r>
              <a:rPr lang="es-MX" sz="1200" dirty="0">
                <a:solidFill>
                  <a:prstClr val="black"/>
                </a:solidFill>
              </a:rPr>
              <a:t> </a:t>
            </a:r>
            <a:r>
              <a:rPr lang="es-MX" sz="1200" b="1" dirty="0" smtClean="0">
                <a:solidFill>
                  <a:prstClr val="black"/>
                </a:solidFill>
              </a:rPr>
              <a:t>(Continúa)</a:t>
            </a:r>
            <a:endParaRPr lang="es-MX" sz="1200" dirty="0">
              <a:solidFill>
                <a:prstClr val="black"/>
              </a:solidFill>
            </a:endParaRPr>
          </a:p>
          <a:p>
            <a:pPr>
              <a:defRPr/>
            </a:pPr>
            <a:endParaRPr lang="es-MX" sz="1200" dirty="0">
              <a:solidFill>
                <a:prstClr val="black"/>
              </a:solidFill>
            </a:endParaRPr>
          </a:p>
          <a:p>
            <a:pPr>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Elaboración de los Estados Financieros.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trámite de pago en el porta de </a:t>
            </a:r>
            <a:r>
              <a:rPr lang="es-MX" sz="1200" dirty="0" err="1" smtClean="0">
                <a:solidFill>
                  <a:prstClr val="black"/>
                </a:solidFill>
              </a:rPr>
              <a:t>Mabe</a:t>
            </a:r>
            <a:r>
              <a:rPr lang="es-MX"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trámite de pago de los Recursos del Instituto a la Secretaría 	de Finanzas.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Verificar y revisar las facturas, formatos y documentos de 	comprobación en el Fondo Fijo de la Dirección Administrativa.</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p>
        </p:txBody>
      </p:sp>
      <p:graphicFrame>
        <p:nvGraphicFramePr>
          <p:cNvPr id="7" name="6 Tabla"/>
          <p:cNvGraphicFramePr>
            <a:graphicFrameLocks noGrp="1"/>
          </p:cNvGraphicFramePr>
          <p:nvPr/>
        </p:nvGraphicFramePr>
        <p:xfrm>
          <a:off x="1268413" y="8172450"/>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Luz María </a:t>
                      </a:r>
                      <a:r>
                        <a:rPr lang="es-ES" sz="1200" kern="1200" dirty="0" err="1" smtClean="0">
                          <a:solidFill>
                            <a:schemeClr val="tx1"/>
                          </a:solidFill>
                          <a:latin typeface="Arial"/>
                          <a:ea typeface="Calibri"/>
                          <a:cs typeface="Times New Roman"/>
                        </a:rPr>
                        <a:t>Galarza</a:t>
                      </a:r>
                      <a:r>
                        <a:rPr lang="es-ES" sz="1200" kern="1200" dirty="0" smtClean="0">
                          <a:solidFill>
                            <a:schemeClr val="tx1"/>
                          </a:solidFill>
                          <a:latin typeface="Arial"/>
                          <a:ea typeface="Calibri"/>
                          <a:cs typeface="Times New Roman"/>
                        </a:rPr>
                        <a:t> </a:t>
                      </a:r>
                      <a:r>
                        <a:rPr lang="es-ES" sz="1200" kern="1200" dirty="0" err="1" smtClean="0">
                          <a:solidFill>
                            <a:schemeClr val="tx1"/>
                          </a:solidFill>
                          <a:latin typeface="Arial"/>
                          <a:ea typeface="Calibri"/>
                          <a:cs typeface="Times New Roman"/>
                        </a:rPr>
                        <a:t>Miramontes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09878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37891"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37892"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071538"/>
            <a:ext cx="5400675" cy="7168617"/>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INGRESOS PROPIOS</a:t>
            </a:r>
            <a:endParaRPr lang="es-MX" sz="1200" dirty="0">
              <a:solidFill>
                <a:prstClr val="black"/>
              </a:solidFill>
            </a:endParaRPr>
          </a:p>
          <a:p>
            <a:pPr>
              <a:defRPr/>
            </a:pPr>
            <a:r>
              <a:rPr lang="es-MX" sz="1200" dirty="0">
                <a:solidFill>
                  <a:prstClr val="black"/>
                </a:solidFill>
              </a:rPr>
              <a:t> </a:t>
            </a:r>
          </a:p>
          <a:p>
            <a:pPr>
              <a:defRPr/>
            </a:pPr>
            <a:r>
              <a:rPr lang="es-MX" sz="1200" b="1" i="1" dirty="0">
                <a:solidFill>
                  <a:prstClr val="black"/>
                </a:solidFill>
              </a:rPr>
              <a:t>OBJETIVO.</a:t>
            </a:r>
          </a:p>
          <a:p>
            <a:pPr>
              <a:defRPr/>
            </a:pPr>
            <a:endParaRPr lang="es-MX" sz="1200" dirty="0">
              <a:solidFill>
                <a:prstClr val="black"/>
              </a:solidFill>
            </a:endParaRPr>
          </a:p>
          <a:p>
            <a:pPr marL="354013">
              <a:defRPr/>
            </a:pPr>
            <a:r>
              <a:rPr lang="es-MX" sz="1200" dirty="0" smtClean="0">
                <a:solidFill>
                  <a:prstClr val="black"/>
                </a:solidFill>
              </a:rPr>
              <a:t>Registrar </a:t>
            </a:r>
            <a:r>
              <a:rPr lang="es-MX" sz="1200" dirty="0">
                <a:solidFill>
                  <a:prstClr val="black"/>
                </a:solidFill>
              </a:rPr>
              <a:t>y controlar los </a:t>
            </a:r>
            <a:r>
              <a:rPr lang="es-MX" sz="1200" dirty="0" smtClean="0">
                <a:solidFill>
                  <a:prstClr val="black"/>
                </a:solidFill>
              </a:rPr>
              <a:t>ingresos propios </a:t>
            </a:r>
            <a:r>
              <a:rPr lang="es-MX" sz="1200" dirty="0">
                <a:solidFill>
                  <a:prstClr val="black"/>
                </a:solidFill>
              </a:rPr>
              <a:t>del Instituto.</a:t>
            </a:r>
          </a:p>
          <a:p>
            <a:pPr>
              <a:defRPr/>
            </a:pPr>
            <a:endParaRPr lang="es-MX" sz="1200" dirty="0">
              <a:solidFill>
                <a:prstClr val="black"/>
              </a:solidFill>
            </a:endParaRPr>
          </a:p>
          <a:p>
            <a:pPr>
              <a:defRPr/>
            </a:pPr>
            <a:r>
              <a:rPr lang="es-ES_tradnl" sz="1200" b="1" i="1" dirty="0">
                <a:solidFill>
                  <a:prstClr val="black"/>
                </a:solidFill>
              </a:rPr>
              <a:t>FUNCIONES.</a:t>
            </a:r>
          </a:p>
          <a:p>
            <a:pPr>
              <a:defRPr/>
            </a:pP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Realizar conciliaciones bancarias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reportes de captación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revisión de reportes financieros.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que el deposito de las cuotas de recuperación por parte de los 	instructores y Unidades del Instituto sean realizadas.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la cuenta bancaria de ingresos propios del Instituto con el fin de 	controlar los ingresos por concepto de cuotas  de recuperación.</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Apoyar en la elaboración de pólizas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Revisar y controlar los Ingresos propios de las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el reporte para la Secretaría de Finanzas del Estado de 	ingresos propios mensuales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Elaborar cuentas por cobrar de los cursos de capacitación que se 	imparten con diversas instituciones, empresas u organismos.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Emitir el Comprobante Fiscal Digital </a:t>
            </a:r>
            <a:r>
              <a:rPr lang="es-MX" sz="1200" dirty="0" err="1" smtClean="0">
                <a:solidFill>
                  <a:prstClr val="black"/>
                </a:solidFill>
              </a:rPr>
              <a:t>CFDi</a:t>
            </a:r>
            <a:r>
              <a:rPr lang="es-MX" sz="1200" dirty="0" smtClean="0">
                <a:solidFill>
                  <a:prstClr val="black"/>
                </a:solidFill>
              </a:rPr>
              <a:t>  (Folio Fiscal) con el importe 	depositado por cada curso .</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Archivar los expedientes referentes a la cuenta de ingresos  propios.</a:t>
            </a:r>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uFill>
                  <a:solidFill>
                    <a:srgbClr val="FFFF00"/>
                  </a:solidFill>
                </a:uFill>
              </a:rPr>
              <a:t>Solicitar recursos al Director Administrativo para la compra y control de 	la gasolina para los vehículos oficiales del instituto</a:t>
            </a:r>
            <a:r>
              <a:rPr lang="es-MX" sz="1200" u="heavy" dirty="0" smtClean="0">
                <a:solidFill>
                  <a:prstClr val="black"/>
                </a:solidFill>
                <a:uFill>
                  <a:solidFill>
                    <a:srgbClr val="FFFF00"/>
                  </a:solidFill>
                </a:u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solidFill>
                  <a:prstClr val="black"/>
                </a:solidFill>
              </a:rPr>
              <a:t>.</a:t>
            </a:r>
          </a:p>
          <a:p>
            <a:pPr marL="176213" indent="187325" algn="just">
              <a:lnSpc>
                <a:spcPct val="120000"/>
              </a:lnSpc>
              <a:spcAft>
                <a:spcPts val="700"/>
              </a:spcAft>
              <a:tabLst>
                <a:tab pos="363538" algn="l"/>
              </a:tabLst>
              <a:defRPr/>
            </a:pPr>
            <a:endParaRPr lang="es-MX" sz="1200" dirty="0" smtClean="0">
              <a:solidFill>
                <a:prstClr val="black"/>
              </a:solidFill>
            </a:endParaRPr>
          </a:p>
        </p:txBody>
      </p:sp>
      <p:graphicFrame>
        <p:nvGraphicFramePr>
          <p:cNvPr id="7" name="6 Tabla"/>
          <p:cNvGraphicFramePr>
            <a:graphicFrameLocks noGrp="1"/>
          </p:cNvGraphicFramePr>
          <p:nvPr/>
        </p:nvGraphicFramePr>
        <p:xfrm>
          <a:off x="1268760" y="8175625"/>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err="1" smtClean="0">
                          <a:solidFill>
                            <a:schemeClr val="tx1"/>
                          </a:solidFill>
                          <a:latin typeface="Arial"/>
                          <a:ea typeface="Calibri"/>
                          <a:cs typeface="Times New Roman"/>
                        </a:rPr>
                        <a:t>Elisama</a:t>
                      </a:r>
                      <a:r>
                        <a:rPr lang="es-ES" sz="1200" kern="1200" dirty="0" smtClean="0">
                          <a:solidFill>
                            <a:schemeClr val="tx1"/>
                          </a:solidFill>
                          <a:latin typeface="Arial"/>
                          <a:ea typeface="Calibri"/>
                          <a:cs typeface="Times New Roman"/>
                        </a:rPr>
                        <a:t> Berenice Tovar Cedillo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10659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6013"/>
            <a:ext cx="5400675" cy="710501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MANTENIMIENTO</a:t>
            </a:r>
            <a:endParaRPr lang="es-MX" sz="1200" dirty="0">
              <a:solidFill>
                <a:prstClr val="black"/>
              </a:solidFill>
            </a:endParaRPr>
          </a:p>
          <a:p>
            <a:pPr>
              <a:defRPr/>
            </a:pPr>
            <a:r>
              <a:rPr lang="es-MX" sz="1200" dirty="0">
                <a:solidFill>
                  <a:prstClr val="black"/>
                </a:solidFill>
              </a:rPr>
              <a:t> </a:t>
            </a:r>
          </a:p>
          <a:p>
            <a:pPr>
              <a:defRPr/>
            </a:pPr>
            <a:endParaRPr lang="es-MX" sz="1200" dirty="0">
              <a:solidFill>
                <a:prstClr val="black"/>
              </a:solidFill>
            </a:endParaRPr>
          </a:p>
          <a:p>
            <a:pPr algn="just">
              <a:defRPr/>
            </a:pPr>
            <a:r>
              <a:rPr lang="es-ES_tradnl" sz="1200" b="1" i="1" dirty="0" smtClean="0">
                <a:solidFill>
                  <a:prstClr val="black"/>
                </a:solidFill>
              </a:rPr>
              <a:t>OBJETIVO.</a:t>
            </a:r>
          </a:p>
          <a:p>
            <a:pPr algn="just">
              <a:defRPr/>
            </a:pPr>
            <a:endParaRPr lang="es-MX" sz="1200" dirty="0" smtClean="0">
              <a:solidFill>
                <a:prstClr val="black"/>
              </a:solidFill>
            </a:endParaRPr>
          </a:p>
          <a:p>
            <a:pPr marL="354013" algn="just">
              <a:lnSpc>
                <a:spcPct val="130000"/>
              </a:lnSpc>
              <a:defRPr/>
            </a:pPr>
            <a:r>
              <a:rPr lang="es-MX" sz="1200" dirty="0" smtClean="0">
                <a:solidFill>
                  <a:prstClr val="black"/>
                </a:solidFill>
              </a:rPr>
              <a:t>Proporcionar los servicios de conservación y mantenimiento a las instalaciones y equipo de la Dirección General y Unidades del Instituto, a fin de que se encuentre en condiciones óptimas de funcionamiento para la operación del mismo.</a:t>
            </a:r>
          </a:p>
          <a:p>
            <a:pPr algn="just">
              <a:defRPr/>
            </a:pPr>
            <a:endParaRPr lang="es-MX" sz="1200" dirty="0">
              <a:solidFill>
                <a:prstClr val="black"/>
              </a:solidFill>
            </a:endParaRPr>
          </a:p>
          <a:p>
            <a:pPr algn="just">
              <a:defRPr/>
            </a:pPr>
            <a:r>
              <a:rPr lang="es-ES_tradnl" sz="1200" b="1" i="1" dirty="0" smtClean="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t>Supervisar que las instalaciones se mantengan en buen estado 	y en condiciones de uso, higiene y seguridad.</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Reparar algún daño menor en las instalaciones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Solicitar el material y equipo necesarios para el 	desempeño de sus 	labores.</a:t>
            </a:r>
            <a:endParaRPr lang="es-ES_tradnl"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Apoyar </a:t>
            </a:r>
            <a:r>
              <a:rPr lang="es-ES_tradnl" sz="1200" dirty="0">
                <a:solidFill>
                  <a:prstClr val="black"/>
                </a:solidFill>
              </a:rPr>
              <a:t>en la distribución </a:t>
            </a:r>
            <a:r>
              <a:rPr lang="es-ES_tradnl" sz="1200" dirty="0" smtClean="0">
                <a:solidFill>
                  <a:prstClr val="black"/>
                </a:solidFill>
              </a:rPr>
              <a:t>y entrega de </a:t>
            </a:r>
            <a:r>
              <a:rPr lang="es-ES_tradnl" sz="1200" dirty="0">
                <a:solidFill>
                  <a:prstClr val="black"/>
                </a:solidFill>
              </a:rPr>
              <a:t>materiales de </a:t>
            </a:r>
            <a:r>
              <a:rPr lang="es-ES_tradnl" sz="1200" dirty="0" smtClean="0">
                <a:solidFill>
                  <a:prstClr val="black"/>
                </a:solidFill>
              </a:rPr>
              <a:t>oficina, enseres 	menores y equipo.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Apoyar en la entrega de correspondencia interna y externa del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Realizar actividades de apoyo documental en las instituciones 	bancarias.</a:t>
            </a: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Conducir alguno de los vehículos oficiales del Instituto, a solicitud del 	Director Administrativo.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Apoyar en compras y presupuestos para diversos materiales que se 	necesiten para el Instituto. </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Colaborar en el Inventario Físico de materiales y equipo, así como su 	acomodo en las instalaciones del Instituto.</a:t>
            </a:r>
          </a:p>
          <a:p>
            <a:pPr marL="176213" indent="187325" algn="just">
              <a:lnSpc>
                <a:spcPct val="120000"/>
              </a:lnSpc>
              <a:spcAft>
                <a:spcPts val="600"/>
              </a:spcAft>
              <a:buFont typeface="Wingdings" pitchFamily="2" charset="2"/>
              <a:buChar char="§"/>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2240960339"/>
              </p:ext>
            </p:extLst>
          </p:nvPr>
        </p:nvGraphicFramePr>
        <p:xfrm>
          <a:off x="1276350" y="8222712"/>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baseline="0" dirty="0" smtClean="0">
                          <a:solidFill>
                            <a:schemeClr val="tx1"/>
                          </a:solidFill>
                          <a:latin typeface="Arial"/>
                          <a:ea typeface="Calibri"/>
                          <a:cs typeface="Times New Roman"/>
                        </a:rPr>
                        <a:t>Lauro Gerardo Domínguez González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7988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6013"/>
            <a:ext cx="5400675" cy="2614550"/>
          </a:xfrm>
          <a:prstGeom prst="rect">
            <a:avLst/>
          </a:prstGeom>
          <a:noFill/>
          <a:ln w="9525">
            <a:noFill/>
            <a:miter lim="800000"/>
            <a:headEnd/>
            <a:tailEnd/>
          </a:ln>
        </p:spPr>
        <p:txBody>
          <a:bodyPr lIns="91427" tIns="45714" rIns="91427" bIns="45714">
            <a:spAutoFit/>
          </a:bodyPr>
          <a:lstStyle/>
          <a:p>
            <a:pPr algn="ctr">
              <a:defRPr/>
            </a:pPr>
            <a:r>
              <a:rPr lang="es-MX" sz="1200" b="1" i="1" dirty="0" smtClean="0">
                <a:solidFill>
                  <a:prstClr val="black"/>
                </a:solidFill>
              </a:rPr>
              <a:t>MANTENIMIENTO</a:t>
            </a:r>
            <a:endParaRPr lang="es-MX" sz="1200" dirty="0">
              <a:solidFill>
                <a:prstClr val="black"/>
              </a:solidFill>
            </a:endParaRPr>
          </a:p>
          <a:p>
            <a:pPr algn="ctr">
              <a:defRPr/>
            </a:pPr>
            <a:r>
              <a:rPr lang="es-MX" sz="1200" dirty="0">
                <a:solidFill>
                  <a:prstClr val="black"/>
                </a:solidFill>
              </a:rPr>
              <a:t> </a:t>
            </a:r>
            <a:r>
              <a:rPr lang="es-MX" sz="1200" b="1" dirty="0" smtClean="0">
                <a:solidFill>
                  <a:prstClr val="black"/>
                </a:solidFill>
              </a:rPr>
              <a:t> (Continúa)</a:t>
            </a:r>
            <a:endParaRPr lang="es-MX" sz="1200" dirty="0">
              <a:solidFill>
                <a:prstClr val="black"/>
              </a:solidFill>
            </a:endParaRPr>
          </a:p>
          <a:p>
            <a:pPr>
              <a:defRPr/>
            </a:pPr>
            <a:endParaRPr lang="es-MX" sz="1200" dirty="0">
              <a:solidFill>
                <a:prstClr val="black"/>
              </a:solidFill>
            </a:endParaRPr>
          </a:p>
          <a:p>
            <a:pPr algn="just">
              <a:defRPr/>
            </a:pPr>
            <a:endParaRPr lang="es-MX" sz="1200" dirty="0">
              <a:solidFill>
                <a:prstClr val="black"/>
              </a:solidFill>
            </a:endParaRP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smtClean="0"/>
              <a:t>Apoyar en la Instalación de mobiliario y equipo en la Dirección General 	y las Unidades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t>Informar al Director Administrativo acerca del desarrollo de sus 	funciones.</a:t>
            </a:r>
            <a:endParaRPr lang="es-ES_tradnl"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p>
          <a:p>
            <a:pPr marL="176213" indent="187325" algn="just">
              <a:lnSpc>
                <a:spcPct val="120000"/>
              </a:lnSpc>
              <a:spcAft>
                <a:spcPts val="600"/>
              </a:spcAft>
              <a:buFont typeface="Wingdings" pitchFamily="2" charset="2"/>
              <a:buChar char="§"/>
              <a:tabLst>
                <a:tab pos="363538" algn="l"/>
              </a:tabLst>
              <a:defRPr/>
            </a:pPr>
            <a:endParaRPr lang="es-MX" sz="1200" dirty="0">
              <a:solidFill>
                <a:prstClr val="black"/>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2240960339"/>
              </p:ext>
            </p:extLst>
          </p:nvPr>
        </p:nvGraphicFramePr>
        <p:xfrm>
          <a:off x="1276350" y="8222712"/>
          <a:ext cx="5328592" cy="513591"/>
        </p:xfrm>
        <a:graphic>
          <a:graphicData uri="http://schemas.openxmlformats.org/drawingml/2006/table">
            <a:tbl>
              <a:tblPr/>
              <a:tblGrid>
                <a:gridCol w="2642184"/>
                <a:gridCol w="2686408"/>
              </a:tblGrid>
              <a:tr h="45218">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279">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baseline="0" dirty="0" smtClean="0">
                          <a:solidFill>
                            <a:schemeClr val="tx1"/>
                          </a:solidFill>
                          <a:latin typeface="Arial"/>
                          <a:ea typeface="Calibri"/>
                          <a:cs typeface="Times New Roman"/>
                        </a:rPr>
                        <a:t>Lauro Gerardo Domínguez González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Antonio Correa Estrada</a:t>
                      </a:r>
                      <a:endParaRPr lang="es-MX" sz="1200" kern="1200" dirty="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7988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graphicFrame>
        <p:nvGraphicFramePr>
          <p:cNvPr id="8" name="7 Tabla"/>
          <p:cNvGraphicFramePr>
            <a:graphicFrameLocks noGrp="1"/>
          </p:cNvGraphicFramePr>
          <p:nvPr/>
        </p:nvGraphicFramePr>
        <p:xfrm>
          <a:off x="1310945" y="8201677"/>
          <a:ext cx="5328592" cy="515917"/>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Juan Manuel </a:t>
                      </a:r>
                      <a:r>
                        <a:rPr lang="es-ES" sz="1200" kern="1200" dirty="0" err="1" smtClean="0">
                          <a:solidFill>
                            <a:schemeClr val="tx1"/>
                          </a:solidFill>
                          <a:latin typeface="Arial"/>
                          <a:ea typeface="Calibri"/>
                          <a:cs typeface="Times New Roman"/>
                        </a:rPr>
                        <a:t>Grimaldo</a:t>
                      </a:r>
                      <a:r>
                        <a:rPr lang="es-ES" sz="1200" kern="1200" dirty="0" smtClean="0">
                          <a:solidFill>
                            <a:schemeClr val="tx1"/>
                          </a:solidFill>
                          <a:latin typeface="Arial"/>
                          <a:ea typeface="Calibri"/>
                          <a:cs typeface="Times New Roman"/>
                        </a:rPr>
                        <a:t> López</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11 CuadroTexto"/>
          <p:cNvSpPr txBox="1">
            <a:spLocks noChangeArrowheads="1"/>
          </p:cNvSpPr>
          <p:nvPr/>
        </p:nvSpPr>
        <p:spPr bwMode="auto">
          <a:xfrm>
            <a:off x="1196975" y="1254125"/>
            <a:ext cx="5400675" cy="7237354"/>
          </a:xfrm>
          <a:prstGeom prst="rect">
            <a:avLst/>
          </a:prstGeom>
          <a:noFill/>
          <a:ln w="9525">
            <a:noFill/>
            <a:miter lim="800000"/>
            <a:headEnd/>
            <a:tailEnd/>
          </a:ln>
        </p:spPr>
        <p:txBody>
          <a:bodyPr lIns="91427" tIns="45714" rIns="91427" bIns="45714">
            <a:spAutoFit/>
          </a:bodyPr>
          <a:lstStyle/>
          <a:p>
            <a:pPr algn="ctr">
              <a:defRPr/>
            </a:pPr>
            <a:r>
              <a:rPr lang="es-MX" sz="1200" b="1" i="1" dirty="0" smtClean="0"/>
              <a:t>ASISTENTE DE SERVICIOS Y MANTENIMIENTO</a:t>
            </a:r>
            <a:endParaRPr lang="es-MX" sz="1200" dirty="0"/>
          </a:p>
          <a:p>
            <a:pPr algn="just">
              <a:defRPr/>
            </a:pPr>
            <a:endParaRPr lang="es-MX" sz="1200" b="1" i="1" dirty="0"/>
          </a:p>
          <a:p>
            <a:pPr algn="just">
              <a:defRPr/>
            </a:pPr>
            <a:r>
              <a:rPr lang="es-MX" sz="1200" b="1" i="1" dirty="0"/>
              <a:t>OBJETIVO.</a:t>
            </a:r>
            <a:endParaRPr lang="es-MX" sz="1200" dirty="0"/>
          </a:p>
          <a:p>
            <a:pPr algn="just">
              <a:defRPr/>
            </a:pPr>
            <a:endParaRPr lang="es-MX" sz="1200" dirty="0"/>
          </a:p>
          <a:p>
            <a:pPr marL="354013" algn="just">
              <a:lnSpc>
                <a:spcPct val="130000"/>
              </a:lnSpc>
              <a:spcAft>
                <a:spcPts val="600"/>
              </a:spcAft>
              <a:defRPr/>
            </a:pPr>
            <a:r>
              <a:rPr lang="es-MX" sz="1200" dirty="0" smtClean="0"/>
              <a:t>Apoyar en los </a:t>
            </a:r>
            <a:r>
              <a:rPr lang="es-MX" sz="1200" dirty="0"/>
              <a:t>servicios de conservación y mantenimiento </a:t>
            </a:r>
            <a:r>
              <a:rPr lang="es-MX" sz="1200" dirty="0" smtClean="0">
                <a:solidFill>
                  <a:prstClr val="black"/>
                </a:solidFill>
              </a:rPr>
              <a:t>a las instalaciones y equipo de la Dirección General, a fin de que se encuentre en condiciones óptimas de funcionamiento para la operación del mismo</a:t>
            </a:r>
            <a:r>
              <a:rPr lang="es-MX" sz="1200" dirty="0" smtClean="0"/>
              <a:t>.</a:t>
            </a:r>
            <a:endParaRPr lang="es-MX" sz="1200" dirty="0"/>
          </a:p>
          <a:p>
            <a:pPr algn="just">
              <a:defRPr/>
            </a:pPr>
            <a:endParaRPr lang="es-ES_tradnl" sz="1200" b="1" i="1" dirty="0"/>
          </a:p>
          <a:p>
            <a:pPr algn="just">
              <a:defRPr/>
            </a:pPr>
            <a:r>
              <a:rPr lang="es-ES_tradnl" sz="1200" b="1" i="1" dirty="0"/>
              <a:t>FUNCIONES.</a:t>
            </a:r>
          </a:p>
          <a:p>
            <a:pPr algn="just">
              <a:defRPr/>
            </a:pP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Atender el mantenimiento </a:t>
            </a:r>
            <a:r>
              <a:rPr lang="es-MX" sz="1200" dirty="0"/>
              <a:t>y conservación de las instalaciones de </a:t>
            </a:r>
            <a:r>
              <a:rPr lang="es-MX" sz="1200" dirty="0" smtClean="0"/>
              <a:t>la 	Dirección General de acuerdo con las indicaciones del área del Director 	Administrativo.</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solidFill>
                  <a:prstClr val="black"/>
                </a:solidFill>
              </a:rPr>
              <a:t>Asistir en la distribución y entrega de materiales de oficina, enseres 	menores y equipo</a:t>
            </a:r>
            <a:r>
              <a:rPr lang="es-MX" sz="1200" dirty="0" smtClean="0"/>
              <a:t>.</a:t>
            </a:r>
            <a:endParaRPr lang="es-MX" sz="1200" dirty="0"/>
          </a:p>
          <a:p>
            <a:pPr marL="176213" indent="187325" algn="just">
              <a:lnSpc>
                <a:spcPct val="120000"/>
              </a:lnSpc>
              <a:spcAft>
                <a:spcPts val="700"/>
              </a:spcAft>
              <a:buFont typeface="Wingdings" pitchFamily="2" charset="2"/>
              <a:buChar char="§"/>
              <a:tabLst>
                <a:tab pos="363538" algn="l"/>
              </a:tabLst>
              <a:defRPr/>
            </a:pPr>
            <a:r>
              <a:rPr lang="es-MX" sz="1200" dirty="0" smtClean="0"/>
              <a:t>Revisar </a:t>
            </a:r>
            <a:r>
              <a:rPr lang="es-MX" sz="1200" dirty="0"/>
              <a:t>que el edificio e instalaciones se mantengan en buen estado 	y en condiciones de uso, higiene y </a:t>
            </a:r>
            <a:r>
              <a:rPr lang="es-MX" sz="1200" dirty="0" smtClean="0"/>
              <a:t>seguridad.</a:t>
            </a:r>
          </a:p>
          <a:p>
            <a:pPr marL="176213" indent="187325" algn="just">
              <a:lnSpc>
                <a:spcPct val="120000"/>
              </a:lnSpc>
              <a:spcAft>
                <a:spcPts val="700"/>
              </a:spcAft>
              <a:buFont typeface="Wingdings" pitchFamily="2" charset="2"/>
              <a:buChar char="§"/>
              <a:tabLst>
                <a:tab pos="363538" algn="l"/>
              </a:tabLst>
              <a:defRPr/>
            </a:pPr>
            <a:r>
              <a:rPr lang="es-MX" sz="1200" dirty="0" smtClean="0">
                <a:solidFill>
                  <a:srgbClr val="000000"/>
                </a:solidFill>
                <a:latin typeface="Arial"/>
              </a:rPr>
              <a:t>Auxiliar en conservar limpias y en orden de manera permanente las 	áreas de oficina.</a:t>
            </a:r>
          </a:p>
          <a:p>
            <a:pPr marL="176213" indent="187325" algn="just">
              <a:lnSpc>
                <a:spcPct val="120000"/>
              </a:lnSpc>
              <a:spcAft>
                <a:spcPts val="700"/>
              </a:spcAft>
              <a:buFont typeface="Wingdings" pitchFamily="2" charset="2"/>
              <a:buChar char="§"/>
              <a:tabLst>
                <a:tab pos="363538" algn="l"/>
              </a:tabLst>
              <a:defRPr/>
            </a:pPr>
            <a:r>
              <a:rPr lang="es-MX" sz="1200" dirty="0" smtClean="0"/>
              <a:t>Solicitar al Director Administrativo el </a:t>
            </a:r>
            <a:r>
              <a:rPr lang="es-MX" sz="1200" dirty="0"/>
              <a:t>material y equipo </a:t>
            </a:r>
            <a:r>
              <a:rPr lang="es-MX" sz="1200" dirty="0" smtClean="0"/>
              <a:t>	necesarios </a:t>
            </a:r>
            <a:r>
              <a:rPr lang="es-MX" sz="1200" dirty="0"/>
              <a:t>para </a:t>
            </a:r>
            <a:r>
              <a:rPr lang="es-MX" sz="1200" dirty="0" smtClean="0"/>
              <a:t>el desempeño </a:t>
            </a:r>
            <a:r>
              <a:rPr lang="es-MX" sz="1200" dirty="0"/>
              <a:t>de sus labores.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Conducir alguno de los vehículos oficiales del Instituto, a solicitud del 	Director Administrativo</a:t>
            </a:r>
            <a:r>
              <a:rPr lang="es-MX" sz="1200" dirty="0" smtClean="0"/>
              <a:t>.</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Colaborar en las actividades de apoyo documental en las instituciones 	bancarias.</a:t>
            </a:r>
            <a:endParaRPr lang="es-MX" sz="1200" dirty="0" smtClean="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Auxiliar en la entrega de correspondencia interna y externa del Instituto.</a:t>
            </a:r>
            <a:endParaRPr lang="es-MX" sz="1200" dirty="0"/>
          </a:p>
          <a:p>
            <a:pPr marL="176213" indent="187325" algn="just">
              <a:lnSpc>
                <a:spcPct val="120000"/>
              </a:lnSpc>
              <a:spcAft>
                <a:spcPts val="700"/>
              </a:spcAft>
              <a:buFont typeface="Wingdings" pitchFamily="2" charset="2"/>
              <a:buChar char="§"/>
              <a:tabLst>
                <a:tab pos="363538" algn="l"/>
              </a:tabLst>
              <a:defRPr/>
            </a:pPr>
            <a:r>
              <a:rPr lang="es-ES_tradnl" sz="1200" dirty="0"/>
              <a:t>Estas funciones son enunciativas mas no limitativas.</a:t>
            </a:r>
            <a:endParaRPr lang="es-MX" sz="1200" dirty="0"/>
          </a:p>
          <a:p>
            <a:pPr marL="176213" indent="187325" algn="just">
              <a:lnSpc>
                <a:spcPct val="130000"/>
              </a:lnSpc>
              <a:spcAft>
                <a:spcPts val="600"/>
              </a:spcAft>
              <a:tabLst>
                <a:tab pos="363538" algn="l"/>
              </a:tabLst>
              <a:defRPr/>
            </a:pPr>
            <a:endParaRPr lang="es-MX" sz="1200" dirty="0"/>
          </a:p>
        </p:txBody>
      </p:sp>
    </p:spTree>
    <p:extLst>
      <p:ext uri="{BB962C8B-B14F-4D97-AF65-F5344CB8AC3E}">
        <p14:creationId xmlns:p14="http://schemas.microsoft.com/office/powerpoint/2010/main" val="2287075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solidFill>
                <a:prstClr val="black"/>
              </a:solidFill>
              <a:latin typeface="Calibri" pitchFamily="34" charset="0"/>
            </a:endParaRPr>
          </a:p>
        </p:txBody>
      </p:sp>
      <p:cxnSp>
        <p:nvCxnSpPr>
          <p:cNvPr id="123907"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123908"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solidFill>
                  <a:prstClr val="black"/>
                </a:solidFill>
              </a:rPr>
              <a:t>DESCRIPCION DE FUNCIONES</a:t>
            </a:r>
            <a:endParaRPr lang="es-MX">
              <a:solidFill>
                <a:prstClr val="black"/>
              </a:solidFill>
              <a:latin typeface="Calibri" pitchFamily="34" charset="0"/>
            </a:endParaRPr>
          </a:p>
        </p:txBody>
      </p:sp>
      <p:sp>
        <p:nvSpPr>
          <p:cNvPr id="6" name="11 CuadroTexto"/>
          <p:cNvSpPr txBox="1">
            <a:spLocks noChangeArrowheads="1"/>
          </p:cNvSpPr>
          <p:nvPr/>
        </p:nvSpPr>
        <p:spPr bwMode="auto">
          <a:xfrm>
            <a:off x="1196975" y="1116013"/>
            <a:ext cx="5400675" cy="5355813"/>
          </a:xfrm>
          <a:prstGeom prst="rect">
            <a:avLst/>
          </a:prstGeom>
          <a:noFill/>
          <a:ln w="9525">
            <a:noFill/>
            <a:miter lim="800000"/>
            <a:headEnd/>
            <a:tailEnd/>
          </a:ln>
        </p:spPr>
        <p:txBody>
          <a:bodyPr lIns="91427" tIns="45714" rIns="91427" bIns="45714">
            <a:spAutoFit/>
          </a:bodyPr>
          <a:lstStyle/>
          <a:p>
            <a:pPr algn="ctr">
              <a:defRPr/>
            </a:pPr>
            <a:r>
              <a:rPr lang="es-ES_tradnl" sz="1200" b="1" i="1" dirty="0">
                <a:solidFill>
                  <a:prstClr val="black"/>
                </a:solidFill>
              </a:rPr>
              <a:t>AUXILIAR DE SERVICIOS</a:t>
            </a:r>
            <a:endParaRPr lang="es-MX" sz="1200" dirty="0">
              <a:solidFill>
                <a:prstClr val="black"/>
              </a:solidFill>
            </a:endParaRPr>
          </a:p>
          <a:p>
            <a:pPr>
              <a:defRPr/>
            </a:pPr>
            <a:r>
              <a:rPr lang="es-MX" sz="1200" dirty="0">
                <a:solidFill>
                  <a:prstClr val="black"/>
                </a:solidFill>
              </a:rPr>
              <a:t> </a:t>
            </a:r>
          </a:p>
          <a:p>
            <a:pPr>
              <a:defRPr/>
            </a:pPr>
            <a:endParaRPr lang="es-MX" sz="1200" dirty="0">
              <a:solidFill>
                <a:prstClr val="black"/>
              </a:solidFill>
            </a:endParaRPr>
          </a:p>
          <a:p>
            <a:pPr algn="just">
              <a:defRPr/>
            </a:pPr>
            <a:r>
              <a:rPr lang="es-ES_tradnl" sz="1200" b="1" i="1" dirty="0">
                <a:solidFill>
                  <a:prstClr val="black"/>
                </a:solidFill>
              </a:rPr>
              <a:t>OBJETIVO.</a:t>
            </a:r>
          </a:p>
          <a:p>
            <a:pPr algn="just">
              <a:defRPr/>
            </a:pPr>
            <a:endParaRPr lang="es-MX" sz="1200" dirty="0">
              <a:solidFill>
                <a:prstClr val="black"/>
              </a:solidFill>
            </a:endParaRPr>
          </a:p>
          <a:p>
            <a:pPr marL="354013" algn="just">
              <a:lnSpc>
                <a:spcPct val="130000"/>
              </a:lnSpc>
              <a:defRPr/>
            </a:pPr>
            <a:r>
              <a:rPr lang="es-MX" sz="1200" dirty="0" smtClean="0">
                <a:solidFill>
                  <a:prstClr val="black"/>
                </a:solidFill>
              </a:rPr>
              <a:t>Mantener </a:t>
            </a:r>
            <a:r>
              <a:rPr lang="es-MX" sz="1200" dirty="0">
                <a:solidFill>
                  <a:prstClr val="black"/>
                </a:solidFill>
              </a:rPr>
              <a:t>el orden y limpieza en las áreas administrativas del Instituto, a manera de favorecer un ambiente óptimo de trabajo, así como eliminar riesgos potenciales de accidentes del personal.</a:t>
            </a:r>
          </a:p>
          <a:p>
            <a:pPr algn="just">
              <a:defRPr/>
            </a:pPr>
            <a:endParaRPr lang="es-MX" sz="1200" dirty="0">
              <a:solidFill>
                <a:prstClr val="black"/>
              </a:solidFill>
            </a:endParaRPr>
          </a:p>
          <a:p>
            <a:pPr algn="just">
              <a:defRPr/>
            </a:pPr>
            <a:r>
              <a:rPr lang="es-ES_tradnl" sz="1200" b="1" i="1" dirty="0">
                <a:solidFill>
                  <a:prstClr val="black"/>
                </a:solidFill>
              </a:rPr>
              <a:t>FUNCIONES.</a:t>
            </a:r>
          </a:p>
          <a:p>
            <a:pPr algn="just">
              <a:defRPr/>
            </a:pPr>
            <a:endParaRPr lang="es-MX" sz="1200" dirty="0">
              <a:solidFill>
                <a:prstClr val="black"/>
              </a:solidFill>
            </a:endParaRPr>
          </a:p>
          <a:p>
            <a:pPr marL="176213" indent="187325" algn="just">
              <a:lnSpc>
                <a:spcPct val="120000"/>
              </a:lnSpc>
              <a:spcAft>
                <a:spcPts val="700"/>
              </a:spcAft>
              <a:buFont typeface="Wingdings" pitchFamily="2" charset="2"/>
              <a:buChar char="§"/>
              <a:tabLst>
                <a:tab pos="363538" algn="l"/>
              </a:tabLst>
              <a:defRPr/>
            </a:pPr>
            <a:r>
              <a:rPr lang="es-MX" sz="1200" dirty="0">
                <a:solidFill>
                  <a:prstClr val="black"/>
                </a:solidFill>
              </a:rPr>
              <a:t>Conservar limpias y en orden de manera permanente las áreas de 	oficina.</a:t>
            </a:r>
          </a:p>
          <a:p>
            <a:pPr marL="176213" indent="187325" algn="just">
              <a:lnSpc>
                <a:spcPct val="120000"/>
              </a:lnSpc>
              <a:spcAft>
                <a:spcPts val="700"/>
              </a:spcAft>
              <a:buFont typeface="Wingdings" pitchFamily="2" charset="2"/>
              <a:buChar char="§"/>
              <a:tabLst>
                <a:tab pos="363538" algn="l"/>
              </a:tabLst>
              <a:defRPr/>
            </a:pPr>
            <a:r>
              <a:rPr lang="es-ES_tradnl" sz="1200" dirty="0" smtClean="0"/>
              <a:t>Mantener e identificar en lugares apropiados los diversos materiales 	que se requieren para realizar las funciones encomendadas.</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Solicitar al Director Administrativo los materiales </a:t>
            </a:r>
            <a:r>
              <a:rPr lang="es-ES_tradnl" sz="1200" dirty="0">
                <a:solidFill>
                  <a:prstClr val="black"/>
                </a:solidFill>
              </a:rPr>
              <a:t>de limpieza y 	sugerir la compra de otros</a:t>
            </a:r>
            <a:r>
              <a:rPr lang="es-MX" sz="1200" dirty="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a:solidFill>
                  <a:prstClr val="black"/>
                </a:solidFill>
              </a:rPr>
              <a:t>Apoyar en la distribución de materiales de oficina y enseres menores</a:t>
            </a:r>
            <a:r>
              <a:rPr lang="es-ES_tradnl" sz="1200" dirty="0" smtClean="0">
                <a:solidFill>
                  <a:prstClr val="black"/>
                </a:solidFill>
              </a:rPr>
              <a:t>.</a:t>
            </a:r>
          </a:p>
          <a:p>
            <a:pPr marL="176213" indent="187325" algn="just">
              <a:lnSpc>
                <a:spcPct val="120000"/>
              </a:lnSpc>
              <a:spcAft>
                <a:spcPts val="700"/>
              </a:spcAft>
              <a:buFont typeface="Wingdings" pitchFamily="2" charset="2"/>
              <a:buChar char="§"/>
              <a:tabLst>
                <a:tab pos="363538" algn="l"/>
              </a:tabLst>
              <a:defRPr/>
            </a:pPr>
            <a:r>
              <a:rPr lang="es-ES_tradnl" sz="1200" dirty="0" smtClean="0"/>
              <a:t>Apoyar en el mantenimiento de las instalaciones y equipo de</a:t>
            </a:r>
            <a:r>
              <a:rPr lang="es-ES_tradnl" sz="1200" dirty="0" smtClean="0">
                <a:solidFill>
                  <a:prstClr val="black"/>
                </a:solidFill>
              </a:rPr>
              <a:t>l Instituto.</a:t>
            </a:r>
          </a:p>
          <a:p>
            <a:pPr marL="176213" indent="187325" algn="just">
              <a:lnSpc>
                <a:spcPct val="120000"/>
              </a:lnSpc>
              <a:spcAft>
                <a:spcPts val="700"/>
              </a:spcAft>
              <a:buFont typeface="Wingdings" pitchFamily="2" charset="2"/>
              <a:buChar char="§"/>
              <a:tabLst>
                <a:tab pos="363538" algn="l"/>
              </a:tabLst>
              <a:defRPr/>
            </a:pPr>
            <a:r>
              <a:rPr lang="es-ES_tradnl" sz="1200" dirty="0" smtClean="0">
                <a:solidFill>
                  <a:prstClr val="black"/>
                </a:solidFill>
              </a:rPr>
              <a:t>Estas funciones son enunciativas mas no limitativas.</a:t>
            </a:r>
            <a:r>
              <a:rPr lang="es-MX" sz="1200" dirty="0" smtClean="0"/>
              <a:t> </a:t>
            </a:r>
          </a:p>
          <a:p>
            <a:pPr marL="176213" indent="187325" algn="just">
              <a:lnSpc>
                <a:spcPct val="120000"/>
              </a:lnSpc>
              <a:spcAft>
                <a:spcPts val="700"/>
              </a:spcAft>
              <a:buFont typeface="Wingdings" pitchFamily="2" charset="2"/>
              <a:buChar char="§"/>
              <a:tabLst>
                <a:tab pos="363538" algn="l"/>
              </a:tabLst>
              <a:defRPr/>
            </a:pPr>
            <a:endParaRPr lang="es-MX" sz="1200" dirty="0" smtClean="0">
              <a:solidFill>
                <a:prstClr val="black"/>
              </a:solidFill>
            </a:endParaRPr>
          </a:p>
          <a:p>
            <a:pPr marL="176213" indent="187325" algn="just">
              <a:lnSpc>
                <a:spcPct val="120000"/>
              </a:lnSpc>
              <a:spcAft>
                <a:spcPts val="600"/>
              </a:spcAft>
              <a:buFont typeface="Wingdings" pitchFamily="2" charset="2"/>
              <a:buChar char="§"/>
              <a:tabLst>
                <a:tab pos="363538" algn="l"/>
              </a:tabLst>
              <a:defRPr/>
            </a:pPr>
            <a:endParaRPr lang="es-MX" sz="1200" dirty="0">
              <a:solidFill>
                <a:prstClr val="black"/>
              </a:solidFill>
            </a:endParaRPr>
          </a:p>
        </p:txBody>
      </p:sp>
      <p:graphicFrame>
        <p:nvGraphicFramePr>
          <p:cNvPr id="8" name="7 Tabla"/>
          <p:cNvGraphicFramePr>
            <a:graphicFrameLocks noGrp="1"/>
          </p:cNvGraphicFramePr>
          <p:nvPr/>
        </p:nvGraphicFramePr>
        <p:xfrm>
          <a:off x="1310945" y="8201677"/>
          <a:ext cx="5328592" cy="515917"/>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05">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Ma. Isabel Zavala Cruz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José Antonio Correa Estrada</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707574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12266</TotalTime>
  <Words>1070</Words>
  <Application>Microsoft Office PowerPoint</Application>
  <PresentationFormat>Carta (216 x 279 mm)</PresentationFormat>
  <Paragraphs>520</Paragraphs>
  <Slides>26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26</vt:i4>
      </vt:variant>
    </vt:vector>
  </HeadingPairs>
  <TitlesOfParts>
    <vt:vector size="31"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Personal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 PC</dc:creator>
  <cp:lastModifiedBy>Planeacion</cp:lastModifiedBy>
  <cp:revision>1195</cp:revision>
  <cp:lastPrinted>2016-05-11T13:57:11Z</cp:lastPrinted>
  <dcterms:created xsi:type="dcterms:W3CDTF">2010-09-03T17:54:09Z</dcterms:created>
  <dcterms:modified xsi:type="dcterms:W3CDTF">2019-04-03T15:06:28Z</dcterms:modified>
</cp:coreProperties>
</file>