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696" r:id="rId2"/>
    <p:sldId id="714" r:id="rId3"/>
    <p:sldId id="272" r:id="rId4"/>
    <p:sldId id="273" r:id="rId5"/>
    <p:sldId id="698" r:id="rId6"/>
    <p:sldId id="700" r:id="rId7"/>
    <p:sldId id="274" r:id="rId8"/>
    <p:sldId id="275" r:id="rId9"/>
    <p:sldId id="770" r:id="rId10"/>
    <p:sldId id="771" r:id="rId11"/>
    <p:sldId id="772" r:id="rId12"/>
  </p:sldIdLst>
  <p:sldSz cx="6858000" cy="9144000" type="letter"/>
  <p:notesSz cx="6881813" cy="9296400"/>
  <p:defaultTextStyle>
    <a:defPPr>
      <a:defRPr lang="es-MX"/>
    </a:defPPr>
    <a:lvl1pPr algn="l" defTabSz="912813" rtl="0" fontAlgn="base">
      <a:spcBef>
        <a:spcPct val="0"/>
      </a:spcBef>
      <a:spcAft>
        <a:spcPct val="0"/>
      </a:spcAft>
      <a:defRPr kern="1200">
        <a:solidFill>
          <a:schemeClr val="tx1"/>
        </a:solidFill>
        <a:latin typeface="Arial" charset="0"/>
        <a:ea typeface="+mn-ea"/>
        <a:cs typeface="+mn-cs"/>
      </a:defRPr>
    </a:lvl1pPr>
    <a:lvl2pPr marL="455613" indent="1588" algn="l" defTabSz="912813" rtl="0" fontAlgn="base">
      <a:spcBef>
        <a:spcPct val="0"/>
      </a:spcBef>
      <a:spcAft>
        <a:spcPct val="0"/>
      </a:spcAft>
      <a:defRPr kern="1200">
        <a:solidFill>
          <a:schemeClr val="tx1"/>
        </a:solidFill>
        <a:latin typeface="Arial" charset="0"/>
        <a:ea typeface="+mn-ea"/>
        <a:cs typeface="+mn-cs"/>
      </a:defRPr>
    </a:lvl2pPr>
    <a:lvl3pPr marL="912813" indent="1588" algn="l" defTabSz="912813" rtl="0" fontAlgn="base">
      <a:spcBef>
        <a:spcPct val="0"/>
      </a:spcBef>
      <a:spcAft>
        <a:spcPct val="0"/>
      </a:spcAft>
      <a:defRPr kern="1200">
        <a:solidFill>
          <a:schemeClr val="tx1"/>
        </a:solidFill>
        <a:latin typeface="Arial" charset="0"/>
        <a:ea typeface="+mn-ea"/>
        <a:cs typeface="+mn-cs"/>
      </a:defRPr>
    </a:lvl3pPr>
    <a:lvl4pPr marL="1370013" indent="1588" algn="l" defTabSz="912813" rtl="0" fontAlgn="base">
      <a:spcBef>
        <a:spcPct val="0"/>
      </a:spcBef>
      <a:spcAft>
        <a:spcPct val="0"/>
      </a:spcAft>
      <a:defRPr kern="1200">
        <a:solidFill>
          <a:schemeClr val="tx1"/>
        </a:solidFill>
        <a:latin typeface="Arial" charset="0"/>
        <a:ea typeface="+mn-ea"/>
        <a:cs typeface="+mn-cs"/>
      </a:defRPr>
    </a:lvl4pPr>
    <a:lvl5pPr marL="1827213" indent="1588" algn="l" defTabSz="912813"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12762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2" autoAdjust="0"/>
    <p:restoredTop sz="94624" autoAdjust="0"/>
  </p:normalViewPr>
  <p:slideViewPr>
    <p:cSldViewPr snapToGrid="0">
      <p:cViewPr varScale="1">
        <p:scale>
          <a:sx n="62" d="100"/>
          <a:sy n="62" d="100"/>
        </p:scale>
        <p:origin x="-2610" y="-72"/>
      </p:cViewPr>
      <p:guideLst>
        <p:guide orient="horz" pos="839"/>
        <p:guide orient="horz" pos="5638"/>
        <p:guide orient="horz" pos="5150"/>
        <p:guide pos="804"/>
        <p:guide pos="4247"/>
      </p:guideLst>
    </p:cSldViewPr>
  </p:slideViewPr>
  <p:outlineViewPr>
    <p:cViewPr>
      <p:scale>
        <a:sx n="33" d="100"/>
        <a:sy n="33" d="100"/>
      </p:scale>
      <p:origin x="0" y="2490"/>
    </p:cViewPr>
  </p:outlineViewPr>
  <p:notesTextViewPr>
    <p:cViewPr>
      <p:scale>
        <a:sx n="100" d="100"/>
        <a:sy n="100" d="100"/>
      </p:scale>
      <p:origin x="0" y="0"/>
    </p:cViewPr>
  </p:notesTextViewPr>
  <p:sorterViewPr>
    <p:cViewPr>
      <p:scale>
        <a:sx n="200" d="100"/>
        <a:sy n="200" d="100"/>
      </p:scale>
      <p:origin x="0" y="2161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9"/>
            <a:ext cx="5829300" cy="1960033"/>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138" indent="0" algn="ctr">
              <a:buNone/>
              <a:defRPr>
                <a:solidFill>
                  <a:schemeClr val="tx1">
                    <a:tint val="75000"/>
                  </a:schemeClr>
                </a:solidFill>
              </a:defRPr>
            </a:lvl2pPr>
            <a:lvl3pPr marL="914276" indent="0" algn="ctr">
              <a:buNone/>
              <a:defRPr>
                <a:solidFill>
                  <a:schemeClr val="tx1">
                    <a:tint val="75000"/>
                  </a:schemeClr>
                </a:solidFill>
              </a:defRPr>
            </a:lvl3pPr>
            <a:lvl4pPr marL="1371413" indent="0" algn="ctr">
              <a:buNone/>
              <a:defRPr>
                <a:solidFill>
                  <a:schemeClr val="tx1">
                    <a:tint val="75000"/>
                  </a:schemeClr>
                </a:solidFill>
              </a:defRPr>
            </a:lvl4pPr>
            <a:lvl5pPr marL="1828551" indent="0" algn="ctr">
              <a:buNone/>
              <a:defRPr>
                <a:solidFill>
                  <a:schemeClr val="tx1">
                    <a:tint val="75000"/>
                  </a:schemeClr>
                </a:solidFill>
              </a:defRPr>
            </a:lvl5pPr>
            <a:lvl6pPr marL="2285689" indent="0" algn="ctr">
              <a:buNone/>
              <a:defRPr>
                <a:solidFill>
                  <a:schemeClr val="tx1">
                    <a:tint val="75000"/>
                  </a:schemeClr>
                </a:solidFill>
              </a:defRPr>
            </a:lvl6pPr>
            <a:lvl7pPr marL="2742827" indent="0" algn="ctr">
              <a:buNone/>
              <a:defRPr>
                <a:solidFill>
                  <a:schemeClr val="tx1">
                    <a:tint val="75000"/>
                  </a:schemeClr>
                </a:solidFill>
              </a:defRPr>
            </a:lvl7pPr>
            <a:lvl8pPr marL="3199965" indent="0" algn="ctr">
              <a:buNone/>
              <a:defRPr>
                <a:solidFill>
                  <a:schemeClr val="tx1">
                    <a:tint val="75000"/>
                  </a:schemeClr>
                </a:solidFill>
              </a:defRPr>
            </a:lvl8pPr>
            <a:lvl9pPr marL="3657103"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fld id="{7C405475-54C7-41F7-AAA4-24A8CA6A4CF2}" type="datetimeFigureOut">
              <a:rPr lang="es-MX"/>
              <a:pPr>
                <a:defRPr/>
              </a:pPr>
              <a:t>02/04/2019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5D9401B9-970D-4BB9-B1BE-F229AC775012}" type="slidenum">
              <a:rPr lang="es-MX"/>
              <a:pPr>
                <a:defRPr/>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FEE581CD-3528-4333-9868-FDD41DB8C135}" type="datetimeFigureOut">
              <a:rPr lang="es-MX"/>
              <a:pPr>
                <a:defRPr/>
              </a:pPr>
              <a:t>02/04/2019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E01B0F68-47B8-49EF-B492-584EA037AB38}" type="slidenum">
              <a:rPr lang="es-MX"/>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735" y="3875619"/>
            <a:ext cx="5829300" cy="2000249"/>
          </a:xfrm>
        </p:spPr>
        <p:txBody>
          <a:bodyPr anchor="b"/>
          <a:lstStyle>
            <a:lvl1pPr marL="0" indent="0">
              <a:buNone/>
              <a:defRPr sz="2000">
                <a:solidFill>
                  <a:schemeClr val="tx1">
                    <a:tint val="75000"/>
                  </a:schemeClr>
                </a:solidFill>
              </a:defRPr>
            </a:lvl1pPr>
            <a:lvl2pPr marL="457138" indent="0">
              <a:buNone/>
              <a:defRPr sz="1800">
                <a:solidFill>
                  <a:schemeClr val="tx1">
                    <a:tint val="75000"/>
                  </a:schemeClr>
                </a:solidFill>
              </a:defRPr>
            </a:lvl2pPr>
            <a:lvl3pPr marL="914276" indent="0">
              <a:buNone/>
              <a:defRPr sz="1600">
                <a:solidFill>
                  <a:schemeClr val="tx1">
                    <a:tint val="75000"/>
                  </a:schemeClr>
                </a:solidFill>
              </a:defRPr>
            </a:lvl3pPr>
            <a:lvl4pPr marL="1371413" indent="0">
              <a:buNone/>
              <a:defRPr sz="1400">
                <a:solidFill>
                  <a:schemeClr val="tx1">
                    <a:tint val="75000"/>
                  </a:schemeClr>
                </a:solidFill>
              </a:defRPr>
            </a:lvl4pPr>
            <a:lvl5pPr marL="1828551" indent="0">
              <a:buNone/>
              <a:defRPr sz="1400">
                <a:solidFill>
                  <a:schemeClr val="tx1">
                    <a:tint val="75000"/>
                  </a:schemeClr>
                </a:solidFill>
              </a:defRPr>
            </a:lvl5pPr>
            <a:lvl6pPr marL="2285689" indent="0">
              <a:buNone/>
              <a:defRPr sz="1400">
                <a:solidFill>
                  <a:schemeClr val="tx1">
                    <a:tint val="75000"/>
                  </a:schemeClr>
                </a:solidFill>
              </a:defRPr>
            </a:lvl6pPr>
            <a:lvl7pPr marL="2742827" indent="0">
              <a:buNone/>
              <a:defRPr sz="1400">
                <a:solidFill>
                  <a:schemeClr val="tx1">
                    <a:tint val="75000"/>
                  </a:schemeClr>
                </a:solidFill>
              </a:defRPr>
            </a:lvl7pPr>
            <a:lvl8pPr marL="3199965" indent="0">
              <a:buNone/>
              <a:defRPr sz="1400">
                <a:solidFill>
                  <a:schemeClr val="tx1">
                    <a:tint val="75000"/>
                  </a:schemeClr>
                </a:solidFill>
              </a:defRPr>
            </a:lvl8pPr>
            <a:lvl9pPr marL="3657103"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8833D3FB-1D10-42F1-BABB-455E27F5F329}" type="datetimeFigureOut">
              <a:rPr lang="es-MX"/>
              <a:pPr>
                <a:defRPr/>
              </a:pPr>
              <a:t>02/04/2019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2C7F3AA2-48C5-4E80-9267-6CA9676B28FD}" type="slidenum">
              <a:rPr lang="es-MX"/>
              <a:pPr>
                <a:defRPr/>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fld id="{AEC32E64-143B-4FF3-A135-8FCF7D026C78}" type="datetimeFigureOut">
              <a:rPr lang="es-MX"/>
              <a:pPr>
                <a:defRPr/>
              </a:pPr>
              <a:t>02/04/2019</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0CF7A95F-9611-47BA-8FD7-4200366E3E7E}" type="slidenum">
              <a:rPr lang="es-MX"/>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1" y="2046817"/>
            <a:ext cx="3030141" cy="853016"/>
          </a:xfrm>
        </p:spPr>
        <p:txBody>
          <a:bodyPr anchor="b"/>
          <a:lstStyle>
            <a:lvl1pPr marL="0" indent="0">
              <a:buNone/>
              <a:defRPr sz="2400" b="1"/>
            </a:lvl1pPr>
            <a:lvl2pPr marL="457138" indent="0">
              <a:buNone/>
              <a:defRPr sz="2000" b="1"/>
            </a:lvl2pPr>
            <a:lvl3pPr marL="914276" indent="0">
              <a:buNone/>
              <a:defRPr sz="1800" b="1"/>
            </a:lvl3pPr>
            <a:lvl4pPr marL="1371413" indent="0">
              <a:buNone/>
              <a:defRPr sz="1600" b="1"/>
            </a:lvl4pPr>
            <a:lvl5pPr marL="1828551" indent="0">
              <a:buNone/>
              <a:defRPr sz="1600" b="1"/>
            </a:lvl5pPr>
            <a:lvl6pPr marL="2285689" indent="0">
              <a:buNone/>
              <a:defRPr sz="1600" b="1"/>
            </a:lvl6pPr>
            <a:lvl7pPr marL="2742827" indent="0">
              <a:buNone/>
              <a:defRPr sz="1600" b="1"/>
            </a:lvl7pPr>
            <a:lvl8pPr marL="3199965" indent="0">
              <a:buNone/>
              <a:defRPr sz="1600" b="1"/>
            </a:lvl8pPr>
            <a:lvl9pPr marL="3657103"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3770" y="2046817"/>
            <a:ext cx="3031331" cy="853016"/>
          </a:xfrm>
        </p:spPr>
        <p:txBody>
          <a:bodyPr anchor="b"/>
          <a:lstStyle>
            <a:lvl1pPr marL="0" indent="0">
              <a:buNone/>
              <a:defRPr sz="2400" b="1"/>
            </a:lvl1pPr>
            <a:lvl2pPr marL="457138" indent="0">
              <a:buNone/>
              <a:defRPr sz="2000" b="1"/>
            </a:lvl2pPr>
            <a:lvl3pPr marL="914276" indent="0">
              <a:buNone/>
              <a:defRPr sz="1800" b="1"/>
            </a:lvl3pPr>
            <a:lvl4pPr marL="1371413" indent="0">
              <a:buNone/>
              <a:defRPr sz="1600" b="1"/>
            </a:lvl4pPr>
            <a:lvl5pPr marL="1828551" indent="0">
              <a:buNone/>
              <a:defRPr sz="1600" b="1"/>
            </a:lvl5pPr>
            <a:lvl6pPr marL="2285689" indent="0">
              <a:buNone/>
              <a:defRPr sz="1600" b="1"/>
            </a:lvl6pPr>
            <a:lvl7pPr marL="2742827" indent="0">
              <a:buNone/>
              <a:defRPr sz="1600" b="1"/>
            </a:lvl7pPr>
            <a:lvl8pPr marL="3199965" indent="0">
              <a:buNone/>
              <a:defRPr sz="1600" b="1"/>
            </a:lvl8pPr>
            <a:lvl9pPr marL="3657103"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fld id="{EFBEF076-ED01-4542-A8A1-B6F76A9A89AA}" type="datetimeFigureOut">
              <a:rPr lang="es-MX"/>
              <a:pPr>
                <a:defRPr/>
              </a:pPr>
              <a:t>02/04/2019</a:t>
            </a:fld>
            <a:endParaRPr lang="es-MX"/>
          </a:p>
        </p:txBody>
      </p:sp>
      <p:sp>
        <p:nvSpPr>
          <p:cNvPr id="8" name="4 Marcador de pie de página"/>
          <p:cNvSpPr>
            <a:spLocks noGrp="1"/>
          </p:cNvSpPr>
          <p:nvPr>
            <p:ph type="ftr" sz="quarter" idx="11"/>
          </p:nvPr>
        </p:nvSpPr>
        <p:spPr/>
        <p:txBody>
          <a:bodyPr/>
          <a:lstStyle>
            <a:lvl1pPr>
              <a:defRPr/>
            </a:lvl1pPr>
          </a:lstStyle>
          <a:p>
            <a:pPr>
              <a:defRPr/>
            </a:pPr>
            <a:endParaRPr lang="es-MX"/>
          </a:p>
        </p:txBody>
      </p:sp>
      <p:sp>
        <p:nvSpPr>
          <p:cNvPr id="9" name="5 Marcador de número de diapositiva"/>
          <p:cNvSpPr>
            <a:spLocks noGrp="1"/>
          </p:cNvSpPr>
          <p:nvPr>
            <p:ph type="sldNum" sz="quarter" idx="12"/>
          </p:nvPr>
        </p:nvSpPr>
        <p:spPr/>
        <p:txBody>
          <a:bodyPr/>
          <a:lstStyle>
            <a:lvl1pPr>
              <a:defRPr/>
            </a:lvl1pPr>
          </a:lstStyle>
          <a:p>
            <a:pPr>
              <a:defRPr/>
            </a:pPr>
            <a:fld id="{D3D3C6BC-96B3-4065-99FD-EB5461673C3E}" type="slidenum">
              <a:rPr lang="es-MX"/>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fld id="{5EEB8565-C859-4F79-A88E-C43583EFD3AA}" type="datetimeFigureOut">
              <a:rPr lang="es-MX"/>
              <a:pPr>
                <a:defRPr/>
              </a:pPr>
              <a:t>02/04/2019</a:t>
            </a:fld>
            <a:endParaRPr lang="es-MX"/>
          </a:p>
        </p:txBody>
      </p:sp>
      <p:sp>
        <p:nvSpPr>
          <p:cNvPr id="4" name="4 Marcador de pie de página"/>
          <p:cNvSpPr>
            <a:spLocks noGrp="1"/>
          </p:cNvSpPr>
          <p:nvPr>
            <p:ph type="ftr" sz="quarter" idx="11"/>
          </p:nvPr>
        </p:nvSpPr>
        <p:spPr/>
        <p:txBody>
          <a:bodyPr/>
          <a:lstStyle>
            <a:lvl1pPr>
              <a:defRPr/>
            </a:lvl1pPr>
          </a:lstStyle>
          <a:p>
            <a:pPr>
              <a:defRPr/>
            </a:pPr>
            <a:endParaRPr lang="es-MX"/>
          </a:p>
        </p:txBody>
      </p:sp>
      <p:sp>
        <p:nvSpPr>
          <p:cNvPr id="5" name="5 Marcador de número de diapositiva"/>
          <p:cNvSpPr>
            <a:spLocks noGrp="1"/>
          </p:cNvSpPr>
          <p:nvPr>
            <p:ph type="sldNum" sz="quarter" idx="12"/>
          </p:nvPr>
        </p:nvSpPr>
        <p:spPr/>
        <p:txBody>
          <a:bodyPr/>
          <a:lstStyle>
            <a:lvl1pPr>
              <a:defRPr/>
            </a:lvl1pPr>
          </a:lstStyle>
          <a:p>
            <a:pPr>
              <a:defRPr/>
            </a:pPr>
            <a:fld id="{E382CCB5-42E1-4089-A531-D625ABBE1A30}" type="slidenum">
              <a:rPr lang="es-MX"/>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9A606A8F-ABA3-4E97-B5CF-857218619F12}" type="datetimeFigureOut">
              <a:rPr lang="es-MX"/>
              <a:pPr>
                <a:defRPr/>
              </a:pPr>
              <a:t>02/04/2019</a:t>
            </a:fld>
            <a:endParaRPr lang="es-MX"/>
          </a:p>
        </p:txBody>
      </p:sp>
      <p:sp>
        <p:nvSpPr>
          <p:cNvPr id="3" name="4 Marcador de pie de página"/>
          <p:cNvSpPr>
            <a:spLocks noGrp="1"/>
          </p:cNvSpPr>
          <p:nvPr>
            <p:ph type="ftr" sz="quarter" idx="11"/>
          </p:nvPr>
        </p:nvSpPr>
        <p:spPr/>
        <p:txBody>
          <a:bodyPr/>
          <a:lstStyle>
            <a:lvl1pPr>
              <a:defRPr/>
            </a:lvl1pPr>
          </a:lstStyle>
          <a:p>
            <a:pPr>
              <a:defRPr/>
            </a:pPr>
            <a:endParaRPr lang="es-MX"/>
          </a:p>
        </p:txBody>
      </p:sp>
      <p:sp>
        <p:nvSpPr>
          <p:cNvPr id="4" name="5 Marcador de número de diapositiva"/>
          <p:cNvSpPr>
            <a:spLocks noGrp="1"/>
          </p:cNvSpPr>
          <p:nvPr>
            <p:ph type="sldNum" sz="quarter" idx="12"/>
          </p:nvPr>
        </p:nvSpPr>
        <p:spPr/>
        <p:txBody>
          <a:bodyPr/>
          <a:lstStyle>
            <a:lvl1pPr>
              <a:defRPr/>
            </a:lvl1pPr>
          </a:lstStyle>
          <a:p>
            <a:pPr>
              <a:defRPr/>
            </a:pPr>
            <a:fld id="{D8A4A7A6-9FA2-4E01-ABB1-9B122A07D181}" type="slidenum">
              <a:rPr lang="es-MX"/>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1" y="364067"/>
            <a:ext cx="2256235"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4068"/>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1" y="1913468"/>
            <a:ext cx="2256235" cy="6254751"/>
          </a:xfrm>
        </p:spPr>
        <p:txBody>
          <a:bodyPr/>
          <a:lstStyle>
            <a:lvl1pPr marL="0" indent="0">
              <a:buNone/>
              <a:defRPr sz="1400"/>
            </a:lvl1pPr>
            <a:lvl2pPr marL="457138" indent="0">
              <a:buNone/>
              <a:defRPr sz="1200"/>
            </a:lvl2pPr>
            <a:lvl3pPr marL="914276" indent="0">
              <a:buNone/>
              <a:defRPr sz="1000"/>
            </a:lvl3pPr>
            <a:lvl4pPr marL="1371413" indent="0">
              <a:buNone/>
              <a:defRPr sz="900"/>
            </a:lvl4pPr>
            <a:lvl5pPr marL="1828551" indent="0">
              <a:buNone/>
              <a:defRPr sz="900"/>
            </a:lvl5pPr>
            <a:lvl6pPr marL="2285689" indent="0">
              <a:buNone/>
              <a:defRPr sz="900"/>
            </a:lvl6pPr>
            <a:lvl7pPr marL="2742827" indent="0">
              <a:buNone/>
              <a:defRPr sz="900"/>
            </a:lvl7pPr>
            <a:lvl8pPr marL="3199965" indent="0">
              <a:buNone/>
              <a:defRPr sz="900"/>
            </a:lvl8pPr>
            <a:lvl9pPr marL="3657103"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B06D2D0-5034-4E3E-8B46-85E917AF97BB}" type="datetimeFigureOut">
              <a:rPr lang="es-MX"/>
              <a:pPr>
                <a:defRPr/>
              </a:pPr>
              <a:t>02/04/2019</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6AE882D3-BABD-4E82-A2BA-353EB37DF7C6}" type="slidenum">
              <a:rPr lang="es-MX"/>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1"/>
            <a:ext cx="4114800" cy="755651"/>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rtlCol="0">
            <a:normAutofit/>
          </a:bodyPr>
          <a:lstStyle>
            <a:lvl1pPr marL="0" indent="0">
              <a:buNone/>
              <a:defRPr sz="3200"/>
            </a:lvl1pPr>
            <a:lvl2pPr marL="457138" indent="0">
              <a:buNone/>
              <a:defRPr sz="2800"/>
            </a:lvl2pPr>
            <a:lvl3pPr marL="914276" indent="0">
              <a:buNone/>
              <a:defRPr sz="2400"/>
            </a:lvl3pPr>
            <a:lvl4pPr marL="1371413" indent="0">
              <a:buNone/>
              <a:defRPr sz="2000"/>
            </a:lvl4pPr>
            <a:lvl5pPr marL="1828551" indent="0">
              <a:buNone/>
              <a:defRPr sz="2000"/>
            </a:lvl5pPr>
            <a:lvl6pPr marL="2285689" indent="0">
              <a:buNone/>
              <a:defRPr sz="2000"/>
            </a:lvl6pPr>
            <a:lvl7pPr marL="2742827" indent="0">
              <a:buNone/>
              <a:defRPr sz="2000"/>
            </a:lvl7pPr>
            <a:lvl8pPr marL="3199965" indent="0">
              <a:buNone/>
              <a:defRPr sz="2000"/>
            </a:lvl8pPr>
            <a:lvl9pPr marL="3657103" indent="0">
              <a:buNone/>
              <a:defRPr sz="2000"/>
            </a:lvl9pPr>
          </a:lstStyle>
          <a:p>
            <a:pPr lvl="0"/>
            <a:endParaRPr lang="es-MX" noProof="0" smtClean="0"/>
          </a:p>
        </p:txBody>
      </p:sp>
      <p:sp>
        <p:nvSpPr>
          <p:cNvPr id="4" name="3 Marcador de texto"/>
          <p:cNvSpPr>
            <a:spLocks noGrp="1"/>
          </p:cNvSpPr>
          <p:nvPr>
            <p:ph type="body" sz="half" idx="2"/>
          </p:nvPr>
        </p:nvSpPr>
        <p:spPr>
          <a:xfrm>
            <a:off x="1344216" y="7156452"/>
            <a:ext cx="4114800" cy="1073149"/>
          </a:xfrm>
        </p:spPr>
        <p:txBody>
          <a:bodyPr/>
          <a:lstStyle>
            <a:lvl1pPr marL="0" indent="0">
              <a:buNone/>
              <a:defRPr sz="1400"/>
            </a:lvl1pPr>
            <a:lvl2pPr marL="457138" indent="0">
              <a:buNone/>
              <a:defRPr sz="1200"/>
            </a:lvl2pPr>
            <a:lvl3pPr marL="914276" indent="0">
              <a:buNone/>
              <a:defRPr sz="1000"/>
            </a:lvl3pPr>
            <a:lvl4pPr marL="1371413" indent="0">
              <a:buNone/>
              <a:defRPr sz="900"/>
            </a:lvl4pPr>
            <a:lvl5pPr marL="1828551" indent="0">
              <a:buNone/>
              <a:defRPr sz="900"/>
            </a:lvl5pPr>
            <a:lvl6pPr marL="2285689" indent="0">
              <a:buNone/>
              <a:defRPr sz="900"/>
            </a:lvl6pPr>
            <a:lvl7pPr marL="2742827" indent="0">
              <a:buNone/>
              <a:defRPr sz="900"/>
            </a:lvl7pPr>
            <a:lvl8pPr marL="3199965" indent="0">
              <a:buNone/>
              <a:defRPr sz="900"/>
            </a:lvl8pPr>
            <a:lvl9pPr marL="3657103"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AFB2741-FDC4-4739-BD1B-E81B4197A1FE}" type="datetimeFigureOut">
              <a:rPr lang="es-MX"/>
              <a:pPr>
                <a:defRPr/>
              </a:pPr>
              <a:t>02/04/2019</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2FB80DDA-C9E0-4246-8FDE-1A43ACD33E8D}" type="slidenum">
              <a:rPr lang="es-MX"/>
              <a:pPr>
                <a:defRPr/>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2591D8CE-0E0C-41A9-8155-5D3036A2DD91}" type="datetimeFigureOut">
              <a:rPr lang="es-MX"/>
              <a:pPr>
                <a:defRPr/>
              </a:pPr>
              <a:t>02/04/2019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F3F08637-0D02-4387-9D73-0C29B569E01F}" type="slidenum">
              <a:rPr lang="es-MX"/>
              <a:pPr>
                <a:defRPr/>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08AAB261-03B0-4470-A5EF-1D58A3954528}" type="datetimeFigureOut">
              <a:rPr lang="es-MX"/>
              <a:pPr>
                <a:defRPr/>
              </a:pPr>
              <a:t>02/04/2019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CC86C693-1E9F-42C3-ADAF-67D42EE91E10}" type="slidenum">
              <a:rPr lang="es-MX"/>
              <a:pPr>
                <a:defRPr/>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342900" y="366713"/>
            <a:ext cx="6172200" cy="1524000"/>
          </a:xfrm>
          <a:prstGeom prst="rect">
            <a:avLst/>
          </a:prstGeom>
          <a:noFill/>
          <a:ln w="9525">
            <a:noFill/>
            <a:miter lim="800000"/>
            <a:headEnd/>
            <a:tailEnd/>
          </a:ln>
        </p:spPr>
        <p:txBody>
          <a:bodyPr vert="horz" wrap="square" lIns="91427" tIns="45714" rIns="91427" bIns="45714"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1027" name="2 Marcador de texto"/>
          <p:cNvSpPr>
            <a:spLocks noGrp="1"/>
          </p:cNvSpPr>
          <p:nvPr>
            <p:ph type="body" idx="1"/>
          </p:nvPr>
        </p:nvSpPr>
        <p:spPr bwMode="auto">
          <a:xfrm>
            <a:off x="342900" y="2133600"/>
            <a:ext cx="6172200" cy="6034088"/>
          </a:xfrm>
          <a:prstGeom prst="rect">
            <a:avLst/>
          </a:prstGeom>
          <a:noFill/>
          <a:ln w="9525">
            <a:noFill/>
            <a:miter lim="800000"/>
            <a:headEnd/>
            <a:tailEnd/>
          </a:ln>
        </p:spPr>
        <p:txBody>
          <a:bodyPr vert="horz" wrap="square" lIns="91427" tIns="45714" rIns="91427" bIns="45714"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342900" y="8475663"/>
            <a:ext cx="1600200" cy="485775"/>
          </a:xfrm>
          <a:prstGeom prst="rect">
            <a:avLst/>
          </a:prstGeom>
        </p:spPr>
        <p:txBody>
          <a:bodyPr vert="horz" lIns="91427" tIns="45714" rIns="91427" bIns="45714" rtlCol="0" anchor="ctr"/>
          <a:lstStyle>
            <a:lvl1pPr algn="l" defTabSz="914276" fontAlgn="auto">
              <a:spcBef>
                <a:spcPts val="0"/>
              </a:spcBef>
              <a:spcAft>
                <a:spcPts val="0"/>
              </a:spcAft>
              <a:defRPr sz="1200">
                <a:solidFill>
                  <a:schemeClr val="tx1">
                    <a:tint val="75000"/>
                  </a:schemeClr>
                </a:solidFill>
                <a:latin typeface="+mn-lt"/>
              </a:defRPr>
            </a:lvl1pPr>
          </a:lstStyle>
          <a:p>
            <a:pPr>
              <a:defRPr/>
            </a:pPr>
            <a:fld id="{1310F5B0-4FE5-48D8-A8E7-CBC25F0E0F4D}" type="datetimeFigureOut">
              <a:rPr lang="es-MX"/>
              <a:pPr>
                <a:defRPr/>
              </a:pPr>
              <a:t>02/04/2019</a:t>
            </a:fld>
            <a:endParaRPr lang="es-MX"/>
          </a:p>
        </p:txBody>
      </p:sp>
      <p:sp>
        <p:nvSpPr>
          <p:cNvPr id="5" name="4 Marcador de pie de página"/>
          <p:cNvSpPr>
            <a:spLocks noGrp="1"/>
          </p:cNvSpPr>
          <p:nvPr>
            <p:ph type="ftr" sz="quarter" idx="3"/>
          </p:nvPr>
        </p:nvSpPr>
        <p:spPr>
          <a:xfrm>
            <a:off x="2343150" y="8475663"/>
            <a:ext cx="2171700" cy="485775"/>
          </a:xfrm>
          <a:prstGeom prst="rect">
            <a:avLst/>
          </a:prstGeom>
        </p:spPr>
        <p:txBody>
          <a:bodyPr vert="horz" lIns="91427" tIns="45714" rIns="91427" bIns="45714" rtlCol="0" anchor="ctr"/>
          <a:lstStyle>
            <a:lvl1pPr algn="ctr" defTabSz="914276" fontAlgn="auto">
              <a:spcBef>
                <a:spcPts val="0"/>
              </a:spcBef>
              <a:spcAft>
                <a:spcPts val="0"/>
              </a:spcAft>
              <a:defRPr sz="1200">
                <a:solidFill>
                  <a:schemeClr val="tx1">
                    <a:tint val="75000"/>
                  </a:schemeClr>
                </a:solidFill>
                <a:latin typeface="+mn-lt"/>
              </a:defRPr>
            </a:lvl1pPr>
          </a:lstStyle>
          <a:p>
            <a:pPr>
              <a:defRPr/>
            </a:pPr>
            <a:endParaRPr lang="es-MX"/>
          </a:p>
        </p:txBody>
      </p:sp>
      <p:sp>
        <p:nvSpPr>
          <p:cNvPr id="6" name="5 Marcador de número de diapositiva"/>
          <p:cNvSpPr>
            <a:spLocks noGrp="1"/>
          </p:cNvSpPr>
          <p:nvPr>
            <p:ph type="sldNum" sz="quarter" idx="4"/>
          </p:nvPr>
        </p:nvSpPr>
        <p:spPr>
          <a:xfrm>
            <a:off x="4914900" y="8475663"/>
            <a:ext cx="1600200" cy="485775"/>
          </a:xfrm>
          <a:prstGeom prst="rect">
            <a:avLst/>
          </a:prstGeom>
        </p:spPr>
        <p:txBody>
          <a:bodyPr vert="horz" lIns="91427" tIns="45714" rIns="91427" bIns="45714" rtlCol="0" anchor="ctr"/>
          <a:lstStyle>
            <a:lvl1pPr algn="r" defTabSz="914276" fontAlgn="auto">
              <a:spcBef>
                <a:spcPts val="0"/>
              </a:spcBef>
              <a:spcAft>
                <a:spcPts val="0"/>
              </a:spcAft>
              <a:defRPr sz="1200">
                <a:solidFill>
                  <a:schemeClr val="tx1">
                    <a:tint val="75000"/>
                  </a:schemeClr>
                </a:solidFill>
                <a:latin typeface="+mn-lt"/>
              </a:defRPr>
            </a:lvl1pPr>
          </a:lstStyle>
          <a:p>
            <a:pPr>
              <a:defRPr/>
            </a:pPr>
            <a:fld id="{09B10552-D170-4F9C-87A5-8D908F2E7EE8}"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258"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96"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34"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71"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276" rtl="0" eaLnBrk="1" latinLnBrk="0" hangingPunct="1">
        <a:defRPr sz="1800" kern="1200">
          <a:solidFill>
            <a:schemeClr val="tx1"/>
          </a:solidFill>
          <a:latin typeface="+mn-lt"/>
          <a:ea typeface="+mn-ea"/>
          <a:cs typeface="+mn-cs"/>
        </a:defRPr>
      </a:lvl1pPr>
      <a:lvl2pPr marL="457138" algn="l" defTabSz="914276" rtl="0" eaLnBrk="1" latinLnBrk="0" hangingPunct="1">
        <a:defRPr sz="1800" kern="1200">
          <a:solidFill>
            <a:schemeClr val="tx1"/>
          </a:solidFill>
          <a:latin typeface="+mn-lt"/>
          <a:ea typeface="+mn-ea"/>
          <a:cs typeface="+mn-cs"/>
        </a:defRPr>
      </a:lvl2pPr>
      <a:lvl3pPr marL="914276" algn="l" defTabSz="914276" rtl="0" eaLnBrk="1" latinLnBrk="0" hangingPunct="1">
        <a:defRPr sz="1800" kern="1200">
          <a:solidFill>
            <a:schemeClr val="tx1"/>
          </a:solidFill>
          <a:latin typeface="+mn-lt"/>
          <a:ea typeface="+mn-ea"/>
          <a:cs typeface="+mn-cs"/>
        </a:defRPr>
      </a:lvl3pPr>
      <a:lvl4pPr marL="1371413" algn="l" defTabSz="914276" rtl="0" eaLnBrk="1" latinLnBrk="0" hangingPunct="1">
        <a:defRPr sz="1800" kern="1200">
          <a:solidFill>
            <a:schemeClr val="tx1"/>
          </a:solidFill>
          <a:latin typeface="+mn-lt"/>
          <a:ea typeface="+mn-ea"/>
          <a:cs typeface="+mn-cs"/>
        </a:defRPr>
      </a:lvl4pPr>
      <a:lvl5pPr marL="1828551" algn="l" defTabSz="914276" rtl="0" eaLnBrk="1" latinLnBrk="0" hangingPunct="1">
        <a:defRPr sz="1800" kern="1200">
          <a:solidFill>
            <a:schemeClr val="tx1"/>
          </a:solidFill>
          <a:latin typeface="+mn-lt"/>
          <a:ea typeface="+mn-ea"/>
          <a:cs typeface="+mn-cs"/>
        </a:defRPr>
      </a:lvl5pPr>
      <a:lvl6pPr marL="2285689" algn="l" defTabSz="914276" rtl="0" eaLnBrk="1" latinLnBrk="0" hangingPunct="1">
        <a:defRPr sz="1800" kern="1200">
          <a:solidFill>
            <a:schemeClr val="tx1"/>
          </a:solidFill>
          <a:latin typeface="+mn-lt"/>
          <a:ea typeface="+mn-ea"/>
          <a:cs typeface="+mn-cs"/>
        </a:defRPr>
      </a:lvl6pPr>
      <a:lvl7pPr marL="2742827" algn="l" defTabSz="914276" rtl="0" eaLnBrk="1" latinLnBrk="0" hangingPunct="1">
        <a:defRPr sz="1800" kern="1200">
          <a:solidFill>
            <a:schemeClr val="tx1"/>
          </a:solidFill>
          <a:latin typeface="+mn-lt"/>
          <a:ea typeface="+mn-ea"/>
          <a:cs typeface="+mn-cs"/>
        </a:defRPr>
      </a:lvl7pPr>
      <a:lvl8pPr marL="3199965" algn="l" defTabSz="914276" rtl="0" eaLnBrk="1" latinLnBrk="0" hangingPunct="1">
        <a:defRPr sz="1800" kern="1200">
          <a:solidFill>
            <a:schemeClr val="tx1"/>
          </a:solidFill>
          <a:latin typeface="+mn-lt"/>
          <a:ea typeface="+mn-ea"/>
          <a:cs typeface="+mn-cs"/>
        </a:defRPr>
      </a:lvl8pPr>
      <a:lvl9pPr marL="3657103" algn="l" defTabSz="91427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1588"/>
            <a:ext cx="1196975" cy="9142412"/>
          </a:xfrm>
          <a:prstGeom prst="rect">
            <a:avLst/>
          </a:prstGeom>
          <a:solidFill>
            <a:schemeClr val="tx1">
              <a:lumMod val="65000"/>
              <a:lumOff val="35000"/>
            </a:schemeClr>
          </a:solidFill>
          <a:ln w="9525">
            <a:noFill/>
            <a:miter lim="800000"/>
            <a:headEnd/>
            <a:tailEnd/>
          </a:ln>
        </p:spPr>
        <p:txBody>
          <a:bodyPr lIns="91427" tIns="45714" rIns="91427" bIns="45714"/>
          <a:lstStyle/>
          <a:p>
            <a:endParaRPr lang="es-ES_tradnl">
              <a:latin typeface="Calibri" pitchFamily="34" charset="0"/>
            </a:endParaRPr>
          </a:p>
        </p:txBody>
      </p:sp>
      <p:grpSp>
        <p:nvGrpSpPr>
          <p:cNvPr id="2" name="9 Grupo"/>
          <p:cNvGrpSpPr>
            <a:grpSpLocks/>
          </p:cNvGrpSpPr>
          <p:nvPr/>
        </p:nvGrpSpPr>
        <p:grpSpPr bwMode="auto">
          <a:xfrm>
            <a:off x="1341438" y="3924300"/>
            <a:ext cx="4968875" cy="1295400"/>
            <a:chOff x="1412875" y="3708400"/>
            <a:chExt cx="4968875" cy="1295400"/>
          </a:xfrm>
        </p:grpSpPr>
        <p:sp>
          <p:nvSpPr>
            <p:cNvPr id="2058" name="7 CuadroTexto"/>
            <p:cNvSpPr txBox="1">
              <a:spLocks noChangeArrowheads="1"/>
            </p:cNvSpPr>
            <p:nvPr/>
          </p:nvSpPr>
          <p:spPr bwMode="auto">
            <a:xfrm>
              <a:off x="1412875" y="3708400"/>
              <a:ext cx="2592388" cy="708025"/>
            </a:xfrm>
            <a:prstGeom prst="rect">
              <a:avLst/>
            </a:prstGeom>
            <a:noFill/>
            <a:ln w="9525">
              <a:noFill/>
              <a:miter lim="800000"/>
              <a:headEnd/>
              <a:tailEnd/>
            </a:ln>
          </p:spPr>
          <p:txBody>
            <a:bodyPr>
              <a:spAutoFit/>
            </a:bodyPr>
            <a:lstStyle/>
            <a:p>
              <a:r>
                <a:rPr lang="es-ES" sz="4000" b="1"/>
                <a:t>MANUAL</a:t>
              </a:r>
              <a:endParaRPr lang="es-MX" sz="4000"/>
            </a:p>
          </p:txBody>
        </p:sp>
        <p:sp>
          <p:nvSpPr>
            <p:cNvPr id="2059" name="8 CuadroTexto"/>
            <p:cNvSpPr txBox="1">
              <a:spLocks noChangeArrowheads="1"/>
            </p:cNvSpPr>
            <p:nvPr/>
          </p:nvSpPr>
          <p:spPr bwMode="auto">
            <a:xfrm>
              <a:off x="2492375" y="4295775"/>
              <a:ext cx="3889375" cy="708025"/>
            </a:xfrm>
            <a:prstGeom prst="rect">
              <a:avLst/>
            </a:prstGeom>
            <a:noFill/>
            <a:ln w="9525">
              <a:noFill/>
              <a:miter lim="800000"/>
              <a:headEnd/>
              <a:tailEnd/>
            </a:ln>
          </p:spPr>
          <p:txBody>
            <a:bodyPr>
              <a:spAutoFit/>
            </a:bodyPr>
            <a:lstStyle/>
            <a:p>
              <a:r>
                <a:rPr lang="es-ES" sz="4000" dirty="0"/>
                <a:t>de Organización</a:t>
              </a:r>
              <a:endParaRPr lang="es-MX" sz="4000" dirty="0"/>
            </a:p>
          </p:txBody>
        </p:sp>
      </p:grpSp>
      <p:sp>
        <p:nvSpPr>
          <p:cNvPr id="2053" name="9 CuadroTexto"/>
          <p:cNvSpPr txBox="1">
            <a:spLocks noChangeArrowheads="1"/>
          </p:cNvSpPr>
          <p:nvPr/>
        </p:nvSpPr>
        <p:spPr bwMode="auto">
          <a:xfrm>
            <a:off x="1773238" y="6804025"/>
            <a:ext cx="4103687" cy="831850"/>
          </a:xfrm>
          <a:prstGeom prst="rect">
            <a:avLst/>
          </a:prstGeom>
          <a:noFill/>
          <a:ln w="9525">
            <a:noFill/>
            <a:miter lim="800000"/>
            <a:headEnd/>
            <a:tailEnd/>
          </a:ln>
        </p:spPr>
        <p:txBody>
          <a:bodyPr>
            <a:spAutoFit/>
          </a:bodyPr>
          <a:lstStyle/>
          <a:p>
            <a:pPr algn="ctr"/>
            <a:r>
              <a:rPr lang="es-ES" sz="1200" b="1" dirty="0"/>
              <a:t>APLICADO A:</a:t>
            </a:r>
            <a:endParaRPr lang="es-MX" sz="1200" dirty="0"/>
          </a:p>
          <a:p>
            <a:pPr algn="ctr"/>
            <a:r>
              <a:rPr lang="es-ES" sz="1200" b="1" dirty="0"/>
              <a:t>INSTITUTO DE CAPACITACION PARA EL TRABAJO</a:t>
            </a:r>
            <a:endParaRPr lang="es-MX" sz="1200" dirty="0"/>
          </a:p>
          <a:p>
            <a:pPr algn="ctr"/>
            <a:r>
              <a:rPr lang="es-ES" sz="1200" b="1" dirty="0"/>
              <a:t>DEL ESTADO DE SAN LUIS POTOSI</a:t>
            </a:r>
            <a:endParaRPr lang="es-MX" sz="1200" dirty="0"/>
          </a:p>
          <a:p>
            <a:pPr algn="ctr"/>
            <a:endParaRPr lang="es-MX" sz="1200" dirty="0"/>
          </a:p>
        </p:txBody>
      </p:sp>
      <p:sp>
        <p:nvSpPr>
          <p:cNvPr id="2055" name="7 CuadroTexto"/>
          <p:cNvSpPr txBox="1">
            <a:spLocks noChangeArrowheads="1"/>
          </p:cNvSpPr>
          <p:nvPr/>
        </p:nvSpPr>
        <p:spPr bwMode="auto">
          <a:xfrm>
            <a:off x="2205038" y="7854950"/>
            <a:ext cx="3311525" cy="246063"/>
          </a:xfrm>
          <a:prstGeom prst="rect">
            <a:avLst/>
          </a:prstGeom>
          <a:noFill/>
          <a:ln w="9525">
            <a:noFill/>
            <a:miter lim="800000"/>
            <a:headEnd/>
            <a:tailEnd/>
          </a:ln>
        </p:spPr>
        <p:txBody>
          <a:bodyPr>
            <a:spAutoFit/>
          </a:bodyPr>
          <a:lstStyle/>
          <a:p>
            <a:pPr algn="ctr"/>
            <a:r>
              <a:rPr lang="es-ES" sz="1000" b="1" dirty="0"/>
              <a:t>SAN LUIS POTOSI, S.L.P., </a:t>
            </a:r>
            <a:r>
              <a:rPr lang="es-ES" sz="1000" b="1" dirty="0" smtClean="0"/>
              <a:t>SEPTIEMBRE 2017</a:t>
            </a:r>
            <a:endParaRPr lang="es-MX" sz="1000" dirty="0"/>
          </a:p>
        </p:txBody>
      </p:sp>
      <p:cxnSp>
        <p:nvCxnSpPr>
          <p:cNvPr id="2056" name="AutoShape 8"/>
          <p:cNvCxnSpPr>
            <a:cxnSpLocks noChangeShapeType="1"/>
          </p:cNvCxnSpPr>
          <p:nvPr/>
        </p:nvCxnSpPr>
        <p:spPr bwMode="auto">
          <a:xfrm>
            <a:off x="0" y="8459788"/>
            <a:ext cx="6840538" cy="0"/>
          </a:xfrm>
          <a:prstGeom prst="straightConnector1">
            <a:avLst/>
          </a:prstGeom>
          <a:noFill/>
          <a:ln w="28575">
            <a:solidFill>
              <a:srgbClr val="000000"/>
            </a:solidFill>
            <a:round/>
            <a:headEnd/>
            <a:tailEnd/>
          </a:ln>
        </p:spPr>
      </p:cxn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98113" y="702965"/>
            <a:ext cx="5544000" cy="12578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AutoShape 62"/>
          <p:cNvCxnSpPr>
            <a:cxnSpLocks noChangeShapeType="1"/>
          </p:cNvCxnSpPr>
          <p:nvPr/>
        </p:nvCxnSpPr>
        <p:spPr bwMode="auto">
          <a:xfrm>
            <a:off x="3699275" y="3429397"/>
            <a:ext cx="1044000" cy="0"/>
          </a:xfrm>
          <a:prstGeom prst="straightConnector1">
            <a:avLst/>
          </a:prstGeom>
          <a:noFill/>
          <a:ln w="9525">
            <a:solidFill>
              <a:srgbClr val="000000"/>
            </a:solidFill>
            <a:round/>
            <a:headEnd/>
            <a:tailEnd/>
          </a:ln>
        </p:spPr>
      </p:cxnSp>
      <p:cxnSp>
        <p:nvCxnSpPr>
          <p:cNvPr id="14354" name="AutoShape 55"/>
          <p:cNvCxnSpPr>
            <a:cxnSpLocks noChangeShapeType="1"/>
          </p:cNvCxnSpPr>
          <p:nvPr/>
        </p:nvCxnSpPr>
        <p:spPr bwMode="auto">
          <a:xfrm rot="5400000">
            <a:off x="2414615" y="3722804"/>
            <a:ext cx="2484000" cy="4761"/>
          </a:xfrm>
          <a:prstGeom prst="straightConnector1">
            <a:avLst/>
          </a:prstGeom>
          <a:noFill/>
          <a:ln w="9525">
            <a:solidFill>
              <a:srgbClr val="000000"/>
            </a:solidFill>
            <a:round/>
            <a:headEnd/>
            <a:tailEnd/>
          </a:ln>
        </p:spPr>
      </p:cxnSp>
      <p:cxnSp>
        <p:nvCxnSpPr>
          <p:cNvPr id="37" name="AutoShape 20"/>
          <p:cNvCxnSpPr>
            <a:cxnSpLocks noChangeShapeType="1"/>
          </p:cNvCxnSpPr>
          <p:nvPr/>
        </p:nvCxnSpPr>
        <p:spPr bwMode="auto">
          <a:xfrm>
            <a:off x="1943379" y="4728716"/>
            <a:ext cx="0" cy="228600"/>
          </a:xfrm>
          <a:prstGeom prst="straightConnector1">
            <a:avLst/>
          </a:prstGeom>
          <a:noFill/>
          <a:ln w="9525">
            <a:solidFill>
              <a:srgbClr val="000000"/>
            </a:solidFill>
            <a:round/>
            <a:headEnd/>
            <a:tailEnd/>
          </a:ln>
        </p:spPr>
      </p:cxnSp>
      <p:sp>
        <p:nvSpPr>
          <p:cNvPr id="14338"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14339"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4340" name="7 CuadroTexto"/>
          <p:cNvSpPr txBox="1">
            <a:spLocks noChangeArrowheads="1"/>
          </p:cNvSpPr>
          <p:nvPr/>
        </p:nvSpPr>
        <p:spPr bwMode="auto">
          <a:xfrm>
            <a:off x="1196975" y="1042988"/>
            <a:ext cx="4895850" cy="461653"/>
          </a:xfrm>
          <a:prstGeom prst="rect">
            <a:avLst/>
          </a:prstGeom>
          <a:noFill/>
          <a:ln w="9525">
            <a:noFill/>
            <a:miter lim="800000"/>
            <a:headEnd/>
            <a:tailEnd/>
          </a:ln>
        </p:spPr>
        <p:txBody>
          <a:bodyPr lIns="91427" tIns="45714" rIns="91427" bIns="45714">
            <a:spAutoFit/>
          </a:bodyPr>
          <a:lstStyle/>
          <a:p>
            <a:pPr algn="ctr"/>
            <a:r>
              <a:rPr lang="es-MX" sz="1200" b="1" i="1" dirty="0" smtClean="0">
                <a:cs typeface="Arial" charset="0"/>
              </a:rPr>
              <a:t>Despacho del Titular del Instituto de Capacitación para el Trabajo del Estado de San Luis Potosí</a:t>
            </a:r>
            <a:endParaRPr lang="es-MX" sz="1200" dirty="0">
              <a:cs typeface="Arial" charset="0"/>
            </a:endParaRPr>
          </a:p>
        </p:txBody>
      </p:sp>
      <p:sp>
        <p:nvSpPr>
          <p:cNvPr id="14341" name="Text Box 2"/>
          <p:cNvSpPr txBox="1">
            <a:spLocks noChangeArrowheads="1"/>
          </p:cNvSpPr>
          <p:nvPr/>
        </p:nvSpPr>
        <p:spPr bwMode="auto">
          <a:xfrm>
            <a:off x="430213" y="400050"/>
            <a:ext cx="3478212" cy="360363"/>
          </a:xfrm>
          <a:prstGeom prst="rect">
            <a:avLst/>
          </a:prstGeom>
          <a:noFill/>
          <a:ln w="9525">
            <a:noFill/>
            <a:miter lim="800000"/>
            <a:headEnd/>
            <a:tailEnd/>
          </a:ln>
        </p:spPr>
        <p:txBody>
          <a:bodyPr lIns="91427" tIns="45714" rIns="91427" bIns="45714"/>
          <a:lstStyle/>
          <a:p>
            <a:pPr>
              <a:spcAft>
                <a:spcPts val="1000"/>
              </a:spcAft>
            </a:pPr>
            <a:r>
              <a:rPr lang="es-ES" sz="2000" b="1" i="1"/>
              <a:t>ORGANIGRAMA</a:t>
            </a:r>
            <a:endParaRPr lang="es-MX"/>
          </a:p>
        </p:txBody>
      </p:sp>
      <p:sp>
        <p:nvSpPr>
          <p:cNvPr id="14343" name="Text Box 44"/>
          <p:cNvSpPr txBox="1">
            <a:spLocks noChangeArrowheads="1"/>
          </p:cNvSpPr>
          <p:nvPr/>
        </p:nvSpPr>
        <p:spPr bwMode="auto">
          <a:xfrm>
            <a:off x="1316038" y="8027988"/>
            <a:ext cx="1824037" cy="485775"/>
          </a:xfrm>
          <a:prstGeom prst="rect">
            <a:avLst/>
          </a:prstGeom>
          <a:noFill/>
          <a:ln w="9525">
            <a:noFill/>
            <a:miter lim="800000"/>
            <a:headEnd/>
            <a:tailEnd/>
          </a:ln>
        </p:spPr>
        <p:txBody>
          <a:bodyPr/>
          <a:lstStyle/>
          <a:p>
            <a:pPr defTabSz="914400"/>
            <a:r>
              <a:rPr lang="es-MX" sz="700" dirty="0" smtClean="0">
                <a:solidFill>
                  <a:srgbClr val="12762D"/>
                </a:solidFill>
              </a:rPr>
              <a:t>03 Puesto </a:t>
            </a:r>
            <a:r>
              <a:rPr lang="es-MX" sz="700" dirty="0">
                <a:solidFill>
                  <a:srgbClr val="12762D"/>
                </a:solidFill>
              </a:rPr>
              <a:t>de Confianza   </a:t>
            </a:r>
            <a:r>
              <a:rPr lang="es-MX" sz="700" dirty="0" smtClean="0">
                <a:solidFill>
                  <a:srgbClr val="12762D"/>
                </a:solidFill>
              </a:rPr>
              <a:t>---------------</a:t>
            </a:r>
            <a:endParaRPr lang="es-MX" sz="700" dirty="0">
              <a:solidFill>
                <a:srgbClr val="12762D"/>
              </a:solidFill>
            </a:endParaRPr>
          </a:p>
          <a:p>
            <a:pPr defTabSz="914400"/>
            <a:r>
              <a:rPr lang="es-MX" sz="700" dirty="0" smtClean="0"/>
              <a:t>03 Puesto de Base           </a:t>
            </a:r>
            <a:r>
              <a:rPr lang="es-MX" sz="700" baseline="30000" dirty="0" smtClean="0"/>
              <a:t>____________</a:t>
            </a:r>
            <a:endParaRPr lang="es-MX" sz="700" dirty="0" smtClean="0">
              <a:latin typeface="Calibri" pitchFamily="34" charset="0"/>
            </a:endParaRPr>
          </a:p>
          <a:p>
            <a:pPr defTabSz="914400"/>
            <a:endParaRPr lang="es-MX" sz="700" dirty="0"/>
          </a:p>
          <a:p>
            <a:pPr defTabSz="914400"/>
            <a:r>
              <a:rPr lang="es-MX" sz="700" dirty="0"/>
              <a:t>Total:  </a:t>
            </a:r>
            <a:r>
              <a:rPr lang="es-MX" sz="700" dirty="0" smtClean="0"/>
              <a:t>06</a:t>
            </a:r>
            <a:endParaRPr lang="es-MX" dirty="0"/>
          </a:p>
        </p:txBody>
      </p:sp>
      <p:sp>
        <p:nvSpPr>
          <p:cNvPr id="25651" name="Rectangle 51"/>
          <p:cNvSpPr>
            <a:spLocks noChangeArrowheads="1"/>
          </p:cNvSpPr>
          <p:nvPr/>
        </p:nvSpPr>
        <p:spPr bwMode="auto">
          <a:xfrm>
            <a:off x="2936682" y="1960585"/>
            <a:ext cx="1440000" cy="648000"/>
          </a:xfrm>
          <a:prstGeom prst="rect">
            <a:avLst/>
          </a:prstGeom>
          <a:solidFill>
            <a:srgbClr val="FFFFFF"/>
          </a:solidFill>
          <a:ln w="6350">
            <a:solidFill>
              <a:srgbClr val="08762D"/>
            </a:solidFill>
            <a:prstDash val="dash"/>
            <a:miter lim="800000"/>
            <a:headEnd/>
            <a:tailEnd/>
          </a:ln>
          <a:effectLst>
            <a:outerShdw dist="50800" dir="2700000" algn="ctr" rotWithShape="0">
              <a:srgbClr val="08762D"/>
            </a:outerShdw>
          </a:effectLst>
        </p:spPr>
        <p:txBody>
          <a:bodyPr/>
          <a:lstStyle/>
          <a:p>
            <a:pPr defTabSz="914276" fontAlgn="auto">
              <a:spcBef>
                <a:spcPts val="0"/>
              </a:spcBef>
              <a:spcAft>
                <a:spcPts val="0"/>
              </a:spcAft>
              <a:defRPr/>
            </a:pPr>
            <a:endParaRPr lang="es-MX" sz="800">
              <a:latin typeface="+mn-lt"/>
            </a:endParaRPr>
          </a:p>
        </p:txBody>
      </p:sp>
      <p:sp>
        <p:nvSpPr>
          <p:cNvPr id="14351" name="Text Box 52"/>
          <p:cNvSpPr txBox="1">
            <a:spLocks noChangeArrowheads="1"/>
          </p:cNvSpPr>
          <p:nvPr/>
        </p:nvSpPr>
        <p:spPr bwMode="auto">
          <a:xfrm>
            <a:off x="2828925" y="1956942"/>
            <a:ext cx="1657350" cy="214758"/>
          </a:xfrm>
          <a:prstGeom prst="rect">
            <a:avLst/>
          </a:prstGeom>
          <a:noFill/>
          <a:ln w="9525">
            <a:noFill/>
            <a:miter lim="800000"/>
            <a:headEnd/>
            <a:tailEnd/>
          </a:ln>
        </p:spPr>
        <p:txBody>
          <a:bodyPr/>
          <a:lstStyle/>
          <a:p>
            <a:pPr algn="ctr" defTabSz="914400">
              <a:spcAft>
                <a:spcPts val="1000"/>
              </a:spcAft>
            </a:pPr>
            <a:r>
              <a:rPr lang="es-MX" sz="800" b="1" dirty="0" smtClean="0"/>
              <a:t>Encargado del Despacho de la Dirección </a:t>
            </a:r>
            <a:r>
              <a:rPr lang="es-MX" sz="800" b="1" dirty="0"/>
              <a:t>General</a:t>
            </a:r>
            <a:endParaRPr lang="es-MX" sz="800" dirty="0"/>
          </a:p>
        </p:txBody>
      </p:sp>
      <p:sp>
        <p:nvSpPr>
          <p:cNvPr id="44" name="Rectangle 27"/>
          <p:cNvSpPr>
            <a:spLocks noChangeArrowheads="1"/>
          </p:cNvSpPr>
          <p:nvPr/>
        </p:nvSpPr>
        <p:spPr bwMode="auto">
          <a:xfrm>
            <a:off x="4636301" y="4980857"/>
            <a:ext cx="1440000" cy="648000"/>
          </a:xfrm>
          <a:prstGeom prst="rect">
            <a:avLst/>
          </a:prstGeom>
          <a:solidFill>
            <a:srgbClr val="FFFFFF"/>
          </a:solidFill>
          <a:ln w="6350">
            <a:solidFill>
              <a:srgbClr val="08762D"/>
            </a:solidFill>
            <a:prstDash val="dash"/>
            <a:miter lim="800000"/>
            <a:headEnd/>
            <a:tailEnd/>
          </a:ln>
          <a:effectLst>
            <a:outerShdw dist="50800" dir="2700000" algn="ctr" rotWithShape="0">
              <a:srgbClr val="08762D"/>
            </a:outerShdw>
          </a:effectLst>
        </p:spPr>
        <p:txBody>
          <a:bodyPr/>
          <a:lstStyle/>
          <a:p>
            <a:pPr>
              <a:defRPr/>
            </a:pPr>
            <a:endParaRPr lang="es-MX" sz="800"/>
          </a:p>
        </p:txBody>
      </p:sp>
      <p:sp>
        <p:nvSpPr>
          <p:cNvPr id="14365" name="Text Box 28"/>
          <p:cNvSpPr txBox="1">
            <a:spLocks noChangeArrowheads="1"/>
          </p:cNvSpPr>
          <p:nvPr/>
        </p:nvSpPr>
        <p:spPr bwMode="auto">
          <a:xfrm>
            <a:off x="4751793" y="5033324"/>
            <a:ext cx="1082675" cy="217108"/>
          </a:xfrm>
          <a:prstGeom prst="rect">
            <a:avLst/>
          </a:prstGeom>
          <a:noFill/>
          <a:ln w="9525">
            <a:noFill/>
            <a:miter lim="800000"/>
            <a:headEnd/>
            <a:tailEnd/>
          </a:ln>
        </p:spPr>
        <p:txBody>
          <a:bodyPr/>
          <a:lstStyle/>
          <a:p>
            <a:pPr algn="ctr" defTabSz="914400">
              <a:spcAft>
                <a:spcPts val="1000"/>
              </a:spcAft>
            </a:pPr>
            <a:r>
              <a:rPr lang="es-MX" sz="800" b="1" dirty="0" smtClean="0"/>
              <a:t>Informática </a:t>
            </a:r>
            <a:endParaRPr lang="es-MX" sz="800" dirty="0"/>
          </a:p>
        </p:txBody>
      </p:sp>
      <p:sp>
        <p:nvSpPr>
          <p:cNvPr id="14368" name="Text Box 44"/>
          <p:cNvSpPr txBox="1">
            <a:spLocks noChangeArrowheads="1"/>
          </p:cNvSpPr>
          <p:nvPr/>
        </p:nvSpPr>
        <p:spPr bwMode="auto">
          <a:xfrm>
            <a:off x="4675774" y="5288086"/>
            <a:ext cx="1347515" cy="327025"/>
          </a:xfrm>
          <a:prstGeom prst="rect">
            <a:avLst/>
          </a:prstGeom>
          <a:noFill/>
          <a:ln w="9525">
            <a:noFill/>
            <a:miter lim="800000"/>
            <a:headEnd/>
            <a:tailEnd/>
          </a:ln>
        </p:spPr>
        <p:txBody>
          <a:bodyPr/>
          <a:lstStyle/>
          <a:p>
            <a:pPr algn="ctr" defTabSz="914400">
              <a:lnSpc>
                <a:spcPts val="800"/>
              </a:lnSpc>
            </a:pPr>
            <a:r>
              <a:rPr lang="es-MX" sz="800" dirty="0"/>
              <a:t>Diana Edith García Martínez</a:t>
            </a:r>
          </a:p>
          <a:p>
            <a:pPr algn="ctr" defTabSz="914400">
              <a:lnSpc>
                <a:spcPts val="800"/>
              </a:lnSpc>
            </a:pPr>
            <a:r>
              <a:rPr lang="es-MX" sz="800" dirty="0" smtClean="0">
                <a:uFill>
                  <a:solidFill>
                    <a:srgbClr val="FFFF00"/>
                  </a:solidFill>
                </a:uFill>
              </a:rPr>
              <a:t>Jefe de Departamento</a:t>
            </a:r>
            <a:endParaRPr lang="es-MX" sz="800" dirty="0">
              <a:uFill>
                <a:solidFill>
                  <a:srgbClr val="FFFF00"/>
                </a:solidFill>
              </a:uFill>
            </a:endParaRPr>
          </a:p>
        </p:txBody>
      </p:sp>
      <p:sp>
        <p:nvSpPr>
          <p:cNvPr id="33" name="Text Box 114"/>
          <p:cNvSpPr txBox="1">
            <a:spLocks noChangeArrowheads="1"/>
          </p:cNvSpPr>
          <p:nvPr/>
        </p:nvSpPr>
        <p:spPr bwMode="auto">
          <a:xfrm>
            <a:off x="2867024" y="2295102"/>
            <a:ext cx="1609725" cy="424096"/>
          </a:xfrm>
          <a:prstGeom prst="rect">
            <a:avLst/>
          </a:prstGeom>
          <a:noFill/>
          <a:ln w="9525">
            <a:noFill/>
            <a:miter lim="800000"/>
            <a:headEnd/>
            <a:tailEnd/>
          </a:ln>
        </p:spPr>
        <p:txBody>
          <a:bodyPr/>
          <a:lstStyle/>
          <a:p>
            <a:pPr algn="ctr" defTabSz="914400"/>
            <a:r>
              <a:rPr lang="es-MX" sz="800" dirty="0" smtClean="0"/>
              <a:t>José Antonio Correa Estrada</a:t>
            </a:r>
          </a:p>
          <a:p>
            <a:pPr algn="ctr" defTabSz="914400"/>
            <a:r>
              <a:rPr lang="es-MX" sz="800" dirty="0" smtClean="0"/>
              <a:t>Director Área</a:t>
            </a:r>
          </a:p>
          <a:p>
            <a:pPr algn="ctr" defTabSz="914400">
              <a:spcAft>
                <a:spcPts val="1000"/>
              </a:spcAft>
            </a:pPr>
            <a:endParaRPr lang="es-MX" sz="800" dirty="0" smtClean="0"/>
          </a:p>
        </p:txBody>
      </p:sp>
      <p:cxnSp>
        <p:nvCxnSpPr>
          <p:cNvPr id="34" name="AutoShape 117"/>
          <p:cNvCxnSpPr>
            <a:cxnSpLocks noChangeShapeType="1"/>
          </p:cNvCxnSpPr>
          <p:nvPr/>
        </p:nvCxnSpPr>
        <p:spPr bwMode="auto">
          <a:xfrm>
            <a:off x="2943334" y="2267168"/>
            <a:ext cx="1440000" cy="0"/>
          </a:xfrm>
          <a:prstGeom prst="straightConnector1">
            <a:avLst/>
          </a:prstGeom>
          <a:noFill/>
          <a:ln w="6350">
            <a:solidFill>
              <a:srgbClr val="12762D"/>
            </a:solidFill>
            <a:prstDash val="dash"/>
            <a:round/>
            <a:headEnd/>
            <a:tailEnd/>
          </a:ln>
        </p:spPr>
      </p:cxnSp>
      <p:sp>
        <p:nvSpPr>
          <p:cNvPr id="43" name="Rectangle 8"/>
          <p:cNvSpPr>
            <a:spLocks noChangeArrowheads="1"/>
          </p:cNvSpPr>
          <p:nvPr/>
        </p:nvSpPr>
        <p:spPr bwMode="auto">
          <a:xfrm>
            <a:off x="4662246" y="3105727"/>
            <a:ext cx="1440000" cy="648000"/>
          </a:xfrm>
          <a:prstGeom prst="rect">
            <a:avLst/>
          </a:prstGeom>
          <a:solidFill>
            <a:srgbClr val="FFFFFF"/>
          </a:solidFill>
          <a:ln w="9525">
            <a:solidFill>
              <a:srgbClr val="000000"/>
            </a:solidFill>
            <a:miter lim="800000"/>
            <a:headEnd/>
            <a:tailEnd/>
          </a:ln>
          <a:effectLst>
            <a:outerShdw dist="50800" dir="2700000" algn="ctr" rotWithShape="0">
              <a:srgbClr val="000000"/>
            </a:outerShdw>
          </a:effectLst>
        </p:spPr>
        <p:txBody>
          <a:bodyPr/>
          <a:lstStyle/>
          <a:p>
            <a:pPr defTabSz="914276" fontAlgn="auto">
              <a:spcBef>
                <a:spcPts val="0"/>
              </a:spcBef>
              <a:spcAft>
                <a:spcPts val="0"/>
              </a:spcAft>
              <a:defRPr/>
            </a:pPr>
            <a:endParaRPr lang="es-MX" sz="800">
              <a:latin typeface="+mn-lt"/>
            </a:endParaRPr>
          </a:p>
        </p:txBody>
      </p:sp>
      <p:sp>
        <p:nvSpPr>
          <p:cNvPr id="46" name="Text Box 19"/>
          <p:cNvSpPr txBox="1">
            <a:spLocks noChangeArrowheads="1"/>
          </p:cNvSpPr>
          <p:nvPr/>
        </p:nvSpPr>
        <p:spPr bwMode="auto">
          <a:xfrm>
            <a:off x="4724456" y="3160312"/>
            <a:ext cx="1257300" cy="163512"/>
          </a:xfrm>
          <a:prstGeom prst="rect">
            <a:avLst/>
          </a:prstGeom>
          <a:noFill/>
          <a:ln w="9525">
            <a:noFill/>
            <a:miter lim="800000"/>
            <a:headEnd/>
            <a:tailEnd/>
          </a:ln>
        </p:spPr>
        <p:txBody>
          <a:bodyPr/>
          <a:lstStyle/>
          <a:p>
            <a:pPr algn="ctr">
              <a:spcAft>
                <a:spcPts val="1000"/>
              </a:spcAft>
            </a:pPr>
            <a:r>
              <a:rPr lang="es-MX" sz="800" b="1" dirty="0" smtClean="0"/>
              <a:t>Secretario Particular</a:t>
            </a:r>
            <a:endParaRPr lang="es-MX" sz="800" dirty="0"/>
          </a:p>
        </p:txBody>
      </p:sp>
      <p:cxnSp>
        <p:nvCxnSpPr>
          <p:cNvPr id="47" name="AutoShape 20"/>
          <p:cNvCxnSpPr>
            <a:cxnSpLocks noChangeShapeType="1"/>
          </p:cNvCxnSpPr>
          <p:nvPr/>
        </p:nvCxnSpPr>
        <p:spPr bwMode="auto">
          <a:xfrm>
            <a:off x="4678683" y="3423186"/>
            <a:ext cx="1476000" cy="0"/>
          </a:xfrm>
          <a:prstGeom prst="straightConnector1">
            <a:avLst/>
          </a:prstGeom>
          <a:noFill/>
          <a:ln w="6350">
            <a:solidFill>
              <a:schemeClr val="tx1"/>
            </a:solidFill>
            <a:prstDash val="dash"/>
            <a:round/>
            <a:headEnd/>
            <a:tailEnd/>
          </a:ln>
        </p:spPr>
      </p:cxnSp>
      <p:cxnSp>
        <p:nvCxnSpPr>
          <p:cNvPr id="27" name="26 Conector recto"/>
          <p:cNvCxnSpPr/>
          <p:nvPr/>
        </p:nvCxnSpPr>
        <p:spPr bwMode="auto">
          <a:xfrm>
            <a:off x="1937029" y="4729310"/>
            <a:ext cx="3420000" cy="16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8"/>
          <p:cNvSpPr>
            <a:spLocks noChangeArrowheads="1"/>
          </p:cNvSpPr>
          <p:nvPr/>
        </p:nvSpPr>
        <p:spPr bwMode="auto">
          <a:xfrm>
            <a:off x="1257950" y="4962163"/>
            <a:ext cx="1440000" cy="648000"/>
          </a:xfrm>
          <a:prstGeom prst="rect">
            <a:avLst/>
          </a:prstGeom>
          <a:solidFill>
            <a:srgbClr val="FFFFFF"/>
          </a:solidFill>
          <a:ln w="6350">
            <a:solidFill>
              <a:srgbClr val="08762D"/>
            </a:solidFill>
            <a:prstDash val="dash"/>
            <a:miter lim="800000"/>
            <a:headEnd/>
            <a:tailEnd/>
          </a:ln>
          <a:effectLst>
            <a:outerShdw dist="50800" dir="2700000" algn="ctr" rotWithShape="0">
              <a:srgbClr val="08762D"/>
            </a:outerShdw>
          </a:effectLst>
        </p:spPr>
        <p:txBody>
          <a:bodyPr/>
          <a:lstStyle/>
          <a:p>
            <a:pPr>
              <a:defRPr/>
            </a:pPr>
            <a:endParaRPr lang="es-MX" sz="800"/>
          </a:p>
        </p:txBody>
      </p:sp>
      <p:sp>
        <p:nvSpPr>
          <p:cNvPr id="31" name="Text Box 19"/>
          <p:cNvSpPr txBox="1">
            <a:spLocks noChangeArrowheads="1"/>
          </p:cNvSpPr>
          <p:nvPr/>
        </p:nvSpPr>
        <p:spPr bwMode="auto">
          <a:xfrm>
            <a:off x="1181898" y="4962122"/>
            <a:ext cx="1558139" cy="327025"/>
          </a:xfrm>
          <a:prstGeom prst="rect">
            <a:avLst/>
          </a:prstGeom>
          <a:noFill/>
          <a:ln w="9525">
            <a:noFill/>
            <a:miter lim="800000"/>
            <a:headEnd/>
            <a:tailEnd/>
          </a:ln>
        </p:spPr>
        <p:txBody>
          <a:bodyPr/>
          <a:lstStyle/>
          <a:p>
            <a:pPr algn="ctr">
              <a:spcAft>
                <a:spcPts val="1000"/>
              </a:spcAft>
            </a:pPr>
            <a:r>
              <a:rPr lang="es-MX" sz="800" b="1" dirty="0" smtClean="0"/>
              <a:t>Asistente de Dirección General</a:t>
            </a:r>
            <a:endParaRPr lang="es-MX" sz="800" dirty="0"/>
          </a:p>
        </p:txBody>
      </p:sp>
      <p:cxnSp>
        <p:nvCxnSpPr>
          <p:cNvPr id="32" name="AutoShape 20"/>
          <p:cNvCxnSpPr>
            <a:cxnSpLocks noChangeShapeType="1"/>
          </p:cNvCxnSpPr>
          <p:nvPr/>
        </p:nvCxnSpPr>
        <p:spPr bwMode="auto">
          <a:xfrm>
            <a:off x="1273826" y="5279622"/>
            <a:ext cx="1406525" cy="0"/>
          </a:xfrm>
          <a:prstGeom prst="straightConnector1">
            <a:avLst/>
          </a:prstGeom>
          <a:noFill/>
          <a:ln w="6350">
            <a:solidFill>
              <a:srgbClr val="08762D"/>
            </a:solidFill>
            <a:prstDash val="dash"/>
            <a:round/>
            <a:headEnd/>
            <a:tailEnd/>
          </a:ln>
        </p:spPr>
      </p:cxnSp>
      <p:sp>
        <p:nvSpPr>
          <p:cNvPr id="35" name="Text Box 54"/>
          <p:cNvSpPr txBox="1">
            <a:spLocks noChangeArrowheads="1"/>
          </p:cNvSpPr>
          <p:nvPr/>
        </p:nvSpPr>
        <p:spPr bwMode="auto">
          <a:xfrm>
            <a:off x="1300129" y="5261135"/>
            <a:ext cx="1357312" cy="395288"/>
          </a:xfrm>
          <a:prstGeom prst="rect">
            <a:avLst/>
          </a:prstGeom>
          <a:noFill/>
          <a:ln w="9525">
            <a:noFill/>
            <a:miter lim="800000"/>
            <a:headEnd/>
            <a:tailEnd/>
          </a:ln>
        </p:spPr>
        <p:txBody>
          <a:bodyPr/>
          <a:lstStyle/>
          <a:p>
            <a:pPr algn="ctr">
              <a:lnSpc>
                <a:spcPts val="800"/>
              </a:lnSpc>
            </a:pPr>
            <a:r>
              <a:rPr lang="es-MX" sz="800" dirty="0"/>
              <a:t>Miriam </a:t>
            </a:r>
            <a:r>
              <a:rPr lang="es-MX" sz="800" dirty="0" err="1"/>
              <a:t>Naem</a:t>
            </a:r>
            <a:r>
              <a:rPr lang="es-MX" sz="800" dirty="0"/>
              <a:t> Zárate Ramos</a:t>
            </a:r>
          </a:p>
          <a:p>
            <a:pPr algn="ctr">
              <a:lnSpc>
                <a:spcPts val="800"/>
              </a:lnSpc>
            </a:pPr>
            <a:r>
              <a:rPr lang="es-MX" sz="800" dirty="0" smtClean="0"/>
              <a:t>Jefe </a:t>
            </a:r>
            <a:r>
              <a:rPr lang="es-MX" sz="800" dirty="0"/>
              <a:t>de Vinculación</a:t>
            </a:r>
          </a:p>
        </p:txBody>
      </p:sp>
      <p:cxnSp>
        <p:nvCxnSpPr>
          <p:cNvPr id="36" name="AutoShape 20"/>
          <p:cNvCxnSpPr>
            <a:cxnSpLocks noChangeShapeType="1"/>
          </p:cNvCxnSpPr>
          <p:nvPr/>
        </p:nvCxnSpPr>
        <p:spPr bwMode="auto">
          <a:xfrm>
            <a:off x="4622733" y="5268398"/>
            <a:ext cx="1440000" cy="0"/>
          </a:xfrm>
          <a:prstGeom prst="straightConnector1">
            <a:avLst/>
          </a:prstGeom>
          <a:noFill/>
          <a:ln w="6350">
            <a:solidFill>
              <a:srgbClr val="08762D"/>
            </a:solidFill>
            <a:prstDash val="dash"/>
            <a:round/>
            <a:headEnd/>
            <a:tailEnd/>
          </a:ln>
        </p:spPr>
      </p:cxnSp>
      <p:cxnSp>
        <p:nvCxnSpPr>
          <p:cNvPr id="45" name="AutoShape 20"/>
          <p:cNvCxnSpPr>
            <a:cxnSpLocks noChangeShapeType="1"/>
          </p:cNvCxnSpPr>
          <p:nvPr/>
        </p:nvCxnSpPr>
        <p:spPr bwMode="auto">
          <a:xfrm>
            <a:off x="5361493" y="4726736"/>
            <a:ext cx="0" cy="228600"/>
          </a:xfrm>
          <a:prstGeom prst="straightConnector1">
            <a:avLst/>
          </a:prstGeom>
          <a:noFill/>
          <a:ln w="9525">
            <a:solidFill>
              <a:srgbClr val="000000"/>
            </a:solidFill>
            <a:round/>
            <a:headEnd/>
            <a:tailEnd/>
          </a:ln>
        </p:spPr>
      </p:cxnSp>
      <p:sp>
        <p:nvSpPr>
          <p:cNvPr id="48" name="Text Box 43"/>
          <p:cNvSpPr txBox="1">
            <a:spLocks noChangeArrowheads="1"/>
          </p:cNvSpPr>
          <p:nvPr/>
        </p:nvSpPr>
        <p:spPr bwMode="auto">
          <a:xfrm>
            <a:off x="4356444" y="7735468"/>
            <a:ext cx="2182812" cy="857250"/>
          </a:xfrm>
          <a:prstGeom prst="rect">
            <a:avLst/>
          </a:prstGeom>
          <a:noFill/>
          <a:ln w="9525">
            <a:noFill/>
            <a:miter lim="800000"/>
            <a:headEnd/>
            <a:tailEnd/>
          </a:ln>
        </p:spPr>
        <p:txBody>
          <a:bodyPr/>
          <a:lstStyle/>
          <a:p>
            <a:pPr algn="just" defTabSz="914400">
              <a:spcAft>
                <a:spcPts val="1000"/>
              </a:spcAft>
            </a:pPr>
            <a:r>
              <a:rPr lang="es-MX" sz="600" dirty="0" smtClean="0"/>
              <a:t>Aldo Bulmaro Huerta Montero, </a:t>
            </a:r>
            <a:r>
              <a:rPr lang="es-MX" sz="600" dirty="0"/>
              <a:t>Titular Administrativo del Instituto de Capacitación para el Trabajo del Estado, certifica que el presente organigrama refleja el personal, así como los puestos y nombramientos que integran a la estructura vigente al </a:t>
            </a:r>
            <a:r>
              <a:rPr lang="es-MX" sz="600" u="sng" dirty="0"/>
              <a:t>mes de </a:t>
            </a:r>
            <a:r>
              <a:rPr lang="es-MX" sz="600" u="sng" dirty="0" smtClean="0"/>
              <a:t>Septiembre del </a:t>
            </a:r>
            <a:r>
              <a:rPr lang="es-MX" sz="600" u="sng" dirty="0"/>
              <a:t>año </a:t>
            </a:r>
            <a:r>
              <a:rPr lang="es-MX" sz="600" b="1" u="sng" dirty="0" smtClean="0"/>
              <a:t>2017</a:t>
            </a:r>
            <a:r>
              <a:rPr lang="es-MX" sz="600" dirty="0" smtClean="0"/>
              <a:t>.</a:t>
            </a:r>
            <a:endParaRPr lang="es-MX" sz="600" dirty="0"/>
          </a:p>
          <a:p>
            <a:pPr algn="just" defTabSz="914400">
              <a:spcAft>
                <a:spcPts val="1000"/>
              </a:spcAft>
            </a:pPr>
            <a:r>
              <a:rPr lang="es-MX" sz="600" b="1" dirty="0"/>
              <a:t>Firma</a:t>
            </a:r>
            <a:r>
              <a:rPr lang="es-MX" sz="600" dirty="0"/>
              <a:t>:  ___________________________________</a:t>
            </a:r>
            <a:endParaRPr lang="es-MX" dirty="0"/>
          </a:p>
        </p:txBody>
      </p:sp>
      <p:sp>
        <p:nvSpPr>
          <p:cNvPr id="49" name="Rectangle 46"/>
          <p:cNvSpPr>
            <a:spLocks noChangeArrowheads="1"/>
          </p:cNvSpPr>
          <p:nvPr/>
        </p:nvSpPr>
        <p:spPr bwMode="auto">
          <a:xfrm>
            <a:off x="2984963" y="4968182"/>
            <a:ext cx="1440000" cy="648000"/>
          </a:xfrm>
          <a:prstGeom prst="rect">
            <a:avLst/>
          </a:prstGeom>
          <a:solidFill>
            <a:srgbClr val="FFFFFF"/>
          </a:solidFill>
          <a:ln w="9525">
            <a:solidFill>
              <a:srgbClr val="000000"/>
            </a:solidFill>
            <a:miter lim="800000"/>
            <a:headEnd/>
            <a:tailEnd/>
          </a:ln>
          <a:effectLst>
            <a:outerShdw dist="50800" dir="2700000" algn="ctr" rotWithShape="0">
              <a:srgbClr val="000000"/>
            </a:outerShdw>
          </a:effectLst>
        </p:spPr>
        <p:txBody>
          <a:bodyPr/>
          <a:lstStyle/>
          <a:p>
            <a:pPr defTabSz="914276" fontAlgn="auto">
              <a:spcBef>
                <a:spcPts val="0"/>
              </a:spcBef>
              <a:spcAft>
                <a:spcPts val="0"/>
              </a:spcAft>
              <a:defRPr/>
            </a:pPr>
            <a:endParaRPr lang="es-MX" sz="800">
              <a:latin typeface="+mn-lt"/>
            </a:endParaRPr>
          </a:p>
        </p:txBody>
      </p:sp>
      <p:cxnSp>
        <p:nvCxnSpPr>
          <p:cNvPr id="50" name="AutoShape 56"/>
          <p:cNvCxnSpPr>
            <a:cxnSpLocks noChangeShapeType="1"/>
          </p:cNvCxnSpPr>
          <p:nvPr/>
        </p:nvCxnSpPr>
        <p:spPr bwMode="auto">
          <a:xfrm>
            <a:off x="2984963" y="5239975"/>
            <a:ext cx="1440000" cy="1588"/>
          </a:xfrm>
          <a:prstGeom prst="straightConnector1">
            <a:avLst/>
          </a:prstGeom>
          <a:noFill/>
          <a:ln w="9525">
            <a:solidFill>
              <a:srgbClr val="000000"/>
            </a:solidFill>
            <a:round/>
            <a:headEnd/>
            <a:tailEnd/>
          </a:ln>
        </p:spPr>
      </p:cxnSp>
      <p:sp>
        <p:nvSpPr>
          <p:cNvPr id="52" name="Text Box 58"/>
          <p:cNvSpPr txBox="1">
            <a:spLocks noChangeArrowheads="1"/>
          </p:cNvSpPr>
          <p:nvPr/>
        </p:nvSpPr>
        <p:spPr bwMode="auto">
          <a:xfrm>
            <a:off x="3093664" y="4988621"/>
            <a:ext cx="1250965" cy="264522"/>
          </a:xfrm>
          <a:prstGeom prst="rect">
            <a:avLst/>
          </a:prstGeom>
          <a:noFill/>
          <a:ln w="9525">
            <a:noFill/>
            <a:miter lim="800000"/>
            <a:headEnd/>
            <a:tailEnd/>
          </a:ln>
        </p:spPr>
        <p:txBody>
          <a:bodyPr/>
          <a:lstStyle/>
          <a:p>
            <a:pPr algn="ctr" defTabSz="914400">
              <a:spcAft>
                <a:spcPts val="1000"/>
              </a:spcAft>
            </a:pPr>
            <a:r>
              <a:rPr lang="es-MX" sz="800" b="1" dirty="0" smtClean="0"/>
              <a:t>Comunicación</a:t>
            </a:r>
            <a:endParaRPr lang="es-MX" sz="800" dirty="0"/>
          </a:p>
        </p:txBody>
      </p:sp>
      <p:sp>
        <p:nvSpPr>
          <p:cNvPr id="53" name="Text Box 59"/>
          <p:cNvSpPr txBox="1">
            <a:spLocks noChangeArrowheads="1"/>
          </p:cNvSpPr>
          <p:nvPr/>
        </p:nvSpPr>
        <p:spPr bwMode="auto">
          <a:xfrm>
            <a:off x="2934590" y="5211797"/>
            <a:ext cx="1615658" cy="444500"/>
          </a:xfrm>
          <a:prstGeom prst="rect">
            <a:avLst/>
          </a:prstGeom>
          <a:noFill/>
          <a:ln w="9525">
            <a:noFill/>
            <a:miter lim="800000"/>
            <a:headEnd/>
            <a:tailEnd/>
          </a:ln>
        </p:spPr>
        <p:txBody>
          <a:bodyPr/>
          <a:lstStyle/>
          <a:p>
            <a:pPr algn="ctr" defTabSz="914400"/>
            <a:r>
              <a:rPr lang="es-MX" sz="800" dirty="0" smtClean="0"/>
              <a:t>Jonathan Eduardo Torres Pérez</a:t>
            </a:r>
          </a:p>
          <a:p>
            <a:pPr algn="ctr" defTabSz="914400"/>
            <a:r>
              <a:rPr lang="es-MX" sz="800" dirty="0" smtClean="0"/>
              <a:t>Jefe de Oficina (27)</a:t>
            </a:r>
            <a:endParaRPr lang="es-MX" sz="800" dirty="0"/>
          </a:p>
        </p:txBody>
      </p:sp>
      <p:cxnSp>
        <p:nvCxnSpPr>
          <p:cNvPr id="54" name="AutoShape 20"/>
          <p:cNvCxnSpPr>
            <a:cxnSpLocks noChangeShapeType="1"/>
          </p:cNvCxnSpPr>
          <p:nvPr/>
        </p:nvCxnSpPr>
        <p:spPr bwMode="auto">
          <a:xfrm>
            <a:off x="5359518" y="5674761"/>
            <a:ext cx="0" cy="228600"/>
          </a:xfrm>
          <a:prstGeom prst="straightConnector1">
            <a:avLst/>
          </a:prstGeom>
          <a:noFill/>
          <a:ln w="9525">
            <a:solidFill>
              <a:srgbClr val="000000"/>
            </a:solidFill>
            <a:round/>
            <a:headEnd/>
            <a:tailEnd/>
          </a:ln>
        </p:spPr>
      </p:cxnSp>
      <p:sp>
        <p:nvSpPr>
          <p:cNvPr id="55" name="Rectangle 46"/>
          <p:cNvSpPr>
            <a:spLocks noChangeArrowheads="1"/>
          </p:cNvSpPr>
          <p:nvPr/>
        </p:nvSpPr>
        <p:spPr bwMode="auto">
          <a:xfrm>
            <a:off x="4657363" y="5880582"/>
            <a:ext cx="1440000" cy="648000"/>
          </a:xfrm>
          <a:prstGeom prst="rect">
            <a:avLst/>
          </a:prstGeom>
          <a:solidFill>
            <a:srgbClr val="FFFFFF"/>
          </a:solidFill>
          <a:ln w="9525">
            <a:solidFill>
              <a:srgbClr val="000000"/>
            </a:solidFill>
            <a:miter lim="800000"/>
            <a:headEnd/>
            <a:tailEnd/>
          </a:ln>
          <a:effectLst>
            <a:outerShdw dist="50800" dir="2700000" algn="ctr" rotWithShape="0">
              <a:srgbClr val="000000"/>
            </a:outerShdw>
          </a:effectLst>
        </p:spPr>
        <p:txBody>
          <a:bodyPr/>
          <a:lstStyle/>
          <a:p>
            <a:pPr defTabSz="914276" fontAlgn="auto">
              <a:spcBef>
                <a:spcPts val="0"/>
              </a:spcBef>
              <a:spcAft>
                <a:spcPts val="0"/>
              </a:spcAft>
              <a:defRPr/>
            </a:pPr>
            <a:endParaRPr lang="es-MX" sz="800">
              <a:latin typeface="+mn-lt"/>
            </a:endParaRPr>
          </a:p>
        </p:txBody>
      </p:sp>
      <p:cxnSp>
        <p:nvCxnSpPr>
          <p:cNvPr id="56" name="AutoShape 56"/>
          <p:cNvCxnSpPr>
            <a:cxnSpLocks noChangeShapeType="1"/>
          </p:cNvCxnSpPr>
          <p:nvPr/>
        </p:nvCxnSpPr>
        <p:spPr bwMode="auto">
          <a:xfrm>
            <a:off x="4657363" y="6152375"/>
            <a:ext cx="1440000" cy="1588"/>
          </a:xfrm>
          <a:prstGeom prst="straightConnector1">
            <a:avLst/>
          </a:prstGeom>
          <a:noFill/>
          <a:ln w="9525">
            <a:solidFill>
              <a:srgbClr val="000000"/>
            </a:solidFill>
            <a:round/>
            <a:headEnd/>
            <a:tailEnd/>
          </a:ln>
        </p:spPr>
      </p:cxnSp>
      <p:sp>
        <p:nvSpPr>
          <p:cNvPr id="57" name="Text Box 58"/>
          <p:cNvSpPr txBox="1">
            <a:spLocks noChangeArrowheads="1"/>
          </p:cNvSpPr>
          <p:nvPr/>
        </p:nvSpPr>
        <p:spPr bwMode="auto">
          <a:xfrm>
            <a:off x="4667004" y="5901021"/>
            <a:ext cx="1436914" cy="238522"/>
          </a:xfrm>
          <a:prstGeom prst="rect">
            <a:avLst/>
          </a:prstGeom>
          <a:noFill/>
          <a:ln w="9525">
            <a:noFill/>
            <a:miter lim="800000"/>
            <a:headEnd/>
            <a:tailEnd/>
          </a:ln>
        </p:spPr>
        <p:txBody>
          <a:bodyPr/>
          <a:lstStyle/>
          <a:p>
            <a:pPr algn="ctr" defTabSz="914400">
              <a:spcAft>
                <a:spcPts val="1000"/>
              </a:spcAft>
            </a:pPr>
            <a:r>
              <a:rPr lang="es-MX" sz="800" b="1" dirty="0" smtClean="0"/>
              <a:t>Auxiliar de Informática</a:t>
            </a:r>
            <a:endParaRPr lang="es-MX" sz="800" dirty="0"/>
          </a:p>
        </p:txBody>
      </p:sp>
      <p:sp>
        <p:nvSpPr>
          <p:cNvPr id="58" name="Text Box 59"/>
          <p:cNvSpPr txBox="1">
            <a:spLocks noChangeArrowheads="1"/>
          </p:cNvSpPr>
          <p:nvPr/>
        </p:nvSpPr>
        <p:spPr bwMode="auto">
          <a:xfrm>
            <a:off x="4571365" y="6132148"/>
            <a:ext cx="1615658" cy="444500"/>
          </a:xfrm>
          <a:prstGeom prst="rect">
            <a:avLst/>
          </a:prstGeom>
          <a:noFill/>
          <a:ln w="9525">
            <a:noFill/>
            <a:miter lim="800000"/>
            <a:headEnd/>
            <a:tailEnd/>
          </a:ln>
        </p:spPr>
        <p:txBody>
          <a:bodyPr/>
          <a:lstStyle/>
          <a:p>
            <a:pPr algn="ctr" defTabSz="914400"/>
            <a:r>
              <a:rPr lang="es-MX" sz="800" dirty="0" smtClean="0"/>
              <a:t>Roberto Carlos Araujo Torres</a:t>
            </a:r>
          </a:p>
          <a:p>
            <a:pPr algn="ctr" defTabSz="914400"/>
            <a:r>
              <a:rPr lang="es-MX" sz="800" dirty="0" smtClean="0"/>
              <a:t>Administrativo Especializado (21)</a:t>
            </a:r>
            <a:endParaRPr lang="es-MX" sz="800" dirty="0"/>
          </a:p>
        </p:txBody>
      </p:sp>
      <p:sp>
        <p:nvSpPr>
          <p:cNvPr id="39" name="Text Box 59"/>
          <p:cNvSpPr txBox="1">
            <a:spLocks noChangeArrowheads="1"/>
          </p:cNvSpPr>
          <p:nvPr/>
        </p:nvSpPr>
        <p:spPr bwMode="auto">
          <a:xfrm>
            <a:off x="4607446" y="3415852"/>
            <a:ext cx="1615658" cy="444500"/>
          </a:xfrm>
          <a:prstGeom prst="rect">
            <a:avLst/>
          </a:prstGeom>
          <a:noFill/>
          <a:ln w="9525">
            <a:noFill/>
            <a:miter lim="800000"/>
            <a:headEnd/>
            <a:tailEnd/>
          </a:ln>
        </p:spPr>
        <p:txBody>
          <a:bodyPr/>
          <a:lstStyle/>
          <a:p>
            <a:pPr algn="ctr" defTabSz="914276" fontAlgn="auto">
              <a:lnSpc>
                <a:spcPts val="800"/>
              </a:lnSpc>
              <a:spcBef>
                <a:spcPts val="0"/>
              </a:spcBef>
              <a:spcAft>
                <a:spcPts val="0"/>
              </a:spcAft>
              <a:defRPr/>
            </a:pPr>
            <a:r>
              <a:rPr lang="es-MX" sz="800" dirty="0" smtClean="0"/>
              <a:t>Rubén Omar </a:t>
            </a:r>
            <a:r>
              <a:rPr lang="es-MX" sz="800" dirty="0" err="1" smtClean="0"/>
              <a:t>Lárraga</a:t>
            </a:r>
            <a:r>
              <a:rPr lang="es-MX" sz="800" dirty="0" smtClean="0"/>
              <a:t> Benavente</a:t>
            </a:r>
          </a:p>
          <a:p>
            <a:pPr algn="ctr" defTabSz="914276" fontAlgn="auto">
              <a:lnSpc>
                <a:spcPts val="800"/>
              </a:lnSpc>
              <a:spcBef>
                <a:spcPts val="0"/>
              </a:spcBef>
              <a:spcAft>
                <a:spcPts val="0"/>
              </a:spcAft>
              <a:defRPr/>
            </a:pPr>
            <a:r>
              <a:rPr lang="es-MX" sz="800" dirty="0" smtClean="0"/>
              <a:t>Jefe de Oficina (27)</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19459"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9460"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18" name="11 CuadroTexto"/>
          <p:cNvSpPr txBox="1">
            <a:spLocks noChangeArrowheads="1"/>
          </p:cNvSpPr>
          <p:nvPr/>
        </p:nvSpPr>
        <p:spPr bwMode="auto">
          <a:xfrm>
            <a:off x="1196975" y="1043608"/>
            <a:ext cx="5400675" cy="6949070"/>
          </a:xfrm>
          <a:prstGeom prst="rect">
            <a:avLst/>
          </a:prstGeom>
          <a:noFill/>
          <a:ln w="9525">
            <a:noFill/>
            <a:miter lim="800000"/>
            <a:headEnd/>
            <a:tailEnd/>
          </a:ln>
        </p:spPr>
        <p:txBody>
          <a:bodyPr lIns="91427" tIns="45714" rIns="91427" bIns="45714">
            <a:spAutoFit/>
          </a:bodyPr>
          <a:lstStyle/>
          <a:p>
            <a:pPr algn="ctr">
              <a:defRPr/>
            </a:pPr>
            <a:r>
              <a:rPr lang="es-ES" sz="1200" b="1" i="1" dirty="0" smtClean="0">
                <a:latin typeface="Arial" pitchFamily="34" charset="0"/>
                <a:cs typeface="Arial" pitchFamily="34" charset="0"/>
              </a:rPr>
              <a:t>DIRECCIÓN </a:t>
            </a:r>
            <a:r>
              <a:rPr lang="es-ES" sz="1200" b="1" i="1" dirty="0">
                <a:latin typeface="Arial" pitchFamily="34" charset="0"/>
                <a:cs typeface="Arial" pitchFamily="34" charset="0"/>
              </a:rPr>
              <a:t>GENERAL</a:t>
            </a:r>
            <a:endParaRPr lang="es-MX" sz="1200" dirty="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r>
              <a:rPr lang="es-ES_tradnl" sz="1200" b="1" i="1" dirty="0">
                <a:latin typeface="Arial" pitchFamily="34" charset="0"/>
                <a:cs typeface="Arial" pitchFamily="34" charset="0"/>
              </a:rPr>
              <a:t>OBJETIVO.</a:t>
            </a:r>
          </a:p>
          <a:p>
            <a:pPr algn="just">
              <a:defRPr/>
            </a:pPr>
            <a:endParaRPr lang="es-MX" sz="1200" dirty="0">
              <a:latin typeface="Arial" pitchFamily="34" charset="0"/>
              <a:cs typeface="Arial" pitchFamily="34" charset="0"/>
            </a:endParaRPr>
          </a:p>
          <a:p>
            <a:pPr marL="361950" algn="just">
              <a:lnSpc>
                <a:spcPct val="130000"/>
              </a:lnSpc>
              <a:defRPr/>
            </a:pPr>
            <a:r>
              <a:rPr lang="es-ES_tradnl" sz="1200" dirty="0" smtClean="0">
                <a:latin typeface="Arial" pitchFamily="34" charset="0"/>
                <a:cs typeface="Arial" pitchFamily="34" charset="0"/>
              </a:rPr>
              <a:t>Proponer</a:t>
            </a:r>
            <a:r>
              <a:rPr lang="es-ES_tradnl" sz="1200" dirty="0">
                <a:latin typeface="Arial" pitchFamily="34" charset="0"/>
                <a:cs typeface="Arial" pitchFamily="34" charset="0"/>
              </a:rPr>
              <a:t>, administrar y ejecutar la política de capacitación a través de </a:t>
            </a:r>
            <a:r>
              <a:rPr lang="es-ES_tradnl" sz="1200" dirty="0" smtClean="0">
                <a:latin typeface="Arial" pitchFamily="34" charset="0"/>
                <a:cs typeface="Arial" pitchFamily="34" charset="0"/>
              </a:rPr>
              <a:t>los diversos </a:t>
            </a:r>
            <a:r>
              <a:rPr lang="es-ES_tradnl" sz="1200" dirty="0">
                <a:latin typeface="Arial" pitchFamily="34" charset="0"/>
                <a:cs typeface="Arial" pitchFamily="34" charset="0"/>
              </a:rPr>
              <a:t>servicios que oferta el Instituto a la población objetivo potosina</a:t>
            </a:r>
            <a:r>
              <a:rPr lang="es-ES_tradnl" sz="1200" i="1" dirty="0">
                <a:latin typeface="Arial" pitchFamily="34" charset="0"/>
                <a:cs typeface="Arial" pitchFamily="34" charset="0"/>
              </a:rPr>
              <a:t>.</a:t>
            </a:r>
            <a:r>
              <a:rPr lang="es-ES_tradnl" sz="1200" b="1" i="1" dirty="0">
                <a:latin typeface="Arial" pitchFamily="34" charset="0"/>
                <a:cs typeface="Arial" pitchFamily="34" charset="0"/>
              </a:rPr>
              <a:t> </a:t>
            </a:r>
            <a:endParaRPr lang="es-MX" sz="1200" dirty="0">
              <a:latin typeface="Arial" pitchFamily="34" charset="0"/>
              <a:cs typeface="Arial" pitchFamily="34" charset="0"/>
            </a:endParaRPr>
          </a:p>
          <a:p>
            <a:pPr marL="180975" indent="-180975" algn="just">
              <a:defRPr/>
            </a:pPr>
            <a:endParaRPr lang="es-ES_tradnl" sz="1200" b="1" i="1" dirty="0">
              <a:latin typeface="Arial" pitchFamily="34" charset="0"/>
              <a:cs typeface="Arial" pitchFamily="34" charset="0"/>
            </a:endParaRPr>
          </a:p>
          <a:p>
            <a:pPr marL="180975" indent="-180975" algn="just">
              <a:defRPr/>
            </a:pPr>
            <a:r>
              <a:rPr lang="es-ES_tradnl" sz="1200" b="1" i="1" dirty="0">
                <a:latin typeface="Arial" pitchFamily="34" charset="0"/>
                <a:cs typeface="Arial" pitchFamily="34" charset="0"/>
              </a:rPr>
              <a:t>FUNCIONES.</a:t>
            </a:r>
          </a:p>
          <a:p>
            <a:pPr algn="just">
              <a:defRPr/>
            </a:pP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Establecer los mecanismos y políticas que procuren la coordinación y 	funcionamiento de las diversas áreas que integran el Instituto, de 	conformidad con las directrices que para tal efecto señale el Titular del 	Ejecutivo Estatal, la Dirección General de Centros de Formación para el 	Trabajo, así como lo que establece el Decreto de Creación y su 	Reglamento Interior.</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Vigilar y administrar la correcta aplicación de los recursos humanos, 	financieros y materiales para el cumplimiento de los objetivos 	institucionales.</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Vincular los objetivos del Instituto con el Sector Productivo de bienes y 	servicios, de acuerdo a las políticas de desarrollo económico de la 	entidad.</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Brindar a la población potosina, independientemente de su condición 	social, la capacitación y asesoría que requiera su entorno, fomentando 	el autoempleo así como la creación de microempresas.</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Establecer mecanismos de cooperación interinstitucional para el 	cumplimiento de metas Estatales, en materia de capacitación.</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Promover los servicios de capacitación, brindando las asesorías 	correspondientes.</a:t>
            </a:r>
            <a:endParaRPr lang="es-MX" sz="1200" dirty="0">
              <a:cs typeface="Arial" charset="0"/>
            </a:endParaRPr>
          </a:p>
        </p:txBody>
      </p:sp>
      <p:graphicFrame>
        <p:nvGraphicFramePr>
          <p:cNvPr id="20" name="19 Tabla"/>
          <p:cNvGraphicFramePr>
            <a:graphicFrameLocks noGrp="1"/>
          </p:cNvGraphicFramePr>
          <p:nvPr>
            <p:extLst>
              <p:ext uri="{D42A27DB-BD31-4B8C-83A1-F6EECF244321}">
                <p14:modId xmlns:p14="http://schemas.microsoft.com/office/powerpoint/2010/main" xmlns="" val="438824125"/>
              </p:ext>
            </p:extLst>
          </p:nvPr>
        </p:nvGraphicFramePr>
        <p:xfrm>
          <a:off x="1268413" y="8173520"/>
          <a:ext cx="5328592" cy="751487"/>
        </p:xfrm>
        <a:graphic>
          <a:graphicData uri="http://schemas.openxmlformats.org/drawingml/2006/table">
            <a:tbl>
              <a:tblPr/>
              <a:tblGrid>
                <a:gridCol w="2642184"/>
                <a:gridCol w="2686408"/>
              </a:tblGrid>
              <a:tr h="401538">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smtClean="0">
                          <a:latin typeface="Arial"/>
                          <a:ea typeface="Calibri"/>
                          <a:cs typeface="Times New Roman"/>
                        </a:rPr>
                        <a:t>Presidente</a:t>
                      </a:r>
                      <a:r>
                        <a:rPr lang="es-ES" sz="1200" b="1" baseline="0" dirty="0" smtClean="0">
                          <a:latin typeface="Arial"/>
                          <a:ea typeface="Calibri"/>
                          <a:cs typeface="Times New Roman"/>
                        </a:rPr>
                        <a:t> de la H. Junta Directiva</a:t>
                      </a:r>
                    </a:p>
                    <a:p>
                      <a:pPr algn="ctr">
                        <a:lnSpc>
                          <a:spcPct val="115000"/>
                        </a:lnSpc>
                        <a:spcAft>
                          <a:spcPts val="0"/>
                        </a:spcAft>
                      </a:pPr>
                      <a:r>
                        <a:rPr lang="es-ES" sz="1200" b="1" baseline="0" dirty="0" smtClean="0">
                          <a:latin typeface="Arial"/>
                          <a:ea typeface="Calibri"/>
                          <a:cs typeface="Times New Roman"/>
                        </a:rPr>
                        <a:t>Secretario del Trabajo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Manuel</a:t>
                      </a:r>
                      <a:r>
                        <a:rPr lang="es-ES" sz="1200" baseline="0" dirty="0" smtClean="0">
                          <a:latin typeface="Arial"/>
                          <a:ea typeface="Calibri"/>
                          <a:cs typeface="Times New Roman"/>
                        </a:rPr>
                        <a:t> Lozano Nieto</a:t>
                      </a:r>
                      <a:endParaRPr lang="es-MX" sz="12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2048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048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8" name="11 CuadroTexto"/>
          <p:cNvSpPr txBox="1">
            <a:spLocks noChangeArrowheads="1"/>
          </p:cNvSpPr>
          <p:nvPr/>
        </p:nvSpPr>
        <p:spPr bwMode="auto">
          <a:xfrm>
            <a:off x="1196975" y="1115616"/>
            <a:ext cx="5400675" cy="6556142"/>
          </a:xfrm>
          <a:prstGeom prst="rect">
            <a:avLst/>
          </a:prstGeom>
          <a:noFill/>
          <a:ln w="9525">
            <a:noFill/>
            <a:miter lim="800000"/>
            <a:headEnd/>
            <a:tailEnd/>
          </a:ln>
        </p:spPr>
        <p:txBody>
          <a:bodyPr lIns="91427" tIns="45714" rIns="91427" bIns="45714">
            <a:spAutoFit/>
          </a:bodyPr>
          <a:lstStyle/>
          <a:p>
            <a:pPr algn="ctr">
              <a:defRPr/>
            </a:pPr>
            <a:r>
              <a:rPr lang="es-ES" sz="1200" b="1" i="1" dirty="0" smtClean="0">
                <a:latin typeface="Arial" pitchFamily="34" charset="0"/>
                <a:cs typeface="Arial" pitchFamily="34" charset="0"/>
              </a:rPr>
              <a:t>DIRECCIÓN GENERAL</a:t>
            </a:r>
            <a:endParaRPr lang="es-MX" sz="1200" dirty="0" smtClean="0">
              <a:latin typeface="Arial" pitchFamily="34" charset="0"/>
              <a:cs typeface="Arial" pitchFamily="34" charset="0"/>
            </a:endParaRPr>
          </a:p>
          <a:p>
            <a:pPr algn="ctr">
              <a:defRPr/>
            </a:pPr>
            <a:r>
              <a:rPr lang="es-ES_tradnl" sz="1200" b="1" i="1" dirty="0" smtClean="0"/>
              <a:t>(Continúa)</a:t>
            </a:r>
            <a:endParaRPr lang="es-ES_tradnl" sz="1200" b="1" i="1" dirty="0"/>
          </a:p>
          <a:p>
            <a:pPr algn="ctr">
              <a:defRPr/>
            </a:pPr>
            <a:endParaRPr lang="es-MX" sz="1200" dirty="0"/>
          </a:p>
          <a:p>
            <a:pPr algn="just">
              <a:defRPr/>
            </a:pPr>
            <a:r>
              <a:rPr lang="es-ES" sz="1200" dirty="0"/>
              <a:t> </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Determinar las políticas y mecanismos para el establecimiento de 	acciones </a:t>
            </a:r>
            <a:r>
              <a:rPr lang="es-ES_tradnl" sz="1200" dirty="0" smtClean="0"/>
              <a:t>extramuros </a:t>
            </a:r>
            <a:r>
              <a:rPr lang="es-ES_tradnl" sz="1200" dirty="0"/>
              <a:t>en aquellas comunidades con carencia de </a:t>
            </a:r>
            <a:r>
              <a:rPr lang="es-ES_tradnl" sz="1200" dirty="0" smtClean="0"/>
              <a:t>	servicios</a:t>
            </a:r>
            <a:r>
              <a:rPr lang="es-ES_tradnl" sz="1200" dirty="0"/>
              <a:t>.</a:t>
            </a:r>
            <a:r>
              <a:rPr lang="es-ES_tradnl" sz="1200" b="1" i="1" dirty="0"/>
              <a:t> </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Informar a la Junta Directiva, los avances y cumplimiento de metas 	institucionales, así como el de someter para su aprobación, las 	inversiones en materia de equipamiento. </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Difundir y verificar que las normas técnico pedagógicas y técnico 	administrativas se cumplan y que la capacitación formal para y en el 	trabajo que se proporcionan, se impartan con estricto apego a los 	planes y programas de estudio autorizados por la Dirección General de 	Centros de Formación para el Trabajo.</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Planear, organizar, dirigir, controlar y evaluar la revisión y actualización 	de los planes y programas de estudio, a fin de proponer las 	modificaciones que en su caso procedan a la Dirección General de 	Centros de Formación para el Trabajo.</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Planear, organizar, dirigir, controlar y evaluar la capacitación y 	actualización del personal del Instituto.</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Promover y fomentar el intercambio tecnológico y de capacitación con 	organismos nacionales e internacionales.</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Realizar las demás funciones que las disposiciones legales y 	administrativas le confieren y las </a:t>
            </a:r>
            <a:r>
              <a:rPr lang="es-ES_tradnl" sz="1200" dirty="0" smtClean="0"/>
              <a:t>que le </a:t>
            </a:r>
            <a:r>
              <a:rPr lang="es-ES_tradnl" sz="1200" dirty="0"/>
              <a:t>encomienden las autoridades 	correspondientes.</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Estas funciones son enunciativas y no </a:t>
            </a:r>
            <a:r>
              <a:rPr lang="es-ES_tradnl" sz="1200" dirty="0" smtClean="0"/>
              <a:t>limitativas.</a:t>
            </a:r>
            <a:endParaRPr lang="es-MX" sz="1200" dirty="0">
              <a:latin typeface="Arial" pitchFamily="34" charset="0"/>
              <a:cs typeface="Arial" pitchFamily="34" charset="0"/>
            </a:endParaRPr>
          </a:p>
        </p:txBody>
      </p:sp>
      <p:graphicFrame>
        <p:nvGraphicFramePr>
          <p:cNvPr id="10" name="9 Tabla"/>
          <p:cNvGraphicFramePr>
            <a:graphicFrameLocks noGrp="1"/>
          </p:cNvGraphicFramePr>
          <p:nvPr/>
        </p:nvGraphicFramePr>
        <p:xfrm>
          <a:off x="1268413" y="8175682"/>
          <a:ext cx="5328592" cy="751487"/>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smtClean="0">
                          <a:latin typeface="Arial"/>
                          <a:ea typeface="Calibri"/>
                          <a:cs typeface="Times New Roman"/>
                        </a:rPr>
                        <a:t>Presidente</a:t>
                      </a:r>
                      <a:r>
                        <a:rPr lang="es-ES" sz="1200" b="1" baseline="0" dirty="0" smtClean="0">
                          <a:latin typeface="Arial"/>
                          <a:ea typeface="Calibri"/>
                          <a:cs typeface="Times New Roman"/>
                        </a:rPr>
                        <a:t> de la H. Junta Directiva</a:t>
                      </a:r>
                    </a:p>
                    <a:p>
                      <a:pPr algn="ctr">
                        <a:lnSpc>
                          <a:spcPct val="115000"/>
                        </a:lnSpc>
                        <a:spcAft>
                          <a:spcPts val="0"/>
                        </a:spcAft>
                      </a:pPr>
                      <a:r>
                        <a:rPr lang="es-ES" sz="1200" b="1" baseline="0" dirty="0" smtClean="0">
                          <a:latin typeface="Arial"/>
                          <a:ea typeface="Calibri"/>
                          <a:cs typeface="Times New Roman"/>
                        </a:rPr>
                        <a:t>Secretario del Trabajo</a:t>
                      </a:r>
                      <a:endParaRPr lang="es-MX" sz="1100" dirty="0" smtClean="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Manuel</a:t>
                      </a:r>
                      <a:r>
                        <a:rPr lang="es-ES" sz="1200" baseline="0" dirty="0" smtClean="0">
                          <a:latin typeface="Arial"/>
                          <a:ea typeface="Calibri"/>
                          <a:cs typeface="Times New Roman"/>
                        </a:rPr>
                        <a:t> Lozano Nieto</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215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15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6" name="11 CuadroTexto"/>
          <p:cNvSpPr txBox="1">
            <a:spLocks noChangeArrowheads="1"/>
          </p:cNvSpPr>
          <p:nvPr/>
        </p:nvSpPr>
        <p:spPr bwMode="auto">
          <a:xfrm>
            <a:off x="1196975" y="1258888"/>
            <a:ext cx="5400675" cy="6778767"/>
          </a:xfrm>
          <a:prstGeom prst="rect">
            <a:avLst/>
          </a:prstGeom>
          <a:noFill/>
          <a:ln w="9525">
            <a:noFill/>
            <a:miter lim="800000"/>
            <a:headEnd/>
            <a:tailEnd/>
          </a:ln>
        </p:spPr>
        <p:txBody>
          <a:bodyPr lIns="91427" tIns="45714" rIns="91427" bIns="45714">
            <a:spAutoFit/>
          </a:bodyPr>
          <a:lstStyle/>
          <a:p>
            <a:pPr algn="ctr">
              <a:defRPr/>
            </a:pPr>
            <a:r>
              <a:rPr lang="es-MX" sz="1200" b="1" i="1" dirty="0" smtClean="0"/>
              <a:t>SECRETARIO PARTICULAR</a:t>
            </a:r>
            <a:endParaRPr lang="es-MX" sz="1200" dirty="0" smtClean="0"/>
          </a:p>
          <a:p>
            <a:pPr algn="just">
              <a:defRPr/>
            </a:pPr>
            <a:endParaRPr lang="es-ES_tradnl" sz="1200" b="1" i="1" dirty="0"/>
          </a:p>
          <a:p>
            <a:pPr algn="just">
              <a:defRPr/>
            </a:pPr>
            <a:endParaRPr lang="es-ES_tradnl" sz="1200" b="1" i="1" dirty="0"/>
          </a:p>
          <a:p>
            <a:pPr algn="just">
              <a:defRPr/>
            </a:pPr>
            <a:r>
              <a:rPr lang="es-ES_tradnl" sz="1200" b="1" i="1" dirty="0"/>
              <a:t>OBJETIVO.</a:t>
            </a:r>
          </a:p>
          <a:p>
            <a:pPr algn="just">
              <a:defRPr/>
            </a:pPr>
            <a:endParaRPr lang="es-MX" sz="1200" dirty="0"/>
          </a:p>
          <a:p>
            <a:pPr algn="just">
              <a:lnSpc>
                <a:spcPct val="120000"/>
              </a:lnSpc>
              <a:spcAft>
                <a:spcPts val="600"/>
              </a:spcAft>
              <a:defRPr/>
            </a:pPr>
            <a:r>
              <a:rPr lang="es-ES_tradnl" sz="1200" dirty="0"/>
              <a:t>    </a:t>
            </a:r>
            <a:r>
              <a:rPr lang="es-ES_tradnl" sz="1200" dirty="0" smtClean="0"/>
              <a:t>Organizar, programar y </a:t>
            </a:r>
            <a:r>
              <a:rPr lang="es-MX" sz="1200" dirty="0" smtClean="0"/>
              <a:t>apoyar al Director General del Instituto en el desarrollo de las actividades y compromisos de la agenda de trabajo.</a:t>
            </a:r>
            <a:endParaRPr lang="es-ES_tradnl" sz="1200" dirty="0"/>
          </a:p>
          <a:p>
            <a:pPr algn="just">
              <a:lnSpc>
                <a:spcPct val="120000"/>
              </a:lnSpc>
              <a:spcAft>
                <a:spcPts val="600"/>
              </a:spcAft>
              <a:defRPr/>
            </a:pPr>
            <a:endParaRPr lang="es-MX" sz="1200" dirty="0"/>
          </a:p>
          <a:p>
            <a:pPr algn="just">
              <a:defRPr/>
            </a:pPr>
            <a:r>
              <a:rPr lang="es-ES_tradnl" sz="1200" b="1" i="1" dirty="0"/>
              <a:t>FUNCIONES.</a:t>
            </a:r>
          </a:p>
          <a:p>
            <a:pPr algn="just">
              <a:defRPr/>
            </a:pP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Actuar como enlace del Director General con las Direcciones de Área y 	las Unidades del Instituto.</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smtClean="0"/>
              <a:t>Recibir a </a:t>
            </a:r>
            <a:r>
              <a:rPr lang="es-ES_tradnl" sz="1200" dirty="0"/>
              <a:t>las personas que acudan a las oficinas a </a:t>
            </a:r>
            <a:r>
              <a:rPr lang="es-ES_tradnl" sz="1200" dirty="0" smtClean="0"/>
              <a:t>solicitar audiencia 	con </a:t>
            </a:r>
            <a:r>
              <a:rPr lang="es-ES_tradnl" sz="1200" dirty="0"/>
              <a:t>el Director </a:t>
            </a:r>
            <a:r>
              <a:rPr lang="es-ES_tradnl" sz="1200" dirty="0" smtClean="0"/>
              <a:t>General.</a:t>
            </a:r>
            <a:endParaRPr lang="es-MX" sz="1200" dirty="0"/>
          </a:p>
          <a:p>
            <a:pPr marL="176213" indent="187325" algn="just">
              <a:lnSpc>
                <a:spcPct val="120000"/>
              </a:lnSpc>
              <a:spcAft>
                <a:spcPts val="700"/>
              </a:spcAft>
              <a:buFont typeface="Wingdings" pitchFamily="2" charset="2"/>
              <a:buChar char="§"/>
              <a:tabLst>
                <a:tab pos="363538" algn="l"/>
              </a:tabLst>
              <a:defRPr/>
            </a:pPr>
            <a:r>
              <a:rPr lang="es-ES" sz="1200" dirty="0"/>
              <a:t>Atender al público cordial y respetuosamente  de manera personal y vía 	telefónica.</a:t>
            </a:r>
            <a:r>
              <a:rPr lang="es-ES" sz="1200" b="1" i="1" dirty="0"/>
              <a:t> </a:t>
            </a:r>
            <a:endParaRPr lang="es-ES" sz="1200" b="1" i="1" dirty="0" smtClean="0"/>
          </a:p>
          <a:p>
            <a:pPr marL="176213" indent="187325" algn="just">
              <a:lnSpc>
                <a:spcPct val="120000"/>
              </a:lnSpc>
              <a:spcAft>
                <a:spcPts val="700"/>
              </a:spcAft>
              <a:buFont typeface="Wingdings" pitchFamily="2" charset="2"/>
              <a:buChar char="§"/>
              <a:tabLst>
                <a:tab pos="363538" algn="l"/>
              </a:tabLst>
              <a:defRPr/>
            </a:pPr>
            <a:r>
              <a:rPr lang="es-ES" sz="1200" dirty="0" smtClean="0"/>
              <a:t>Organizar la agenda de compromisos  y/o concertar citas del  titular de 	la Dirección General. </a:t>
            </a:r>
            <a:endParaRPr lang="es-MX" sz="1200" dirty="0" smtClean="0"/>
          </a:p>
          <a:p>
            <a:pPr marL="176213" indent="187325" algn="just">
              <a:lnSpc>
                <a:spcPct val="120000"/>
              </a:lnSpc>
              <a:spcAft>
                <a:spcPts val="700"/>
              </a:spcAft>
              <a:buFont typeface="Wingdings" pitchFamily="2" charset="2"/>
              <a:buChar char="§"/>
              <a:tabLst>
                <a:tab pos="363538" algn="l"/>
              </a:tabLst>
              <a:defRPr/>
            </a:pPr>
            <a:r>
              <a:rPr lang="es-ES" sz="1200" dirty="0" smtClean="0"/>
              <a:t>Elaborar la agenda diaria, semanal y mensual del Director General.</a:t>
            </a:r>
          </a:p>
          <a:p>
            <a:pPr marL="176213" indent="187325" algn="just">
              <a:lnSpc>
                <a:spcPct val="120000"/>
              </a:lnSpc>
              <a:spcAft>
                <a:spcPts val="700"/>
              </a:spcAft>
              <a:buFont typeface="Wingdings" pitchFamily="2" charset="2"/>
              <a:buChar char="§"/>
              <a:tabLst>
                <a:tab pos="363538" algn="l"/>
              </a:tabLst>
              <a:defRPr/>
            </a:pPr>
            <a:r>
              <a:rPr lang="es-MX" sz="1200" dirty="0" smtClean="0"/>
              <a:t>Atender y distribuir las llamadas telefónicas del Director General del 	Instituto y/o tomar nota de recados. </a:t>
            </a:r>
          </a:p>
          <a:p>
            <a:pPr marL="176213" indent="187325" algn="just">
              <a:lnSpc>
                <a:spcPct val="120000"/>
              </a:lnSpc>
              <a:spcAft>
                <a:spcPts val="700"/>
              </a:spcAft>
              <a:buFont typeface="Wingdings" pitchFamily="2" charset="2"/>
              <a:buChar char="§"/>
              <a:tabLst>
                <a:tab pos="363538" algn="l"/>
              </a:tabLst>
              <a:defRPr/>
            </a:pPr>
            <a:r>
              <a:rPr lang="es-MX" sz="1200" dirty="0" smtClean="0"/>
              <a:t>Realizar y dar tramitar a los asuntos que el Director General le 	encomiende.</a:t>
            </a:r>
          </a:p>
          <a:p>
            <a:pPr marL="176213" indent="187325" algn="just">
              <a:lnSpc>
                <a:spcPct val="120000"/>
              </a:lnSpc>
              <a:spcAft>
                <a:spcPts val="700"/>
              </a:spcAft>
              <a:buFont typeface="Wingdings" pitchFamily="2" charset="2"/>
              <a:buChar char="§"/>
              <a:tabLst>
                <a:tab pos="363538" algn="l"/>
              </a:tabLst>
              <a:defRPr/>
            </a:pPr>
            <a:r>
              <a:rPr lang="es-MX" sz="1200" dirty="0" smtClean="0"/>
              <a:t>Controlar y dar seguimiento a las audiencias del Director General.</a:t>
            </a:r>
          </a:p>
          <a:p>
            <a:pPr marL="176213" indent="187325" algn="just">
              <a:lnSpc>
                <a:spcPct val="120000"/>
              </a:lnSpc>
              <a:spcAft>
                <a:spcPts val="700"/>
              </a:spcAft>
              <a:buFont typeface="Wingdings" pitchFamily="2" charset="2"/>
              <a:buChar char="§"/>
              <a:tabLst>
                <a:tab pos="363538" algn="l"/>
              </a:tabLst>
              <a:defRPr/>
            </a:pPr>
            <a:r>
              <a:rPr lang="es-MX" sz="1200" dirty="0" smtClean="0"/>
              <a:t>Apoyar en la programación y contenido de las giras de trabajo del 	Director General.</a:t>
            </a:r>
          </a:p>
          <a:p>
            <a:pPr marL="176213" indent="187325" algn="just">
              <a:lnSpc>
                <a:spcPct val="120000"/>
              </a:lnSpc>
              <a:spcAft>
                <a:spcPts val="700"/>
              </a:spcAft>
              <a:buFont typeface="Wingdings" pitchFamily="2" charset="2"/>
              <a:buChar char="§"/>
              <a:tabLst>
                <a:tab pos="363538" algn="l"/>
              </a:tabLst>
              <a:defRPr/>
            </a:pPr>
            <a:endParaRPr lang="es-MX" sz="1200" dirty="0"/>
          </a:p>
        </p:txBody>
      </p:sp>
      <p:graphicFrame>
        <p:nvGraphicFramePr>
          <p:cNvPr id="7" name="6 Tabla"/>
          <p:cNvGraphicFramePr>
            <a:graphicFrameLocks noGrp="1"/>
          </p:cNvGraphicFramePr>
          <p:nvPr>
            <p:extLst>
              <p:ext uri="{D42A27DB-BD31-4B8C-83A1-F6EECF244321}">
                <p14:modId xmlns:p14="http://schemas.microsoft.com/office/powerpoint/2010/main" xmlns="" val="3415169806"/>
              </p:ext>
            </p:extLst>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Rubén Omar Lárraga</a:t>
                      </a:r>
                      <a:r>
                        <a:rPr lang="es-ES" sz="1200" kern="1200" baseline="0" dirty="0" smtClean="0">
                          <a:solidFill>
                            <a:schemeClr val="tx1"/>
                          </a:solidFill>
                          <a:latin typeface="Arial"/>
                          <a:ea typeface="Calibri"/>
                          <a:cs typeface="Times New Roman"/>
                        </a:rPr>
                        <a:t> Benavente</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40667676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2253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253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6" name="11 CuadroTexto"/>
          <p:cNvSpPr txBox="1">
            <a:spLocks noChangeArrowheads="1"/>
          </p:cNvSpPr>
          <p:nvPr/>
        </p:nvSpPr>
        <p:spPr bwMode="auto">
          <a:xfrm>
            <a:off x="1196975" y="1258888"/>
            <a:ext cx="5400675" cy="3495817"/>
          </a:xfrm>
          <a:prstGeom prst="rect">
            <a:avLst/>
          </a:prstGeom>
          <a:noFill/>
          <a:ln w="9525">
            <a:noFill/>
            <a:miter lim="800000"/>
            <a:headEnd/>
            <a:tailEnd/>
          </a:ln>
        </p:spPr>
        <p:txBody>
          <a:bodyPr lIns="91427" tIns="45714" rIns="91427" bIns="45714">
            <a:spAutoFit/>
          </a:bodyPr>
          <a:lstStyle/>
          <a:p>
            <a:pPr algn="ctr">
              <a:defRPr/>
            </a:pPr>
            <a:r>
              <a:rPr lang="es-MX" sz="1200" b="1" i="1" dirty="0" smtClean="0"/>
              <a:t>SECRETARIO PARTICULAR</a:t>
            </a:r>
            <a:endParaRPr lang="es-MX" sz="1200" dirty="0" smtClean="0"/>
          </a:p>
          <a:p>
            <a:pPr algn="ctr">
              <a:defRPr/>
            </a:pPr>
            <a:r>
              <a:rPr lang="es-ES_tradnl" sz="1200" b="1" i="1" dirty="0" smtClean="0"/>
              <a:t>(</a:t>
            </a:r>
            <a:r>
              <a:rPr lang="es-ES_tradnl" sz="1200" b="1" i="1" dirty="0"/>
              <a:t>Continua)</a:t>
            </a:r>
            <a:endParaRPr lang="es-MX" sz="1200" dirty="0"/>
          </a:p>
          <a:p>
            <a:pPr>
              <a:defRPr/>
            </a:pPr>
            <a:r>
              <a:rPr lang="es-MX" sz="1200" dirty="0"/>
              <a:t> </a:t>
            </a:r>
          </a:p>
          <a:p>
            <a:pPr>
              <a:defRPr/>
            </a:pPr>
            <a:endParaRPr lang="es-MX" sz="1200" dirty="0"/>
          </a:p>
          <a:p>
            <a:pPr marL="176213" indent="187325" algn="just">
              <a:lnSpc>
                <a:spcPct val="120000"/>
              </a:lnSpc>
              <a:spcAft>
                <a:spcPts val="700"/>
              </a:spcAft>
              <a:buFont typeface="Wingdings" pitchFamily="2" charset="2"/>
              <a:buChar char="§"/>
              <a:tabLst>
                <a:tab pos="363538" algn="l"/>
              </a:tabLst>
              <a:defRPr/>
            </a:pPr>
            <a:endParaRPr lang="es-MX" sz="1200" dirty="0" smtClean="0"/>
          </a:p>
          <a:p>
            <a:pPr marL="176213" indent="187325" algn="just">
              <a:lnSpc>
                <a:spcPct val="120000"/>
              </a:lnSpc>
              <a:spcAft>
                <a:spcPts val="700"/>
              </a:spcAft>
              <a:buFont typeface="Wingdings" pitchFamily="2" charset="2"/>
              <a:buChar char="§"/>
              <a:tabLst>
                <a:tab pos="363538" algn="l"/>
              </a:tabLst>
              <a:defRPr/>
            </a:pPr>
            <a:r>
              <a:rPr lang="es-MX" sz="1200" dirty="0" smtClean="0"/>
              <a:t>Apoyar en la elaboración y/o actualización de los Manuales de 	Organización y Marco Integrado de Control Interno del Instituto, así 	como el Manual de Procedimientos del área.</a:t>
            </a:r>
          </a:p>
          <a:p>
            <a:pPr marL="176213" indent="187325" algn="just">
              <a:lnSpc>
                <a:spcPct val="120000"/>
              </a:lnSpc>
              <a:spcAft>
                <a:spcPts val="700"/>
              </a:spcAft>
              <a:buFont typeface="Wingdings" pitchFamily="2" charset="2"/>
              <a:buChar char="§"/>
              <a:tabLst>
                <a:tab pos="363538" algn="l"/>
              </a:tabLst>
              <a:defRPr/>
            </a:pPr>
            <a:r>
              <a:rPr lang="es-MX" sz="1200" dirty="0" smtClean="0"/>
              <a:t>Coordinar las reuniones de trabajo con los Directores de Área, así 	como el levantamiento de las minutas correspondientes.</a:t>
            </a:r>
          </a:p>
          <a:p>
            <a:pPr marL="176213" indent="187325" algn="just">
              <a:lnSpc>
                <a:spcPct val="120000"/>
              </a:lnSpc>
              <a:spcAft>
                <a:spcPts val="700"/>
              </a:spcAft>
              <a:buFont typeface="Wingdings" pitchFamily="2" charset="2"/>
              <a:buChar char="§"/>
              <a:tabLst>
                <a:tab pos="363538" algn="l"/>
              </a:tabLst>
              <a:defRPr/>
            </a:pPr>
            <a:r>
              <a:rPr lang="es-MX" sz="1200" dirty="0" smtClean="0"/>
              <a:t>Colaborar como enlace del Área, en las diversas actividades del 	proceso del Marco Integrado Control Interno.</a:t>
            </a:r>
          </a:p>
          <a:p>
            <a:pPr marL="176213" indent="187325" algn="just">
              <a:lnSpc>
                <a:spcPct val="120000"/>
              </a:lnSpc>
              <a:spcAft>
                <a:spcPts val="700"/>
              </a:spcAft>
              <a:buFont typeface="Wingdings" pitchFamily="2" charset="2"/>
              <a:buChar char="§"/>
              <a:tabLst>
                <a:tab pos="363538" algn="l"/>
              </a:tabLst>
              <a:defRPr/>
            </a:pPr>
            <a:r>
              <a:rPr lang="es-ES" sz="1200" dirty="0" smtClean="0"/>
              <a:t>Estas </a:t>
            </a:r>
            <a:r>
              <a:rPr lang="es-ES" sz="1200" dirty="0"/>
              <a:t>funciones son enunciativas, más no limitativas.</a:t>
            </a:r>
            <a:endParaRPr lang="es-MX" sz="1200" dirty="0"/>
          </a:p>
          <a:p>
            <a:pPr marL="176213" indent="187325" algn="just">
              <a:lnSpc>
                <a:spcPct val="120000"/>
              </a:lnSpc>
              <a:spcAft>
                <a:spcPts val="600"/>
              </a:spcAft>
              <a:tabLst>
                <a:tab pos="363538" algn="l"/>
              </a:tabLst>
              <a:defRPr/>
            </a:pPr>
            <a:endParaRPr lang="es-MX" sz="1200" dirty="0"/>
          </a:p>
        </p:txBody>
      </p:sp>
      <p:graphicFrame>
        <p:nvGraphicFramePr>
          <p:cNvPr id="7" name="6 Tabla"/>
          <p:cNvGraphicFramePr>
            <a:graphicFrameLocks noGrp="1"/>
          </p:cNvGraphicFramePr>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Rubén Omar Lárraga</a:t>
                      </a:r>
                      <a:r>
                        <a:rPr lang="es-ES" sz="1200" kern="1200" baseline="0" dirty="0" smtClean="0">
                          <a:solidFill>
                            <a:schemeClr val="tx1"/>
                          </a:solidFill>
                          <a:latin typeface="Arial"/>
                          <a:ea typeface="Calibri"/>
                          <a:cs typeface="Times New Roman"/>
                        </a:rPr>
                        <a:t> Benavente</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844060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215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15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6" name="11 CuadroTexto"/>
          <p:cNvSpPr txBox="1">
            <a:spLocks noChangeArrowheads="1"/>
          </p:cNvSpPr>
          <p:nvPr/>
        </p:nvSpPr>
        <p:spPr bwMode="auto">
          <a:xfrm>
            <a:off x="1196975" y="1115616"/>
            <a:ext cx="5400675" cy="6820829"/>
          </a:xfrm>
          <a:prstGeom prst="rect">
            <a:avLst/>
          </a:prstGeom>
          <a:noFill/>
          <a:ln w="9525">
            <a:noFill/>
            <a:miter lim="800000"/>
            <a:headEnd/>
            <a:tailEnd/>
          </a:ln>
        </p:spPr>
        <p:txBody>
          <a:bodyPr lIns="91427" tIns="45714" rIns="91427" bIns="45714">
            <a:spAutoFit/>
          </a:bodyPr>
          <a:lstStyle/>
          <a:p>
            <a:pPr algn="ctr">
              <a:defRPr/>
            </a:pPr>
            <a:r>
              <a:rPr lang="es-MX" sz="1200" b="1" i="1" dirty="0" smtClean="0"/>
              <a:t>ASISTENTE DE DIRECCION GENERAL</a:t>
            </a:r>
            <a:endParaRPr lang="es-MX" sz="1200" dirty="0" smtClean="0"/>
          </a:p>
          <a:p>
            <a:pPr algn="just">
              <a:defRPr/>
            </a:pPr>
            <a:endParaRPr lang="es-ES_tradnl" sz="1200" b="1" i="1" dirty="0"/>
          </a:p>
          <a:p>
            <a:pPr algn="just">
              <a:defRPr/>
            </a:pPr>
            <a:endParaRPr lang="es-ES_tradnl" sz="1200" b="1" i="1" dirty="0"/>
          </a:p>
          <a:p>
            <a:pPr algn="just">
              <a:defRPr/>
            </a:pPr>
            <a:r>
              <a:rPr lang="es-ES_tradnl" sz="1200" b="1" i="1" dirty="0"/>
              <a:t>OBJETIVO.</a:t>
            </a:r>
          </a:p>
          <a:p>
            <a:pPr algn="just">
              <a:defRPr/>
            </a:pPr>
            <a:endParaRPr lang="es-MX" sz="1200" dirty="0" smtClean="0"/>
          </a:p>
          <a:p>
            <a:pPr marL="361950" algn="just">
              <a:lnSpc>
                <a:spcPct val="120000"/>
              </a:lnSpc>
              <a:spcAft>
                <a:spcPts val="600"/>
              </a:spcAft>
              <a:defRPr/>
            </a:pPr>
            <a:r>
              <a:rPr lang="es-ES_tradnl" sz="1200" dirty="0" smtClean="0"/>
              <a:t>Realizar </a:t>
            </a:r>
            <a:r>
              <a:rPr lang="es-ES_tradnl" sz="1200" dirty="0"/>
              <a:t>actividades </a:t>
            </a:r>
            <a:r>
              <a:rPr lang="es-ES_tradnl" sz="1200" dirty="0" smtClean="0"/>
              <a:t>de apoyo secretarial y administrativo </a:t>
            </a:r>
            <a:r>
              <a:rPr lang="es-ES_tradnl" sz="1200" dirty="0"/>
              <a:t>que coadyuven al buen desempeño </a:t>
            </a:r>
            <a:r>
              <a:rPr lang="es-ES_tradnl" sz="1200" dirty="0" smtClean="0"/>
              <a:t>y </a:t>
            </a:r>
            <a:r>
              <a:rPr lang="es-ES_tradnl" sz="1200" dirty="0"/>
              <a:t>comunicación </a:t>
            </a:r>
            <a:r>
              <a:rPr lang="es-ES_tradnl" sz="1200" dirty="0" smtClean="0"/>
              <a:t>de </a:t>
            </a:r>
            <a:r>
              <a:rPr lang="es-ES_tradnl" sz="1200" dirty="0"/>
              <a:t>las diversas </a:t>
            </a:r>
            <a:r>
              <a:rPr lang="es-ES_tradnl" sz="1200" dirty="0" smtClean="0"/>
              <a:t>Áreas </a:t>
            </a:r>
            <a:r>
              <a:rPr lang="es-ES_tradnl" sz="1200" dirty="0"/>
              <a:t>del </a:t>
            </a:r>
            <a:r>
              <a:rPr lang="es-ES_tradnl" sz="1200" dirty="0" smtClean="0"/>
              <a:t>Instituto con la Dirección General.</a:t>
            </a:r>
            <a:endParaRPr lang="es-ES_tradnl" sz="1200" dirty="0"/>
          </a:p>
          <a:p>
            <a:pPr algn="just">
              <a:lnSpc>
                <a:spcPct val="120000"/>
              </a:lnSpc>
              <a:spcAft>
                <a:spcPts val="600"/>
              </a:spcAft>
              <a:defRPr/>
            </a:pPr>
            <a:endParaRPr lang="es-MX" sz="1200" dirty="0"/>
          </a:p>
          <a:p>
            <a:pPr algn="just">
              <a:defRPr/>
            </a:pPr>
            <a:r>
              <a:rPr lang="es-ES_tradnl" sz="1200" b="1" i="1" dirty="0"/>
              <a:t>FUNCIONES.</a:t>
            </a:r>
          </a:p>
          <a:p>
            <a:pPr algn="just">
              <a:defRPr/>
            </a:pPr>
            <a:endParaRPr lang="es-MX" sz="1200" dirty="0"/>
          </a:p>
          <a:p>
            <a:pPr marL="176213" indent="187325" algn="just">
              <a:lnSpc>
                <a:spcPct val="120000"/>
              </a:lnSpc>
              <a:spcAft>
                <a:spcPts val="700"/>
              </a:spcAft>
              <a:buFont typeface="Wingdings" pitchFamily="2" charset="2"/>
              <a:buChar char="§"/>
              <a:tabLst>
                <a:tab pos="363538" algn="l"/>
              </a:tabLst>
              <a:defRPr/>
            </a:pPr>
            <a:r>
              <a:rPr lang="es-ES" sz="1200" dirty="0"/>
              <a:t>Recibir, registrar y distribuir la correspondencia del Instituto, </a:t>
            </a:r>
            <a:r>
              <a:rPr lang="es-ES" sz="1200" dirty="0" smtClean="0"/>
              <a:t>mediante </a:t>
            </a:r>
            <a:r>
              <a:rPr lang="es-ES" sz="1200" dirty="0"/>
              <a:t>	el control de entrada / salida de la misma.</a:t>
            </a:r>
            <a:endParaRPr lang="es-MX" sz="1200" dirty="0"/>
          </a:p>
          <a:p>
            <a:pPr marL="176213" indent="187325" algn="just">
              <a:lnSpc>
                <a:spcPct val="120000"/>
              </a:lnSpc>
              <a:spcAft>
                <a:spcPts val="700"/>
              </a:spcAft>
              <a:buFont typeface="Wingdings" pitchFamily="2" charset="2"/>
              <a:buChar char="§"/>
              <a:tabLst>
                <a:tab pos="363538" algn="l"/>
              </a:tabLst>
              <a:defRPr/>
            </a:pPr>
            <a:r>
              <a:rPr lang="es-ES" sz="1200" dirty="0" smtClean="0"/>
              <a:t>Realizar el </a:t>
            </a:r>
            <a:r>
              <a:rPr lang="es-ES" sz="1200" dirty="0"/>
              <a:t>registro y distribución interna / externa de 	correspondencia y emitir  los reportes correspondientes  al titular de la 	Dirección General.</a:t>
            </a:r>
            <a:endParaRPr lang="es-MX" sz="1200" dirty="0"/>
          </a:p>
          <a:p>
            <a:pPr marL="176213" indent="187325" algn="just">
              <a:lnSpc>
                <a:spcPct val="120000"/>
              </a:lnSpc>
              <a:spcAft>
                <a:spcPts val="700"/>
              </a:spcAft>
              <a:buFont typeface="Wingdings" pitchFamily="2" charset="2"/>
              <a:buChar char="§"/>
              <a:tabLst>
                <a:tab pos="363538" algn="l"/>
              </a:tabLst>
              <a:defRPr/>
            </a:pPr>
            <a:r>
              <a:rPr lang="es-ES" sz="1200" dirty="0"/>
              <a:t>Transcribir  la documentación  oficial  que le sea solicitada por sus 	superiores.</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a:t>Clasificar, organizar  y conservar la documentación inherente a la 	competencia del  Instituto  a través de  expedientes y su archivo 	correspondiente. </a:t>
            </a:r>
          </a:p>
          <a:p>
            <a:pPr marL="176213" indent="187325" algn="just">
              <a:lnSpc>
                <a:spcPct val="120000"/>
              </a:lnSpc>
              <a:spcAft>
                <a:spcPts val="700"/>
              </a:spcAft>
              <a:buFont typeface="Wingdings" pitchFamily="2" charset="2"/>
              <a:buChar char="§"/>
              <a:tabLst>
                <a:tab pos="363538" algn="l"/>
              </a:tabLst>
              <a:defRPr/>
            </a:pPr>
            <a:r>
              <a:rPr lang="es-MX" sz="1200" dirty="0"/>
              <a:t>Integrar y ubicar físicamente los expedientes de los asuntos atendidos, 	con la documentación anexa a los mismos</a:t>
            </a:r>
            <a:r>
              <a:rPr lang="es-MX" sz="1200" dirty="0" smtClean="0"/>
              <a:t>.</a:t>
            </a:r>
          </a:p>
          <a:p>
            <a:pPr marL="176213" indent="187325" algn="just">
              <a:lnSpc>
                <a:spcPct val="120000"/>
              </a:lnSpc>
              <a:spcAft>
                <a:spcPts val="700"/>
              </a:spcAft>
              <a:buFont typeface="Wingdings" pitchFamily="2" charset="2"/>
              <a:buChar char="§"/>
              <a:tabLst>
                <a:tab pos="363538" algn="l"/>
              </a:tabLst>
              <a:defRPr/>
            </a:pPr>
            <a:r>
              <a:rPr lang="es-ES" sz="1200" dirty="0" smtClean="0"/>
              <a:t>Atender al público cordial y respetuosamente  de manera personal y vía 	telefónica.</a:t>
            </a:r>
          </a:p>
          <a:p>
            <a:pPr marL="176213" indent="187325" algn="just">
              <a:lnSpc>
                <a:spcPct val="120000"/>
              </a:lnSpc>
              <a:spcAft>
                <a:spcPts val="700"/>
              </a:spcAft>
              <a:buFont typeface="Wingdings" pitchFamily="2" charset="2"/>
              <a:buChar char="§"/>
              <a:tabLst>
                <a:tab pos="363538" algn="l"/>
              </a:tabLst>
              <a:defRPr/>
            </a:pPr>
            <a:r>
              <a:rPr lang="es-ES" sz="1200" dirty="0" smtClean="0"/>
              <a:t>Colaborar en la integración de la información para las carpetas de las 	Reuniones de la H. Junta Directiva del Instituto.</a:t>
            </a:r>
          </a:p>
          <a:p>
            <a:pPr marL="176213" indent="187325" algn="just">
              <a:lnSpc>
                <a:spcPct val="120000"/>
              </a:lnSpc>
              <a:spcAft>
                <a:spcPts val="700"/>
              </a:spcAft>
              <a:buFont typeface="Wingdings" pitchFamily="2" charset="2"/>
              <a:buChar char="§"/>
              <a:tabLst>
                <a:tab pos="363538" algn="l"/>
              </a:tabLst>
              <a:defRPr/>
            </a:pPr>
            <a:endParaRPr lang="es-ES" sz="1200" dirty="0" smtClean="0"/>
          </a:p>
        </p:txBody>
      </p:sp>
      <p:graphicFrame>
        <p:nvGraphicFramePr>
          <p:cNvPr id="7" name="6 Tabla"/>
          <p:cNvGraphicFramePr>
            <a:graphicFrameLocks noGrp="1"/>
          </p:cNvGraphicFramePr>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Miriam </a:t>
                      </a:r>
                      <a:r>
                        <a:rPr lang="es-ES" sz="1200" kern="1200" dirty="0" err="1" smtClean="0">
                          <a:solidFill>
                            <a:schemeClr val="tx1"/>
                          </a:solidFill>
                          <a:latin typeface="Arial"/>
                          <a:ea typeface="Calibri"/>
                          <a:cs typeface="Times New Roman"/>
                        </a:rPr>
                        <a:t>Naem</a:t>
                      </a:r>
                      <a:r>
                        <a:rPr lang="es-ES" sz="1200" kern="1200" dirty="0" smtClean="0">
                          <a:solidFill>
                            <a:schemeClr val="tx1"/>
                          </a:solidFill>
                          <a:latin typeface="Arial"/>
                          <a:ea typeface="Calibri"/>
                          <a:cs typeface="Times New Roman"/>
                        </a:rPr>
                        <a:t> Zárate</a:t>
                      </a:r>
                      <a:r>
                        <a:rPr lang="es-ES" sz="1200" kern="1200" baseline="0" dirty="0" smtClean="0">
                          <a:solidFill>
                            <a:schemeClr val="tx1"/>
                          </a:solidFill>
                          <a:latin typeface="Arial"/>
                          <a:ea typeface="Calibri"/>
                          <a:cs typeface="Times New Roman"/>
                        </a:rPr>
                        <a:t> Ramos</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2253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253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6" name="11 CuadroTexto"/>
          <p:cNvSpPr txBox="1">
            <a:spLocks noChangeArrowheads="1"/>
          </p:cNvSpPr>
          <p:nvPr/>
        </p:nvSpPr>
        <p:spPr bwMode="auto">
          <a:xfrm>
            <a:off x="1196975" y="1115616"/>
            <a:ext cx="5400675" cy="4471981"/>
          </a:xfrm>
          <a:prstGeom prst="rect">
            <a:avLst/>
          </a:prstGeom>
          <a:noFill/>
          <a:ln w="9525">
            <a:noFill/>
            <a:miter lim="800000"/>
            <a:headEnd/>
            <a:tailEnd/>
          </a:ln>
        </p:spPr>
        <p:txBody>
          <a:bodyPr lIns="91427" tIns="45714" rIns="91427" bIns="45714">
            <a:spAutoFit/>
          </a:bodyPr>
          <a:lstStyle/>
          <a:p>
            <a:pPr algn="ctr">
              <a:defRPr/>
            </a:pPr>
            <a:r>
              <a:rPr lang="es-MX" sz="1200" b="1" i="1" dirty="0" smtClean="0"/>
              <a:t>ASISTENTE DE DIRECCION GENERAL</a:t>
            </a:r>
            <a:endParaRPr lang="es-MX" sz="1200" dirty="0" smtClean="0"/>
          </a:p>
          <a:p>
            <a:pPr algn="ctr">
              <a:defRPr/>
            </a:pPr>
            <a:r>
              <a:rPr lang="es-ES_tradnl" sz="1200" b="1" i="1" dirty="0" smtClean="0"/>
              <a:t>(Continúa)</a:t>
            </a:r>
            <a:endParaRPr lang="es-MX" sz="1200" dirty="0"/>
          </a:p>
          <a:p>
            <a:pPr>
              <a:defRPr/>
            </a:pPr>
            <a:r>
              <a:rPr lang="es-MX" sz="1200" dirty="0"/>
              <a:t> </a:t>
            </a:r>
          </a:p>
          <a:p>
            <a:pPr>
              <a:defRPr/>
            </a:pPr>
            <a:endParaRPr lang="es-MX" sz="1200" dirty="0"/>
          </a:p>
          <a:p>
            <a:pPr marL="176213" indent="187325" algn="just">
              <a:lnSpc>
                <a:spcPct val="120000"/>
              </a:lnSpc>
              <a:spcAft>
                <a:spcPts val="700"/>
              </a:spcAft>
              <a:buFont typeface="Wingdings" pitchFamily="2" charset="2"/>
              <a:buChar char="§"/>
              <a:tabLst>
                <a:tab pos="363538" algn="l"/>
              </a:tabLst>
              <a:defRPr/>
            </a:pPr>
            <a:r>
              <a:rPr lang="es-ES" sz="1200" dirty="0" smtClean="0"/>
              <a:t>Proporcionar la información necesaria a la Dirección de Vinculación 	para elaborar la presentación de apoyo del Director General en las 	Reuniones de la H. Junta Directiva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t>Apoyar en la atención de las llamadas telefónicas del Director General 	del Instituto y/o tomar nota de recados.</a:t>
            </a:r>
          </a:p>
          <a:p>
            <a:pPr marL="176213" indent="187325" algn="just">
              <a:lnSpc>
                <a:spcPct val="120000"/>
              </a:lnSpc>
              <a:spcAft>
                <a:spcPts val="700"/>
              </a:spcAft>
              <a:buFont typeface="Wingdings" pitchFamily="2" charset="2"/>
              <a:buChar char="§"/>
              <a:tabLst>
                <a:tab pos="363538" algn="l"/>
              </a:tabLst>
              <a:defRPr/>
            </a:pPr>
            <a:r>
              <a:rPr lang="es-ES_tradnl" sz="1200" dirty="0" smtClean="0"/>
              <a:t>Controlar y elaborar los oficios de comisión, memorándums y circulares 	de la Dirección General.</a:t>
            </a:r>
          </a:p>
          <a:p>
            <a:pPr marL="176213" indent="187325" algn="just">
              <a:lnSpc>
                <a:spcPct val="120000"/>
              </a:lnSpc>
              <a:spcAft>
                <a:spcPts val="700"/>
              </a:spcAft>
              <a:buFont typeface="Wingdings" pitchFamily="2" charset="2"/>
              <a:buChar char="§"/>
              <a:tabLst>
                <a:tab pos="363538" algn="l"/>
              </a:tabLst>
              <a:defRPr/>
            </a:pPr>
            <a:r>
              <a:rPr lang="es-ES" sz="1200" dirty="0" smtClean="0"/>
              <a:t>Asistir a la Dirección de Planeación y Evaluación en la integración de 	los manuales de Organización, Procedimientos y Control Interno del 	Instituto.</a:t>
            </a:r>
            <a:endParaRPr lang="es-ES_tradnl" sz="1200" dirty="0" smtClean="0"/>
          </a:p>
          <a:p>
            <a:pPr marL="176213" indent="187325" algn="just">
              <a:lnSpc>
                <a:spcPct val="120000"/>
              </a:lnSpc>
              <a:spcAft>
                <a:spcPts val="700"/>
              </a:spcAft>
              <a:buFont typeface="Wingdings" pitchFamily="2" charset="2"/>
              <a:buChar char="§"/>
              <a:tabLst>
                <a:tab pos="363538" algn="l"/>
              </a:tabLst>
              <a:defRPr/>
            </a:pPr>
            <a:r>
              <a:rPr lang="es-ES_tradnl" sz="1200" dirty="0" smtClean="0"/>
              <a:t>Solicitar </a:t>
            </a:r>
            <a:r>
              <a:rPr lang="es-ES_tradnl" sz="1200" dirty="0"/>
              <a:t>a la autoridad correspondiente el material requerido para el 	desarrollo de su trabajo.</a:t>
            </a:r>
            <a:endParaRPr lang="es-MX" sz="1200" dirty="0"/>
          </a:p>
          <a:p>
            <a:pPr marL="176213" indent="187325" algn="just">
              <a:lnSpc>
                <a:spcPct val="120000"/>
              </a:lnSpc>
              <a:spcAft>
                <a:spcPts val="700"/>
              </a:spcAft>
              <a:buFont typeface="Wingdings" pitchFamily="2" charset="2"/>
              <a:buChar char="§"/>
              <a:tabLst>
                <a:tab pos="363538" algn="l"/>
              </a:tabLst>
              <a:defRPr/>
            </a:pPr>
            <a:r>
              <a:rPr lang="es-ES" sz="1200" dirty="0"/>
              <a:t>Estas funciones son enunciativas, más no limitativas.</a:t>
            </a:r>
            <a:endParaRPr lang="es-MX" sz="1200" dirty="0"/>
          </a:p>
          <a:p>
            <a:pPr marL="176213" indent="187325" algn="just">
              <a:lnSpc>
                <a:spcPct val="120000"/>
              </a:lnSpc>
              <a:spcAft>
                <a:spcPts val="600"/>
              </a:spcAft>
              <a:tabLst>
                <a:tab pos="363538" algn="l"/>
              </a:tabLst>
              <a:defRPr/>
            </a:pPr>
            <a:endParaRPr lang="es-MX" sz="1200" dirty="0"/>
          </a:p>
        </p:txBody>
      </p:sp>
      <p:graphicFrame>
        <p:nvGraphicFramePr>
          <p:cNvPr id="7" name="6 Tabla"/>
          <p:cNvGraphicFramePr>
            <a:graphicFrameLocks noGrp="1"/>
          </p:cNvGraphicFramePr>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Miriam </a:t>
                      </a:r>
                      <a:r>
                        <a:rPr lang="es-ES" sz="1200" kern="1200" dirty="0" err="1" smtClean="0">
                          <a:solidFill>
                            <a:schemeClr val="tx1"/>
                          </a:solidFill>
                          <a:latin typeface="Arial"/>
                          <a:ea typeface="Calibri"/>
                          <a:cs typeface="Times New Roman"/>
                        </a:rPr>
                        <a:t>Naem</a:t>
                      </a:r>
                      <a:r>
                        <a:rPr lang="es-ES" sz="1200" kern="1200" dirty="0" smtClean="0">
                          <a:solidFill>
                            <a:schemeClr val="tx1"/>
                          </a:solidFill>
                          <a:latin typeface="Arial"/>
                          <a:ea typeface="Calibri"/>
                          <a:cs typeface="Times New Roman"/>
                        </a:rPr>
                        <a:t> Zárate</a:t>
                      </a:r>
                      <a:r>
                        <a:rPr lang="es-ES" sz="1200" kern="1200" baseline="0" dirty="0" smtClean="0">
                          <a:solidFill>
                            <a:schemeClr val="tx1"/>
                          </a:solidFill>
                          <a:latin typeface="Arial"/>
                          <a:ea typeface="Calibri"/>
                          <a:cs typeface="Times New Roman"/>
                        </a:rPr>
                        <a:t> Ramos</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15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15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5616"/>
            <a:ext cx="5400675" cy="6599230"/>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COMUNICACIÓN</a:t>
            </a:r>
            <a:endParaRPr lang="es-MX" sz="1200" dirty="0" smtClean="0">
              <a:solidFill>
                <a:prstClr val="black"/>
              </a:solidFill>
            </a:endParaRPr>
          </a:p>
          <a:p>
            <a:pPr algn="just">
              <a:defRPr/>
            </a:pPr>
            <a:endParaRPr lang="es-ES_tradnl" sz="1200" b="1" i="1" dirty="0">
              <a:solidFill>
                <a:prstClr val="black"/>
              </a:solidFill>
            </a:endParaRPr>
          </a:p>
          <a:p>
            <a:pPr algn="just">
              <a:defRPr/>
            </a:pPr>
            <a:endParaRPr lang="es-ES_tradnl" sz="1200" b="1" i="1" dirty="0">
              <a:solidFill>
                <a:prstClr val="black"/>
              </a:solidFill>
            </a:endParaRPr>
          </a:p>
          <a:p>
            <a:pPr algn="just">
              <a:defRPr/>
            </a:pPr>
            <a:r>
              <a:rPr lang="es-ES_tradnl" sz="1200" b="1" i="1" dirty="0">
                <a:solidFill>
                  <a:prstClr val="black"/>
                </a:solidFill>
              </a:rPr>
              <a:t>OBJETIVO.</a:t>
            </a:r>
          </a:p>
          <a:p>
            <a:pPr algn="just">
              <a:defRPr/>
            </a:pPr>
            <a:endParaRPr lang="es-MX" sz="1200" dirty="0" smtClean="0">
              <a:solidFill>
                <a:prstClr val="black"/>
              </a:solidFill>
            </a:endParaRPr>
          </a:p>
          <a:p>
            <a:pPr marL="361950" algn="just">
              <a:lnSpc>
                <a:spcPct val="120000"/>
              </a:lnSpc>
              <a:spcAft>
                <a:spcPts val="600"/>
              </a:spcAft>
              <a:defRPr/>
            </a:pPr>
            <a:r>
              <a:rPr lang="es-MX" sz="1200" dirty="0" smtClean="0">
                <a:solidFill>
                  <a:prstClr val="black"/>
                </a:solidFill>
              </a:rPr>
              <a:t>Difundir las actividades de capacitación para y en el trabajo del Instituto, así como los servicios que se ofertan en las Unidades y Acciones Extramuros a través de las redes sociales, medios impresos, radio, televisión, etc..</a:t>
            </a:r>
            <a:endParaRPr lang="es-ES_tradnl" sz="1200" dirty="0">
              <a:solidFill>
                <a:prstClr val="black"/>
              </a:solidFill>
            </a:endParaRPr>
          </a:p>
          <a:p>
            <a:pPr algn="just">
              <a:lnSpc>
                <a:spcPct val="120000"/>
              </a:lnSpc>
              <a:spcAft>
                <a:spcPts val="600"/>
              </a:spcAf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Remitir oportunamente a las Direcciones de Área la información el 	boletín de prensa</a:t>
            </a:r>
            <a:r>
              <a:rPr lang="es-ES" sz="1200" dirty="0" smtClean="0">
                <a:solidFill>
                  <a:prstClr val="black"/>
                </a:solidFill>
              </a:rPr>
              <a:t> de los medios impresos.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Actualizar las redes sociales del Instituto, con la información enviada 	por las Unidades y Acciones Extramuros.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Coordinarse con las Dirección de Área del Instituto en los distintos 	eventos que se realicen, con la finalidad de asistir y generar el boletín 	correspondiente.</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con la Dirección de Vinculación el material publicitario de 	promoción y difusión de los servicios de capacitación para su inclusión 	en las redes sociales.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Asistir a la Dirección General en su agenda de actividades.</a:t>
            </a: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Tomar evidencia fotográfica de las actividades institucionales para el 	uso en redes sociales, </a:t>
            </a:r>
            <a:r>
              <a:rPr lang="es-ES" sz="1200" dirty="0" err="1" smtClean="0">
                <a:solidFill>
                  <a:prstClr val="black"/>
                </a:solidFill>
              </a:rPr>
              <a:t>boletínes</a:t>
            </a:r>
            <a:r>
              <a:rPr lang="es-ES" sz="1200" dirty="0" smtClean="0">
                <a:solidFill>
                  <a:prstClr val="black"/>
                </a:solidFill>
              </a:rPr>
              <a:t>, etc..</a:t>
            </a: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Estas funciones son enunciativas, más no limitativas.</a:t>
            </a:r>
          </a:p>
          <a:p>
            <a:pPr marL="176213" indent="187325" algn="just">
              <a:lnSpc>
                <a:spcPct val="120000"/>
              </a:lnSpc>
              <a:spcAft>
                <a:spcPts val="700"/>
              </a:spcAft>
              <a:buFont typeface="Wingdings" pitchFamily="2" charset="2"/>
              <a:buChar char="§"/>
              <a:tabLst>
                <a:tab pos="363538" algn="l"/>
              </a:tabLst>
              <a:defRPr/>
            </a:pPr>
            <a:endParaRPr lang="es-ES" sz="1200" dirty="0" smtClean="0">
              <a:solidFill>
                <a:prstClr val="black"/>
              </a:solidFill>
            </a:endParaRPr>
          </a:p>
        </p:txBody>
      </p:sp>
      <p:graphicFrame>
        <p:nvGraphicFramePr>
          <p:cNvPr id="7" name="6 Tabla"/>
          <p:cNvGraphicFramePr>
            <a:graphicFrameLocks noGrp="1"/>
          </p:cNvGraphicFramePr>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Jonathan Eduardo Torres Perez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4225864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3555"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3556"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5616"/>
            <a:ext cx="5400675" cy="6701823"/>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INFORMÁTICA</a:t>
            </a:r>
            <a:endParaRPr lang="es-MX" sz="1200" dirty="0">
              <a:solidFill>
                <a:prstClr val="black"/>
              </a:solidFill>
            </a:endParaRPr>
          </a:p>
          <a:p>
            <a:pPr algn="ctr">
              <a:defRPr/>
            </a:pPr>
            <a:endParaRPr lang="es-MX" sz="1200"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61950" algn="just">
              <a:lnSpc>
                <a:spcPct val="120000"/>
              </a:lnSpc>
              <a:spcAft>
                <a:spcPts val="600"/>
              </a:spcAft>
              <a:defRPr/>
            </a:pPr>
            <a:r>
              <a:rPr lang="es-ES_tradnl" sz="1200" dirty="0" smtClean="0">
                <a:solidFill>
                  <a:prstClr val="black">
                    <a:lumMod val="95000"/>
                    <a:lumOff val="5000"/>
                  </a:prstClr>
                </a:solidFill>
              </a:rPr>
              <a:t>Diseñar e implementar los servicios informáticos inherentes al Instituto, con el fin de administrar de manera eficiente los sistemas de información.</a:t>
            </a:r>
            <a:endParaRPr lang="es-ES_tradnl" sz="1200" dirty="0">
              <a:solidFill>
                <a:prstClr val="black">
                  <a:lumMod val="95000"/>
                  <a:lumOff val="5000"/>
                </a:prstClr>
              </a:solidFill>
            </a:endParaRPr>
          </a:p>
          <a:p>
            <a:pPr algn="just">
              <a:defRPr/>
            </a:pPr>
            <a:endParaRPr lang="es-MX" sz="1200" b="1" i="1" dirty="0">
              <a:solidFill>
                <a:prstClr val="black"/>
              </a:solidFill>
            </a:endParaRPr>
          </a:p>
          <a:p>
            <a:pPr algn="just">
              <a:defRPr/>
            </a:pPr>
            <a:r>
              <a:rPr lang="es-ES_tradnl" sz="1200" b="1" i="1" dirty="0">
                <a:solidFill>
                  <a:prstClr val="black"/>
                </a:solidFill>
              </a:rPr>
              <a:t>FUNCIONES.</a:t>
            </a:r>
          </a:p>
          <a:p>
            <a:pPr algn="just">
              <a:defRPr/>
            </a:pPr>
            <a:endParaRPr lang="es-MX"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Optimización de métodos y medios de comunicación entre el equipo          	de computo y el usuario.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Dar mantenimiento a la infraestructura informática del Instituto.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Implementar y administrar los sistemas de información del instituto, 	para aumentar la productividad  de los usuarios.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Diseñar e implementar mecanismos de almacenamiento, visualización 	y manipulación de la información emitida por los sistemas 	informáticos.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Asesorar a las Direcciones de Área y Unidades del Instituto en lo 	concerniente a la adquisición de equipo de informática.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periódicamente respaldos de  información.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un plan de contingencia que permita solucionar problemas 	informáticos de manera eficaz.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Monitorear la actividad y el tráfico de internet del Instituto.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Configurar un antivirus en los equipos de computo.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Estas funciones son enunciativas mas no limitativas</a:t>
            </a:r>
            <a:r>
              <a:rPr lang="es-MX" sz="1200" dirty="0">
                <a:solidFill>
                  <a:prstClr val="black"/>
                </a:solidFill>
              </a:rPr>
              <a:t> .</a:t>
            </a: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Diana</a:t>
                      </a:r>
                      <a:r>
                        <a:rPr lang="es-ES" sz="1200" kern="1200" baseline="0" dirty="0" smtClean="0">
                          <a:solidFill>
                            <a:schemeClr val="tx1"/>
                          </a:solidFill>
                          <a:latin typeface="Arial"/>
                          <a:ea typeface="Calibri"/>
                          <a:cs typeface="Times New Roman"/>
                        </a:rPr>
                        <a:t> Edith García Martínez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5253403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3555"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3556"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5616"/>
            <a:ext cx="5400675" cy="6300687"/>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AUXILIAR DE INFORMÁTICA</a:t>
            </a:r>
            <a:endParaRPr lang="es-MX" sz="1200" dirty="0">
              <a:solidFill>
                <a:prstClr val="black"/>
              </a:solidFill>
            </a:endParaRPr>
          </a:p>
          <a:p>
            <a:pPr algn="ctr">
              <a:defRPr/>
            </a:pPr>
            <a:endParaRPr lang="es-MX" sz="1200"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61950" algn="just">
              <a:lnSpc>
                <a:spcPct val="120000"/>
              </a:lnSpc>
              <a:spcAft>
                <a:spcPts val="600"/>
              </a:spcAft>
              <a:defRPr/>
            </a:pPr>
            <a:r>
              <a:rPr lang="es-ES_tradnl" sz="1200" dirty="0" smtClean="0">
                <a:solidFill>
                  <a:prstClr val="black">
                    <a:lumMod val="95000"/>
                    <a:lumOff val="5000"/>
                  </a:prstClr>
                </a:solidFill>
              </a:rPr>
              <a:t>Apoyar en los servicios informáticos inherentes al Instituto en la Dirección General, las Unidades y Acciones Extramuros.</a:t>
            </a:r>
            <a:endParaRPr lang="es-ES_tradnl" sz="1200" dirty="0">
              <a:solidFill>
                <a:prstClr val="black">
                  <a:lumMod val="95000"/>
                  <a:lumOff val="5000"/>
                </a:prstClr>
              </a:solidFill>
            </a:endParaRPr>
          </a:p>
          <a:p>
            <a:pPr algn="just">
              <a:defRPr/>
            </a:pPr>
            <a:endParaRPr lang="es-MX" sz="1200" b="1" i="1" dirty="0">
              <a:solidFill>
                <a:prstClr val="black"/>
              </a:solidFill>
            </a:endParaRPr>
          </a:p>
          <a:p>
            <a:pPr algn="just">
              <a:defRPr/>
            </a:pPr>
            <a:r>
              <a:rPr lang="es-ES_tradnl" sz="1200" b="1" i="1" dirty="0">
                <a:solidFill>
                  <a:prstClr val="black"/>
                </a:solidFill>
              </a:rPr>
              <a:t>FUNCIONES.</a:t>
            </a:r>
          </a:p>
          <a:p>
            <a:pPr algn="just">
              <a:defRPr/>
            </a:pPr>
            <a:endParaRPr lang="es-MX"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periódicamente los medios de comunicación entre el equipo          	de computo y el usuario.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Asistir en el mantenimiento de la infraestructura informática del 	Instituto.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Auxiliar en el Diseño e implementación mecanismos de 	almacenamiento, visualización y manipulación de la información emitida 	por los sistemas informáticos.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a las Direcciones de Área y Unidades del Instituto en lo 	concerniente a la adquisición de equipo de informática.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de manera conjunta con el encargado del Informática los 	respaldos de  información.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periódicamente la actividad y el tráfico de internet en el 	Instituto.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Reconfigurar los equipos de computo </a:t>
            </a:r>
            <a:r>
              <a:rPr lang="es-ES_tradnl" sz="1200" dirty="0" smtClean="0">
                <a:solidFill>
                  <a:prstClr val="black">
                    <a:lumMod val="95000"/>
                    <a:lumOff val="5000"/>
                  </a:prstClr>
                </a:solidFill>
              </a:rPr>
              <a:t>en la Dirección General, las 	Unidades y Acciones Extramuros.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Estas funciones son enunciativas mas no limitativas</a:t>
            </a:r>
            <a:r>
              <a:rPr lang="es-MX" sz="1200" dirty="0">
                <a:solidFill>
                  <a:prstClr val="black"/>
                </a:solidFill>
              </a:rPr>
              <a:t> .</a:t>
            </a: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Roberto Carlos Araujo Torres</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81347868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12271</TotalTime>
  <Words>580</Words>
  <Application>Microsoft Office PowerPoint</Application>
  <PresentationFormat>Carta (216 x 279 mm)</PresentationFormat>
  <Paragraphs>209</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 PC</dc:creator>
  <cp:lastModifiedBy>ICATSLP05</cp:lastModifiedBy>
  <cp:revision>1195</cp:revision>
  <cp:lastPrinted>2016-05-11T13:57:11Z</cp:lastPrinted>
  <dcterms:created xsi:type="dcterms:W3CDTF">2010-09-03T17:54:09Z</dcterms:created>
  <dcterms:modified xsi:type="dcterms:W3CDTF">2019-04-02T17:58:29Z</dcterms:modified>
</cp:coreProperties>
</file>