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4" r:id="rId9"/>
    <p:sldId id="296" r:id="rId10"/>
    <p:sldId id="265" r:id="rId11"/>
    <p:sldId id="266" r:id="rId12"/>
    <p:sldId id="267" r:id="rId13"/>
    <p:sldId id="268" r:id="rId14"/>
    <p:sldId id="269" r:id="rId15"/>
    <p:sldId id="270" r:id="rId16"/>
    <p:sldId id="271" r:id="rId17"/>
    <p:sldId id="272" r:id="rId18"/>
    <p:sldId id="298" r:id="rId19"/>
    <p:sldId id="299" r:id="rId20"/>
    <p:sldId id="301" r:id="rId21"/>
    <p:sldId id="300"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302" r:id="rId36"/>
    <p:sldId id="286" r:id="rId37"/>
    <p:sldId id="287" r:id="rId38"/>
    <p:sldId id="288" r:id="rId39"/>
    <p:sldId id="289" r:id="rId40"/>
    <p:sldId id="297" r:id="rId41"/>
    <p:sldId id="290" r:id="rId42"/>
    <p:sldId id="291" r:id="rId43"/>
    <p:sldId id="292" r:id="rId44"/>
    <p:sldId id="293" r:id="rId45"/>
  </p:sldIdLst>
  <p:sldSz cx="6858000" cy="9144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5125">
          <p15:clr>
            <a:srgbClr val="A4A3A4"/>
          </p15:clr>
        </p15:guide>
        <p15:guide id="2" orient="horz" pos="612">
          <p15:clr>
            <a:srgbClr val="A4A3A4"/>
          </p15:clr>
        </p15:guide>
        <p15:guide id="3" orient="horz" pos="5602">
          <p15:clr>
            <a:srgbClr val="A4A3A4"/>
          </p15:clr>
        </p15:guide>
        <p15:guide id="4" pos="1026">
          <p15:clr>
            <a:srgbClr val="A4A3A4"/>
          </p15:clr>
        </p15:guide>
        <p15:guide id="5" pos="420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Gerardo Quiroz" initials="JGQ"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p:cViewPr>
        <p:scale>
          <a:sx n="200" d="100"/>
          <a:sy n="200" d="100"/>
        </p:scale>
        <p:origin x="-330" y="6588"/>
      </p:cViewPr>
      <p:guideLst>
        <p:guide orient="horz" pos="5125"/>
        <p:guide orient="horz" pos="612"/>
        <p:guide orient="horz" pos="5602"/>
        <p:guide pos="1026"/>
        <p:guide pos="4201"/>
      </p:guideLst>
    </p:cSldViewPr>
  </p:slideViewPr>
  <p:notesTextViewPr>
    <p:cViewPr>
      <p:scale>
        <a:sx n="1" d="1"/>
        <a:sy n="1" d="1"/>
      </p:scale>
      <p:origin x="0" y="0"/>
    </p:cViewPr>
  </p:notesTextViewPr>
  <p:sorterViewPr>
    <p:cViewPr>
      <p:scale>
        <a:sx n="66" d="100"/>
        <a:sy n="66" d="100"/>
      </p:scale>
      <p:origin x="0" y="0"/>
    </p:cViewPr>
  </p:sorterViewPr>
  <p:gridSpacing cx="368685763" cy="368685763"/>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6" name="PlaceHolder 1"/>
          <p:cNvSpPr>
            <a:spLocks noGrp="1"/>
          </p:cNvSpPr>
          <p:nvPr>
            <p:ph type="body"/>
          </p:nvPr>
        </p:nvSpPr>
        <p:spPr>
          <a:xfrm>
            <a:off x="794512" y="4857186"/>
            <a:ext cx="6355728" cy="4601352"/>
          </a:xfrm>
          <a:prstGeom prst="rect">
            <a:avLst/>
          </a:prstGeom>
        </p:spPr>
        <p:txBody>
          <a:bodyPr lIns="0" tIns="0" rIns="0" bIns="0"/>
          <a:lstStyle/>
          <a:p>
            <a:r>
              <a:rPr lang="es-MX" sz="2000" b="0" strike="noStrike" spc="-1" dirty="0">
                <a:solidFill>
                  <a:srgbClr val="000000"/>
                </a:solidFill>
                <a:uFill>
                  <a:solidFill>
                    <a:srgbClr val="FFFFFF"/>
                  </a:solidFill>
                </a:uFill>
                <a:latin typeface="Arial"/>
              </a:rPr>
              <a:t>Pulse para editar el formato de las notas</a:t>
            </a:r>
          </a:p>
        </p:txBody>
      </p:sp>
      <p:sp>
        <p:nvSpPr>
          <p:cNvPr id="37" name="PlaceHolder 2"/>
          <p:cNvSpPr>
            <a:spLocks noGrp="1"/>
          </p:cNvSpPr>
          <p:nvPr>
            <p:ph type="hdr"/>
          </p:nvPr>
        </p:nvSpPr>
        <p:spPr>
          <a:xfrm>
            <a:off x="0" y="0"/>
            <a:ext cx="3447792" cy="510936"/>
          </a:xfrm>
          <a:prstGeom prst="rect">
            <a:avLst/>
          </a:prstGeom>
        </p:spPr>
        <p:txBody>
          <a:bodyPr lIns="0" tIns="0" rIns="0" bIns="0"/>
          <a:lstStyle/>
          <a:p>
            <a:r>
              <a:rPr lang="es-MX" sz="1400" b="0" strike="noStrike" spc="-1" dirty="0">
                <a:solidFill>
                  <a:srgbClr val="000000"/>
                </a:solidFill>
                <a:uFill>
                  <a:solidFill>
                    <a:srgbClr val="FFFFFF"/>
                  </a:solidFill>
                </a:uFill>
                <a:latin typeface="Times New Roman"/>
              </a:rPr>
              <a:t>&lt;cabecera&gt;</a:t>
            </a:r>
          </a:p>
        </p:txBody>
      </p:sp>
      <p:sp>
        <p:nvSpPr>
          <p:cNvPr id="38" name="PlaceHolder 3"/>
          <p:cNvSpPr>
            <a:spLocks noGrp="1"/>
          </p:cNvSpPr>
          <p:nvPr>
            <p:ph type="dt"/>
          </p:nvPr>
        </p:nvSpPr>
        <p:spPr>
          <a:xfrm>
            <a:off x="4496960" y="0"/>
            <a:ext cx="3447792" cy="510936"/>
          </a:xfrm>
          <a:prstGeom prst="rect">
            <a:avLst/>
          </a:prstGeom>
        </p:spPr>
        <p:txBody>
          <a:bodyPr lIns="0" tIns="0" rIns="0" bIns="0"/>
          <a:lstStyle/>
          <a:p>
            <a:pPr algn="r"/>
            <a:r>
              <a:rPr lang="es-MX" sz="1400" b="0" strike="noStrike" spc="-1" dirty="0">
                <a:solidFill>
                  <a:srgbClr val="000000"/>
                </a:solidFill>
                <a:uFill>
                  <a:solidFill>
                    <a:srgbClr val="FFFFFF"/>
                  </a:solidFill>
                </a:uFill>
                <a:latin typeface="Times New Roman"/>
              </a:rPr>
              <a:t>&lt;fecha/hora&gt;</a:t>
            </a:r>
          </a:p>
        </p:txBody>
      </p:sp>
      <p:sp>
        <p:nvSpPr>
          <p:cNvPr id="39" name="PlaceHolder 4"/>
          <p:cNvSpPr>
            <a:spLocks noGrp="1"/>
          </p:cNvSpPr>
          <p:nvPr>
            <p:ph type="ftr"/>
          </p:nvPr>
        </p:nvSpPr>
        <p:spPr>
          <a:xfrm>
            <a:off x="0" y="9714738"/>
            <a:ext cx="3447792" cy="510936"/>
          </a:xfrm>
          <a:prstGeom prst="rect">
            <a:avLst/>
          </a:prstGeom>
        </p:spPr>
        <p:txBody>
          <a:bodyPr lIns="0" tIns="0" rIns="0" bIns="0" anchor="b"/>
          <a:lstStyle/>
          <a:p>
            <a:r>
              <a:rPr lang="es-MX" sz="1400" b="0" strike="noStrike" spc="-1" dirty="0">
                <a:solidFill>
                  <a:srgbClr val="000000"/>
                </a:solidFill>
                <a:uFill>
                  <a:solidFill>
                    <a:srgbClr val="FFFFFF"/>
                  </a:solidFill>
                </a:uFill>
                <a:latin typeface="Times New Roman"/>
              </a:rPr>
              <a:t>&lt;pie de página&gt;</a:t>
            </a:r>
          </a:p>
        </p:txBody>
      </p:sp>
      <p:sp>
        <p:nvSpPr>
          <p:cNvPr id="40" name="PlaceHolder 5"/>
          <p:cNvSpPr>
            <a:spLocks noGrp="1"/>
          </p:cNvSpPr>
          <p:nvPr>
            <p:ph type="sldNum"/>
          </p:nvPr>
        </p:nvSpPr>
        <p:spPr>
          <a:xfrm>
            <a:off x="4496960" y="9714738"/>
            <a:ext cx="3447792" cy="510936"/>
          </a:xfrm>
          <a:prstGeom prst="rect">
            <a:avLst/>
          </a:prstGeom>
        </p:spPr>
        <p:txBody>
          <a:bodyPr lIns="0" tIns="0" rIns="0" bIns="0" anchor="b"/>
          <a:lstStyle/>
          <a:p>
            <a:pPr algn="r"/>
            <a:fld id="{FEE30A21-110C-47B1-95F5-E9E994B70AA2}" type="slidenum">
              <a:rPr lang="es-MX" sz="1400" b="0" strike="noStrike" spc="-1">
                <a:solidFill>
                  <a:srgbClr val="000000"/>
                </a:solidFill>
                <a:uFill>
                  <a:solidFill>
                    <a:srgbClr val="FFFFFF"/>
                  </a:solidFill>
                </a:uFill>
                <a:latin typeface="Times New Roman"/>
              </a:rPr>
              <a:pPr algn="r"/>
              <a:t>‹Nº›</a:t>
            </a:fld>
            <a:endParaRPr lang="es-MX"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xmlns="" val="29656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13"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F36F0648-DD2A-4DC7-B8EF-839088F42DFF}" type="slidenum">
              <a:rPr lang="es-MX" sz="1200" spc="-1">
                <a:solidFill>
                  <a:srgbClr val="000000"/>
                </a:solidFill>
                <a:uFill>
                  <a:solidFill>
                    <a:srgbClr val="FFFFFF"/>
                  </a:solidFill>
                </a:uFill>
                <a:latin typeface="Times New Roman"/>
              </a:rPr>
              <a:pPr algn="r">
                <a:lnSpc>
                  <a:spcPct val="100000"/>
                </a:lnSpc>
              </a:pPr>
              <a:t>1</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15"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E5C2E225-5D1D-43E3-8080-0FE7A0751883}" type="slidenum">
              <a:rPr lang="es-MX" sz="1200" spc="-1">
                <a:solidFill>
                  <a:srgbClr val="000000"/>
                </a:solidFill>
                <a:uFill>
                  <a:solidFill>
                    <a:srgbClr val="FFFFFF"/>
                  </a:solidFill>
                </a:uFill>
                <a:latin typeface="Times New Roman"/>
              </a:rPr>
              <a:pPr algn="r">
                <a:lnSpc>
                  <a:spcPct val="100000"/>
                </a:lnSpc>
              </a:pPr>
              <a:t>2</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17"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0D7FA22C-E2B7-4F92-B4CC-FFE5A9CB9BFC}" type="slidenum">
              <a:rPr lang="es-MX" sz="1200" spc="-1">
                <a:solidFill>
                  <a:srgbClr val="000000"/>
                </a:solidFill>
                <a:uFill>
                  <a:solidFill>
                    <a:srgbClr val="FFFFFF"/>
                  </a:solidFill>
                </a:uFill>
                <a:latin typeface="Times New Roman"/>
              </a:rPr>
              <a:pPr algn="r">
                <a:lnSpc>
                  <a:spcPct val="100000"/>
                </a:lnSpc>
              </a:pPr>
              <a:t>3</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19"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1FD2B520-FF8D-4D8D-A3D3-1B533313289A}" type="slidenum">
              <a:rPr lang="es-MX" sz="1200" spc="-1">
                <a:solidFill>
                  <a:srgbClr val="000000"/>
                </a:solidFill>
                <a:uFill>
                  <a:solidFill>
                    <a:srgbClr val="FFFFFF"/>
                  </a:solidFill>
                </a:uFill>
                <a:latin typeface="Times New Roman"/>
              </a:rPr>
              <a:pPr algn="r">
                <a:lnSpc>
                  <a:spcPct val="100000"/>
                </a:lnSpc>
              </a:pPr>
              <a:t>4</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1"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29C467CA-B404-4D2D-A2D3-66D45FC45B0D}" type="slidenum">
              <a:rPr lang="es-MX" sz="1200" spc="-1">
                <a:solidFill>
                  <a:srgbClr val="000000"/>
                </a:solidFill>
                <a:uFill>
                  <a:solidFill>
                    <a:srgbClr val="FFFFFF"/>
                  </a:solidFill>
                </a:uFill>
                <a:latin typeface="Times New Roman"/>
              </a:rPr>
              <a:pPr algn="r">
                <a:lnSpc>
                  <a:spcPct val="100000"/>
                </a:lnSpc>
              </a:pPr>
              <a:t>5</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3"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ECB1758D-F583-4C5C-B446-93B1658F1FCB}" type="slidenum">
              <a:rPr lang="es-MX" sz="1200" spc="-1">
                <a:solidFill>
                  <a:srgbClr val="000000"/>
                </a:solidFill>
                <a:uFill>
                  <a:solidFill>
                    <a:srgbClr val="FFFFFF"/>
                  </a:solidFill>
                </a:uFill>
                <a:latin typeface="Times New Roman"/>
              </a:rPr>
              <a:pPr algn="r">
                <a:lnSpc>
                  <a:spcPct val="100000"/>
                </a:lnSpc>
              </a:pPr>
              <a:t>6</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5"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E13E2292-6406-4C80-8110-AB179AF03D5D}" type="slidenum">
              <a:rPr lang="es-MX" sz="1200" spc="-1">
                <a:solidFill>
                  <a:srgbClr val="000000"/>
                </a:solidFill>
                <a:uFill>
                  <a:solidFill>
                    <a:srgbClr val="FFFFFF"/>
                  </a:solidFill>
                </a:uFill>
                <a:latin typeface="Times New Roman"/>
              </a:rPr>
              <a:pPr algn="r">
                <a:lnSpc>
                  <a:spcPct val="100000"/>
                </a:lnSpc>
              </a:pPr>
              <a:t>7</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7"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141B2E67-A172-4334-8651-216ACCF69F61}" type="slidenum">
              <a:rPr lang="es-MX" sz="1200" spc="-1">
                <a:solidFill>
                  <a:srgbClr val="000000"/>
                </a:solidFill>
                <a:uFill>
                  <a:solidFill>
                    <a:srgbClr val="FFFFFF"/>
                  </a:solidFill>
                </a:uFill>
                <a:latin typeface="Times New Roman"/>
              </a:rPr>
              <a:pPr algn="r">
                <a:lnSpc>
                  <a:spcPct val="100000"/>
                </a:lnSpc>
              </a:pPr>
              <a:t>10</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9"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95441830-2D6F-46F0-A982-7B8518911BD5}" type="slidenum">
              <a:rPr lang="es-MX" sz="1200" spc="-1">
                <a:solidFill>
                  <a:srgbClr val="000000"/>
                </a:solidFill>
                <a:uFill>
                  <a:solidFill>
                    <a:srgbClr val="FFFFFF"/>
                  </a:solidFill>
                </a:uFill>
                <a:latin typeface="Times New Roman"/>
              </a:rPr>
              <a:pPr algn="r">
                <a:lnSpc>
                  <a:spcPct val="100000"/>
                </a:lnSpc>
              </a:pPr>
              <a:t>11</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1"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A9E251C7-FE11-49DE-BD98-34E373EE32C4}" type="slidenum">
              <a:rPr lang="es-MX" sz="1200" spc="-1">
                <a:solidFill>
                  <a:srgbClr val="000000"/>
                </a:solidFill>
                <a:uFill>
                  <a:solidFill>
                    <a:srgbClr val="FFFFFF"/>
                  </a:solidFill>
                </a:uFill>
                <a:latin typeface="Times New Roman"/>
              </a:rPr>
              <a:pPr algn="r">
                <a:lnSpc>
                  <a:spcPct val="100000"/>
                </a:lnSpc>
              </a:pPr>
              <a:t>12</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3"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73B4BB5D-1288-4682-A5C5-0BD4010B3A6E}" type="slidenum">
              <a:rPr lang="es-MX" sz="1200" spc="-1">
                <a:solidFill>
                  <a:srgbClr val="000000"/>
                </a:solidFill>
                <a:uFill>
                  <a:solidFill>
                    <a:srgbClr val="FFFFFF"/>
                  </a:solidFill>
                </a:uFill>
                <a:latin typeface="Times New Roman"/>
              </a:rPr>
              <a:pPr algn="r">
                <a:lnSpc>
                  <a:spcPct val="100000"/>
                </a:lnSpc>
              </a:pPr>
              <a:t>13</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5"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E831ED39-2578-4DE9-9B1C-95F761B83DD0}" type="slidenum">
              <a:rPr lang="es-MX" sz="1200" spc="-1">
                <a:solidFill>
                  <a:srgbClr val="000000"/>
                </a:solidFill>
                <a:uFill>
                  <a:solidFill>
                    <a:srgbClr val="FFFFFF"/>
                  </a:solidFill>
                </a:uFill>
                <a:latin typeface="Times New Roman"/>
              </a:rPr>
              <a:pPr algn="r">
                <a:lnSpc>
                  <a:spcPct val="100000"/>
                </a:lnSpc>
              </a:pPr>
              <a:t>14</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7"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DB692D6E-BF21-4B4D-9C78-597F1D2BF658}" type="slidenum">
              <a:rPr lang="es-MX" sz="1200" spc="-1">
                <a:solidFill>
                  <a:srgbClr val="000000"/>
                </a:solidFill>
                <a:uFill>
                  <a:solidFill>
                    <a:srgbClr val="FFFFFF"/>
                  </a:solidFill>
                </a:uFill>
                <a:latin typeface="Times New Roman"/>
              </a:rPr>
              <a:pPr algn="r">
                <a:lnSpc>
                  <a:spcPct val="100000"/>
                </a:lnSpc>
              </a:pPr>
              <a:t>15</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9"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B9C93137-26C7-46E5-9FCB-FB9A757FFDF1}" type="slidenum">
              <a:rPr lang="es-MX" sz="1200" spc="-1">
                <a:solidFill>
                  <a:srgbClr val="000000"/>
                </a:solidFill>
                <a:uFill>
                  <a:solidFill>
                    <a:srgbClr val="FFFFFF"/>
                  </a:solidFill>
                </a:uFill>
                <a:latin typeface="Times New Roman"/>
              </a:rPr>
              <a:pPr algn="r">
                <a:lnSpc>
                  <a:spcPct val="100000"/>
                </a:lnSpc>
              </a:pPr>
              <a:t>16</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1"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0EFCB0ED-F170-4C25-AD1B-D4B6974B6AC4}" type="slidenum">
              <a:rPr lang="es-MX" sz="1200" spc="-1">
                <a:solidFill>
                  <a:srgbClr val="000000"/>
                </a:solidFill>
                <a:uFill>
                  <a:solidFill>
                    <a:srgbClr val="FFFFFF"/>
                  </a:solidFill>
                </a:uFill>
                <a:latin typeface="Times New Roman"/>
              </a:rPr>
              <a:pPr algn="r">
                <a:lnSpc>
                  <a:spcPct val="100000"/>
                </a:lnSpc>
              </a:pPr>
              <a:t>17</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3"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D8A70FC9-AC8C-4FBB-A13B-F2180C1FD83E}" type="slidenum">
              <a:rPr lang="es-MX" sz="1200" spc="-1">
                <a:solidFill>
                  <a:srgbClr val="000000"/>
                </a:solidFill>
                <a:uFill>
                  <a:solidFill>
                    <a:srgbClr val="FFFFFF"/>
                  </a:solidFill>
                </a:uFill>
                <a:latin typeface="Times New Roman"/>
              </a:rPr>
              <a:pPr algn="r">
                <a:lnSpc>
                  <a:spcPct val="100000"/>
                </a:lnSpc>
              </a:pPr>
              <a:t>22</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5"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7A78D5F8-5344-4EB4-8B7C-68423292C439}" type="slidenum">
              <a:rPr lang="es-MX" sz="1200" spc="-1">
                <a:solidFill>
                  <a:srgbClr val="000000"/>
                </a:solidFill>
                <a:uFill>
                  <a:solidFill>
                    <a:srgbClr val="FFFFFF"/>
                  </a:solidFill>
                </a:uFill>
                <a:latin typeface="Times New Roman"/>
              </a:rPr>
              <a:pPr algn="r">
                <a:lnSpc>
                  <a:spcPct val="100000"/>
                </a:lnSpc>
              </a:pPr>
              <a:t>23</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7"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6FB2E7AF-D2F1-4F50-BE49-1B75E4A21C86}" type="slidenum">
              <a:rPr lang="es-MX" sz="1200" spc="-1">
                <a:solidFill>
                  <a:srgbClr val="000000"/>
                </a:solidFill>
                <a:uFill>
                  <a:solidFill>
                    <a:srgbClr val="FFFFFF"/>
                  </a:solidFill>
                </a:uFill>
                <a:latin typeface="Times New Roman"/>
              </a:rPr>
              <a:pPr algn="r">
                <a:lnSpc>
                  <a:spcPct val="100000"/>
                </a:lnSpc>
              </a:pPr>
              <a:t>25</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9"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6DD5701D-1D63-4A82-A616-5462E9611C4D}" type="slidenum">
              <a:rPr lang="es-MX" sz="1200" spc="-1">
                <a:solidFill>
                  <a:srgbClr val="000000"/>
                </a:solidFill>
                <a:uFill>
                  <a:solidFill>
                    <a:srgbClr val="FFFFFF"/>
                  </a:solidFill>
                </a:uFill>
                <a:latin typeface="Times New Roman"/>
              </a:rPr>
              <a:pPr algn="r">
                <a:lnSpc>
                  <a:spcPct val="100000"/>
                </a:lnSpc>
              </a:pPr>
              <a:t>26</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1"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C0096CCF-6016-4C60-B947-07857B03C08B}" type="slidenum">
              <a:rPr lang="es-MX" sz="1200" spc="-1">
                <a:solidFill>
                  <a:srgbClr val="000000"/>
                </a:solidFill>
                <a:uFill>
                  <a:solidFill>
                    <a:srgbClr val="FFFFFF"/>
                  </a:solidFill>
                </a:uFill>
                <a:latin typeface="Times New Roman"/>
              </a:rPr>
              <a:pPr algn="r">
                <a:lnSpc>
                  <a:spcPct val="100000"/>
                </a:lnSpc>
              </a:pPr>
              <a:t>27</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3"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C4192435-3E2A-4D22-B414-3D1673B99275}" type="slidenum">
              <a:rPr lang="es-MX" sz="1200" spc="-1">
                <a:solidFill>
                  <a:srgbClr val="000000"/>
                </a:solidFill>
                <a:uFill>
                  <a:solidFill>
                    <a:srgbClr val="FFFFFF"/>
                  </a:solidFill>
                </a:uFill>
                <a:latin typeface="Times New Roman"/>
              </a:rPr>
              <a:pPr algn="r">
                <a:lnSpc>
                  <a:spcPct val="100000"/>
                </a:lnSpc>
              </a:pPr>
              <a:t>28</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5"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86A3BDA9-3658-4FCB-B656-A282FD3BE840}" type="slidenum">
              <a:rPr lang="es-MX" sz="1200" spc="-1">
                <a:solidFill>
                  <a:srgbClr val="000000"/>
                </a:solidFill>
                <a:uFill>
                  <a:solidFill>
                    <a:srgbClr val="FFFFFF"/>
                  </a:solidFill>
                </a:uFill>
                <a:latin typeface="Times New Roman"/>
              </a:rPr>
              <a:pPr algn="r">
                <a:lnSpc>
                  <a:spcPct val="100000"/>
                </a:lnSpc>
              </a:pPr>
              <a:t>29</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7"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6B725AE0-018B-449C-A7B5-8B134DF44575}" type="slidenum">
              <a:rPr lang="es-MX" sz="1200" spc="-1">
                <a:solidFill>
                  <a:srgbClr val="000000"/>
                </a:solidFill>
                <a:uFill>
                  <a:solidFill>
                    <a:srgbClr val="FFFFFF"/>
                  </a:solidFill>
                </a:uFill>
                <a:latin typeface="Times New Roman"/>
              </a:rPr>
              <a:pPr algn="r">
                <a:lnSpc>
                  <a:spcPct val="100000"/>
                </a:lnSpc>
              </a:pPr>
              <a:t>30</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9"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4E47495E-102D-47DD-8A1C-09FE6E172F11}" type="slidenum">
              <a:rPr lang="es-MX" sz="1200" spc="-1">
                <a:solidFill>
                  <a:srgbClr val="000000"/>
                </a:solidFill>
                <a:uFill>
                  <a:solidFill>
                    <a:srgbClr val="FFFFFF"/>
                  </a:solidFill>
                </a:uFill>
                <a:latin typeface="Times New Roman"/>
              </a:rPr>
              <a:pPr algn="r">
                <a:lnSpc>
                  <a:spcPct val="100000"/>
                </a:lnSpc>
              </a:pPr>
              <a:t>31</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1"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44F17850-C403-44F1-AF8E-001CDD8A78A0}" type="slidenum">
              <a:rPr lang="es-MX" sz="1200" spc="-1">
                <a:solidFill>
                  <a:srgbClr val="000000"/>
                </a:solidFill>
                <a:uFill>
                  <a:solidFill>
                    <a:srgbClr val="FFFFFF"/>
                  </a:solidFill>
                </a:uFill>
                <a:latin typeface="Times New Roman"/>
              </a:rPr>
              <a:pPr algn="r">
                <a:lnSpc>
                  <a:spcPct val="100000"/>
                </a:lnSpc>
              </a:pPr>
              <a:t>32</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3"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97F648A4-9EB4-4449-8E71-F949AE7B1A2B}" type="slidenum">
              <a:rPr lang="es-MX" sz="1200" spc="-1">
                <a:solidFill>
                  <a:srgbClr val="000000"/>
                </a:solidFill>
                <a:uFill>
                  <a:solidFill>
                    <a:srgbClr val="FFFFFF"/>
                  </a:solidFill>
                </a:uFill>
                <a:latin typeface="Times New Roman"/>
              </a:rPr>
              <a:pPr algn="r">
                <a:lnSpc>
                  <a:spcPct val="100000"/>
                </a:lnSpc>
              </a:pPr>
              <a:t>33</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5"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4C3548E6-CCF3-4D7B-BBAB-5267794408AA}" type="slidenum">
              <a:rPr lang="es-MX" sz="1200" spc="-1">
                <a:solidFill>
                  <a:srgbClr val="000000"/>
                </a:solidFill>
                <a:uFill>
                  <a:solidFill>
                    <a:srgbClr val="FFFFFF"/>
                  </a:solidFill>
                </a:uFill>
                <a:latin typeface="Times New Roman"/>
              </a:rPr>
              <a:pPr algn="r">
                <a:lnSpc>
                  <a:spcPct val="100000"/>
                </a:lnSpc>
              </a:pPr>
              <a:t>34</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7"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AC9CD57B-99FF-4EEF-8EAC-EE1EC6EA8789}" type="slidenum">
              <a:rPr lang="es-MX" sz="1200" spc="-1">
                <a:solidFill>
                  <a:srgbClr val="000000"/>
                </a:solidFill>
                <a:uFill>
                  <a:solidFill>
                    <a:srgbClr val="FFFFFF"/>
                  </a:solidFill>
                </a:uFill>
                <a:latin typeface="Times New Roman"/>
              </a:rPr>
              <a:pPr algn="r">
                <a:lnSpc>
                  <a:spcPct val="100000"/>
                </a:lnSpc>
              </a:pPr>
              <a:t>36</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9"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E77788D2-073A-4AB4-B9AD-4454B03A6A1D}" type="slidenum">
              <a:rPr lang="es-MX" sz="1200" spc="-1">
                <a:solidFill>
                  <a:srgbClr val="000000"/>
                </a:solidFill>
                <a:uFill>
                  <a:solidFill>
                    <a:srgbClr val="FFFFFF"/>
                  </a:solidFill>
                </a:uFill>
                <a:latin typeface="Times New Roman"/>
              </a:rPr>
              <a:pPr algn="r">
                <a:lnSpc>
                  <a:spcPct val="100000"/>
                </a:lnSpc>
              </a:pPr>
              <a:t>37</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1"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1BFF8385-2F00-4009-A541-2BBFBF9E80B3}" type="slidenum">
              <a:rPr lang="es-MX" sz="1200" spc="-1">
                <a:solidFill>
                  <a:srgbClr val="000000"/>
                </a:solidFill>
                <a:uFill>
                  <a:solidFill>
                    <a:srgbClr val="FFFFFF"/>
                  </a:solidFill>
                </a:uFill>
                <a:latin typeface="Times New Roman"/>
              </a:rPr>
              <a:pPr algn="r">
                <a:lnSpc>
                  <a:spcPct val="100000"/>
                </a:lnSpc>
              </a:pPr>
              <a:t>38</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3"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E5171AA6-B67A-4E16-BD51-D5E02CDE1F84}" type="slidenum">
              <a:rPr lang="es-MX" sz="1200" spc="-1">
                <a:solidFill>
                  <a:srgbClr val="000000"/>
                </a:solidFill>
                <a:uFill>
                  <a:solidFill>
                    <a:srgbClr val="FFFFFF"/>
                  </a:solidFill>
                </a:uFill>
                <a:latin typeface="Times New Roman"/>
              </a:rPr>
              <a:pPr algn="r">
                <a:lnSpc>
                  <a:spcPct val="100000"/>
                </a:lnSpc>
              </a:pPr>
              <a:t>39</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5"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3A8BF916-262F-43CC-BF58-9BFF7CECE2B0}" type="slidenum">
              <a:rPr lang="es-MX" sz="1200" spc="-1">
                <a:solidFill>
                  <a:srgbClr val="000000"/>
                </a:solidFill>
                <a:uFill>
                  <a:solidFill>
                    <a:srgbClr val="FFFFFF"/>
                  </a:solidFill>
                </a:uFill>
                <a:latin typeface="Times New Roman"/>
              </a:rPr>
              <a:pPr algn="r">
                <a:lnSpc>
                  <a:spcPct val="100000"/>
                </a:lnSpc>
              </a:pPr>
              <a:t>41</a:t>
            </a:fld>
            <a:endParaRPr lang="es-MX" spc="-1" dirty="0">
              <a:solidFill>
                <a:srgbClr val="000000"/>
              </a:solidFill>
              <a:uFill>
                <a:solidFill>
                  <a:srgbClr val="FFFFFF"/>
                </a:solidFill>
              </a:uFill>
              <a:latin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PlaceHolder 1"/>
          <p:cNvSpPr>
            <a:spLocks noGrp="1"/>
          </p:cNvSpPr>
          <p:nvPr>
            <p:ph type="body"/>
          </p:nvPr>
        </p:nvSpPr>
        <p:spPr>
          <a:xfrm>
            <a:off x="701040" y="4415790"/>
            <a:ext cx="5606848" cy="4181916"/>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7" name="CustomShape 2"/>
          <p:cNvSpPr/>
          <p:nvPr/>
        </p:nvSpPr>
        <p:spPr>
          <a:xfrm>
            <a:off x="3971088" y="8830116"/>
            <a:ext cx="3036368" cy="463356"/>
          </a:xfrm>
          <a:prstGeom prst="rect">
            <a:avLst/>
          </a:prstGeom>
          <a:noFill/>
          <a:ln>
            <a:noFill/>
          </a:ln>
        </p:spPr>
        <p:style>
          <a:lnRef idx="0">
            <a:scrgbClr r="0" g="0" b="0"/>
          </a:lnRef>
          <a:fillRef idx="0">
            <a:scrgbClr r="0" g="0" b="0"/>
          </a:fillRef>
          <a:effectRef idx="0">
            <a:scrgbClr r="0" g="0" b="0"/>
          </a:effectRef>
          <a:fontRef idx="minor"/>
        </p:style>
        <p:txBody>
          <a:bodyPr lIns="91710" tIns="45855" rIns="91710" bIns="45855" anchor="b"/>
          <a:lstStyle/>
          <a:p>
            <a:pPr algn="r">
              <a:lnSpc>
                <a:spcPct val="100000"/>
              </a:lnSpc>
            </a:pPr>
            <a:fld id="{3FFE6E0D-ED4E-4937-B016-EE033DDF031A}" type="slidenum">
              <a:rPr lang="es-MX" sz="1200" spc="-1">
                <a:solidFill>
                  <a:srgbClr val="000000"/>
                </a:solidFill>
                <a:uFill>
                  <a:solidFill>
                    <a:srgbClr val="FFFFFF"/>
                  </a:solidFill>
                </a:uFill>
                <a:latin typeface="Times New Roman"/>
              </a:rPr>
              <a:pPr algn="r">
                <a:lnSpc>
                  <a:spcPct val="100000"/>
                </a:lnSpc>
              </a:pPr>
              <a:t>43</a:t>
            </a:fld>
            <a:endParaRPr lang="es-MX" spc="-1" dirty="0">
              <a:solidFill>
                <a:srgbClr val="000000"/>
              </a:solidFill>
              <a:uFill>
                <a:solidFill>
                  <a:srgbClr val="FFFFFF"/>
                </a:solidFill>
              </a:u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3" name="PlaceHolder 2"/>
          <p:cNvSpPr>
            <a:spLocks noGrp="1"/>
          </p:cNvSpPr>
          <p:nvPr>
            <p:ph type="subTitle"/>
          </p:nvPr>
        </p:nvSpPr>
        <p:spPr>
          <a:xfrm>
            <a:off x="342720" y="2139480"/>
            <a:ext cx="6171840" cy="5302800"/>
          </a:xfrm>
          <a:prstGeom prst="rect">
            <a:avLst/>
          </a:prstGeom>
        </p:spPr>
        <p:txBody>
          <a:bodyPr lIns="0" tIns="0" rIns="0" bIns="0" anchor="ctr"/>
          <a:lstStyle/>
          <a:p>
            <a:pPr algn="ctr"/>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5" name="PlaceHolder 2"/>
          <p:cNvSpPr>
            <a:spLocks noGrp="1"/>
          </p:cNvSpPr>
          <p:nvPr>
            <p:ph type="body"/>
          </p:nvPr>
        </p:nvSpPr>
        <p:spPr>
          <a:xfrm>
            <a:off x="342720" y="2139480"/>
            <a:ext cx="617184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7" name="PlaceHolder 2"/>
          <p:cNvSpPr>
            <a:spLocks noGrp="1"/>
          </p:cNvSpPr>
          <p:nvPr>
            <p:ph type="body"/>
          </p:nvPr>
        </p:nvSpPr>
        <p:spPr>
          <a:xfrm>
            <a:off x="342720" y="2139480"/>
            <a:ext cx="301176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8" name="PlaceHolder 3"/>
          <p:cNvSpPr>
            <a:spLocks noGrp="1"/>
          </p:cNvSpPr>
          <p:nvPr>
            <p:ph type="body"/>
          </p:nvPr>
        </p:nvSpPr>
        <p:spPr>
          <a:xfrm>
            <a:off x="3505320" y="2139480"/>
            <a:ext cx="301176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342720" y="364680"/>
            <a:ext cx="6171840" cy="7076880"/>
          </a:xfrm>
          <a:prstGeom prst="rect">
            <a:avLst/>
          </a:prstGeom>
        </p:spPr>
        <p:txBody>
          <a:bodyPr lIns="0" tIns="0" rIns="0" bIns="0" anchor="ctr"/>
          <a:lstStyle/>
          <a:p>
            <a:pPr algn="ctr"/>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12" name="PlaceHolder 2"/>
          <p:cNvSpPr>
            <a:spLocks noGrp="1"/>
          </p:cNvSpPr>
          <p:nvPr>
            <p:ph type="body"/>
          </p:nvPr>
        </p:nvSpPr>
        <p:spPr>
          <a:xfrm>
            <a:off x="3427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13" name="PlaceHolder 3"/>
          <p:cNvSpPr>
            <a:spLocks noGrp="1"/>
          </p:cNvSpPr>
          <p:nvPr>
            <p:ph type="body"/>
          </p:nvPr>
        </p:nvSpPr>
        <p:spPr>
          <a:xfrm>
            <a:off x="342720" y="49096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14" name="PlaceHolder 4"/>
          <p:cNvSpPr>
            <a:spLocks noGrp="1"/>
          </p:cNvSpPr>
          <p:nvPr>
            <p:ph type="body"/>
          </p:nvPr>
        </p:nvSpPr>
        <p:spPr>
          <a:xfrm>
            <a:off x="3505320" y="2139480"/>
            <a:ext cx="301176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16" name="PlaceHolder 2"/>
          <p:cNvSpPr>
            <a:spLocks noGrp="1"/>
          </p:cNvSpPr>
          <p:nvPr>
            <p:ph type="body"/>
          </p:nvPr>
        </p:nvSpPr>
        <p:spPr>
          <a:xfrm>
            <a:off x="342720" y="2139480"/>
            <a:ext cx="301176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17" name="PlaceHolder 3"/>
          <p:cNvSpPr>
            <a:spLocks noGrp="1"/>
          </p:cNvSpPr>
          <p:nvPr>
            <p:ph type="body"/>
          </p:nvPr>
        </p:nvSpPr>
        <p:spPr>
          <a:xfrm>
            <a:off x="35053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18" name="PlaceHolder 4"/>
          <p:cNvSpPr>
            <a:spLocks noGrp="1"/>
          </p:cNvSpPr>
          <p:nvPr>
            <p:ph type="body"/>
          </p:nvPr>
        </p:nvSpPr>
        <p:spPr>
          <a:xfrm>
            <a:off x="3505320" y="49096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20" name="PlaceHolder 2"/>
          <p:cNvSpPr>
            <a:spLocks noGrp="1"/>
          </p:cNvSpPr>
          <p:nvPr>
            <p:ph type="body"/>
          </p:nvPr>
        </p:nvSpPr>
        <p:spPr>
          <a:xfrm>
            <a:off x="3427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1" name="PlaceHolder 3"/>
          <p:cNvSpPr>
            <a:spLocks noGrp="1"/>
          </p:cNvSpPr>
          <p:nvPr>
            <p:ph type="body"/>
          </p:nvPr>
        </p:nvSpPr>
        <p:spPr>
          <a:xfrm>
            <a:off x="35053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2" name="PlaceHolder 4"/>
          <p:cNvSpPr>
            <a:spLocks noGrp="1"/>
          </p:cNvSpPr>
          <p:nvPr>
            <p:ph type="body"/>
          </p:nvPr>
        </p:nvSpPr>
        <p:spPr>
          <a:xfrm>
            <a:off x="342720" y="4909680"/>
            <a:ext cx="617184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24" name="PlaceHolder 2"/>
          <p:cNvSpPr>
            <a:spLocks noGrp="1"/>
          </p:cNvSpPr>
          <p:nvPr>
            <p:ph type="body"/>
          </p:nvPr>
        </p:nvSpPr>
        <p:spPr>
          <a:xfrm>
            <a:off x="342720" y="2139480"/>
            <a:ext cx="617184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5" name="PlaceHolder 3"/>
          <p:cNvSpPr>
            <a:spLocks noGrp="1"/>
          </p:cNvSpPr>
          <p:nvPr>
            <p:ph type="body"/>
          </p:nvPr>
        </p:nvSpPr>
        <p:spPr>
          <a:xfrm>
            <a:off x="342720" y="4909680"/>
            <a:ext cx="617184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27" name="PlaceHolder 2"/>
          <p:cNvSpPr>
            <a:spLocks noGrp="1"/>
          </p:cNvSpPr>
          <p:nvPr>
            <p:ph type="body"/>
          </p:nvPr>
        </p:nvSpPr>
        <p:spPr>
          <a:xfrm>
            <a:off x="3427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8" name="PlaceHolder 3"/>
          <p:cNvSpPr>
            <a:spLocks noGrp="1"/>
          </p:cNvSpPr>
          <p:nvPr>
            <p:ph type="body"/>
          </p:nvPr>
        </p:nvSpPr>
        <p:spPr>
          <a:xfrm>
            <a:off x="35053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9" name="PlaceHolder 4"/>
          <p:cNvSpPr>
            <a:spLocks noGrp="1"/>
          </p:cNvSpPr>
          <p:nvPr>
            <p:ph type="body"/>
          </p:nvPr>
        </p:nvSpPr>
        <p:spPr>
          <a:xfrm>
            <a:off x="3505320" y="49096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30" name="PlaceHolder 5"/>
          <p:cNvSpPr>
            <a:spLocks noGrp="1"/>
          </p:cNvSpPr>
          <p:nvPr>
            <p:ph type="body"/>
          </p:nvPr>
        </p:nvSpPr>
        <p:spPr>
          <a:xfrm>
            <a:off x="342720" y="49096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32" name="PlaceHolder 2"/>
          <p:cNvSpPr>
            <a:spLocks noGrp="1"/>
          </p:cNvSpPr>
          <p:nvPr>
            <p:ph type="body"/>
          </p:nvPr>
        </p:nvSpPr>
        <p:spPr>
          <a:xfrm>
            <a:off x="342720" y="2139480"/>
            <a:ext cx="617184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33" name="PlaceHolder 3"/>
          <p:cNvSpPr>
            <a:spLocks noGrp="1"/>
          </p:cNvSpPr>
          <p:nvPr>
            <p:ph type="body"/>
          </p:nvPr>
        </p:nvSpPr>
        <p:spPr>
          <a:xfrm>
            <a:off x="342720" y="2139480"/>
            <a:ext cx="617184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pic>
        <p:nvPicPr>
          <p:cNvPr id="34" name="33 Imagen"/>
          <p:cNvPicPr/>
          <p:nvPr/>
        </p:nvPicPr>
        <p:blipFill>
          <a:blip r:embed="rId2" cstate="print"/>
          <a:stretch/>
        </p:blipFill>
        <p:spPr>
          <a:xfrm>
            <a:off x="342720" y="2328840"/>
            <a:ext cx="6171840" cy="4924080"/>
          </a:xfrm>
          <a:prstGeom prst="rect">
            <a:avLst/>
          </a:prstGeom>
          <a:ln>
            <a:noFill/>
          </a:ln>
        </p:spPr>
      </p:pic>
      <p:pic>
        <p:nvPicPr>
          <p:cNvPr id="35" name="34 Imagen"/>
          <p:cNvPicPr/>
          <p:nvPr/>
        </p:nvPicPr>
        <p:blipFill>
          <a:blip r:embed="rId2" cstate="print"/>
          <a:stretch/>
        </p:blipFill>
        <p:spPr>
          <a:xfrm>
            <a:off x="342720" y="2328840"/>
            <a:ext cx="6171840" cy="49240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342720" y="364680"/>
            <a:ext cx="6171840" cy="1526400"/>
          </a:xfrm>
          <a:prstGeom prst="rect">
            <a:avLst/>
          </a:prstGeom>
        </p:spPr>
        <p:txBody>
          <a:bodyPr lIns="0" tIns="0" rIns="0" bIns="0" anchor="ctr"/>
          <a:lstStyle/>
          <a:p>
            <a:pPr algn="ctr"/>
            <a:r>
              <a:rPr lang="es-MX" sz="4400" b="0" strike="noStrike" spc="-1">
                <a:solidFill>
                  <a:srgbClr val="000000"/>
                </a:solidFill>
                <a:uFill>
                  <a:solidFill>
                    <a:srgbClr val="FFFFFF"/>
                  </a:solidFill>
                </a:uFill>
                <a:latin typeface="Arial"/>
              </a:rPr>
              <a:t>Pulse para editar el formato del texto de título</a:t>
            </a:r>
          </a:p>
        </p:txBody>
      </p:sp>
      <p:sp>
        <p:nvSpPr>
          <p:cNvPr id="3" name="PlaceHolder 2"/>
          <p:cNvSpPr>
            <a:spLocks noGrp="1"/>
          </p:cNvSpPr>
          <p:nvPr>
            <p:ph type="body"/>
          </p:nvPr>
        </p:nvSpPr>
        <p:spPr>
          <a:xfrm>
            <a:off x="342720" y="2139480"/>
            <a:ext cx="6171840" cy="5302800"/>
          </a:xfrm>
          <a:prstGeom prst="rect">
            <a:avLst/>
          </a:prstGeom>
        </p:spPr>
        <p:txBody>
          <a:bodyPr lIns="0" tIns="0" rIns="0" bIns="0"/>
          <a:lstStyle/>
          <a:p>
            <a:pPr marL="432000" indent="-324000">
              <a:buClr>
                <a:srgbClr val="000000"/>
              </a:buClr>
              <a:buSzPct val="45000"/>
              <a:buFont typeface="Wingdings" charset="2"/>
              <a:buChar char=""/>
            </a:pPr>
            <a:r>
              <a:rPr lang="es-MX" sz="3200" b="0" strike="noStrike" spc="-1">
                <a:solidFill>
                  <a:srgbClr val="000000"/>
                </a:solidFill>
                <a:uFill>
                  <a:solidFill>
                    <a:srgbClr val="FFFFFF"/>
                  </a:solidFill>
                </a:uFill>
                <a:latin typeface="Arial"/>
              </a:rPr>
              <a:t>Pulse para editar el formato de esquema del texto</a:t>
            </a:r>
          </a:p>
          <a:p>
            <a:pPr marL="864000" lvl="1" indent="-324000">
              <a:buClr>
                <a:srgbClr val="000000"/>
              </a:buClr>
              <a:buSzPct val="75000"/>
              <a:buFont typeface="Symbol" charset="2"/>
              <a:buChar char=""/>
            </a:pPr>
            <a:r>
              <a:rPr lang="es-MX" sz="2800" b="0" strike="noStrike" spc="-1">
                <a:solidFill>
                  <a:srgbClr val="000000"/>
                </a:solidFill>
                <a:uFill>
                  <a:solidFill>
                    <a:srgbClr val="FFFFFF"/>
                  </a:solidFill>
                </a:uFill>
                <a:latin typeface="Arial"/>
              </a:rPr>
              <a:t>Segundo nivel del esquema</a:t>
            </a:r>
          </a:p>
          <a:p>
            <a:pPr marL="1296000" lvl="2" indent="-288000">
              <a:buClr>
                <a:srgbClr val="000000"/>
              </a:buClr>
              <a:buSzPct val="45000"/>
              <a:buFont typeface="Wingdings" charset="2"/>
              <a:buChar char=""/>
            </a:pPr>
            <a:r>
              <a:rPr lang="es-MX" sz="2400" b="0" strike="noStrike" spc="-1">
                <a:solidFill>
                  <a:srgbClr val="000000"/>
                </a:solidFill>
                <a:uFill>
                  <a:solidFill>
                    <a:srgbClr val="FFFFFF"/>
                  </a:solidFill>
                </a:uFill>
                <a:latin typeface="Arial"/>
              </a:rPr>
              <a:t>Tercer nivel del esquema</a:t>
            </a:r>
          </a:p>
          <a:p>
            <a:pPr marL="1728000" lvl="3" indent="-216000">
              <a:buClr>
                <a:srgbClr val="000000"/>
              </a:buClr>
              <a:buSzPct val="75000"/>
              <a:buFont typeface="Symbol" charset="2"/>
              <a:buChar char=""/>
            </a:pPr>
            <a:r>
              <a:rPr lang="es-MX" sz="2000" b="0" strike="noStrike" spc="-1">
                <a:solidFill>
                  <a:srgbClr val="000000"/>
                </a:solidFill>
                <a:uFill>
                  <a:solidFill>
                    <a:srgbClr val="FFFFFF"/>
                  </a:solidFill>
                </a:uFill>
                <a:latin typeface="Arial"/>
              </a:rPr>
              <a:t>Cuarto nivel del esquema</a:t>
            </a:r>
          </a:p>
          <a:p>
            <a:pPr marL="2160000" lvl="4" indent="-216000">
              <a:buClr>
                <a:srgbClr val="000000"/>
              </a:buClr>
              <a:buSzPct val="45000"/>
              <a:buFont typeface="Wingdings" charset="2"/>
              <a:buChar char=""/>
            </a:pPr>
            <a:r>
              <a:rPr lang="es-MX" sz="2000" b="0" strike="noStrike" spc="-1">
                <a:solidFill>
                  <a:srgbClr val="000000"/>
                </a:solidFill>
                <a:uFill>
                  <a:solidFill>
                    <a:srgbClr val="FFFFFF"/>
                  </a:solidFill>
                </a:uFill>
                <a:latin typeface="Arial"/>
              </a:rPr>
              <a:t>Quinto nivel del esquema</a:t>
            </a:r>
          </a:p>
          <a:p>
            <a:pPr marL="2592000" lvl="5" indent="-216000">
              <a:buClr>
                <a:srgbClr val="000000"/>
              </a:buClr>
              <a:buSzPct val="45000"/>
              <a:buFont typeface="Wingdings" charset="2"/>
              <a:buChar char=""/>
            </a:pPr>
            <a:r>
              <a:rPr lang="es-MX" sz="2000" b="0" strike="noStrike" spc="-1">
                <a:solidFill>
                  <a:srgbClr val="000000"/>
                </a:solidFill>
                <a:uFill>
                  <a:solidFill>
                    <a:srgbClr val="FFFFFF"/>
                  </a:solidFill>
                </a:uFill>
                <a:latin typeface="Arial"/>
              </a:rPr>
              <a:t>Sexto nivel del esquema</a:t>
            </a:r>
          </a:p>
          <a:p>
            <a:pPr marL="3024000" lvl="6" indent="-216000">
              <a:buClr>
                <a:srgbClr val="000000"/>
              </a:buClr>
              <a:buSzPct val="45000"/>
              <a:buFont typeface="Wingdings" charset="2"/>
              <a:buChar char=""/>
            </a:pPr>
            <a:r>
              <a:rPr lang="es-MX" sz="2000" b="0" strike="noStrike" spc="-1">
                <a:solidFill>
                  <a:srgbClr val="000000"/>
                </a:solidFill>
                <a:uFill>
                  <a:solidFill>
                    <a:srgbClr val="FFFFFF"/>
                  </a:solidFill>
                </a:uFill>
                <a:latin typeface="Arial"/>
              </a:rPr>
              <a:t>Séptimo nivel del esquema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cfdinomina.slp.gob.mx/"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ustomShape 1"/>
          <p:cNvSpPr/>
          <p:nvPr/>
        </p:nvSpPr>
        <p:spPr>
          <a:xfrm>
            <a:off x="0" y="0"/>
            <a:ext cx="1446480" cy="9142560"/>
          </a:xfrm>
          <a:prstGeom prst="rect">
            <a:avLst/>
          </a:prstGeom>
          <a:gradFill>
            <a:gsLst>
              <a:gs pos="0">
                <a:schemeClr val="tx1"/>
              </a:gs>
              <a:gs pos="100000">
                <a:srgbClr val="525252"/>
              </a:gs>
            </a:gsLst>
            <a:lin ang="2700000"/>
          </a:gradFill>
          <a:ln w="9360">
            <a:noFill/>
          </a:ln>
        </p:spPr>
        <p:style>
          <a:lnRef idx="0">
            <a:scrgbClr r="0" g="0" b="0"/>
          </a:lnRef>
          <a:fillRef idx="0">
            <a:scrgbClr r="0" g="0" b="0"/>
          </a:fillRef>
          <a:effectRef idx="0">
            <a:scrgbClr r="0" g="0" b="0"/>
          </a:effectRef>
          <a:fontRef idx="minor"/>
        </p:style>
      </p:sp>
      <p:sp>
        <p:nvSpPr>
          <p:cNvPr id="42" name="CustomShape 2"/>
          <p:cNvSpPr/>
          <p:nvPr/>
        </p:nvSpPr>
        <p:spPr>
          <a:xfrm>
            <a:off x="1607400" y="4038480"/>
            <a:ext cx="2374560" cy="6987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4000" b="1" strike="noStrike" spc="-1" dirty="0">
                <a:solidFill>
                  <a:srgbClr val="000000"/>
                </a:solidFill>
                <a:uFill>
                  <a:solidFill>
                    <a:srgbClr val="FFFFFF"/>
                  </a:solidFill>
                </a:uFill>
                <a:latin typeface="Arial"/>
                <a:ea typeface="DejaVu Sans"/>
              </a:rPr>
              <a:t>MANUAL</a:t>
            </a:r>
            <a:endParaRPr lang="es-MX" sz="1800" b="0" strike="noStrike" spc="-1" dirty="0">
              <a:solidFill>
                <a:srgbClr val="000000"/>
              </a:solidFill>
              <a:uFill>
                <a:solidFill>
                  <a:srgbClr val="FFFFFF"/>
                </a:solidFill>
              </a:uFill>
              <a:latin typeface="Arial"/>
            </a:endParaRPr>
          </a:p>
        </p:txBody>
      </p:sp>
      <p:sp>
        <p:nvSpPr>
          <p:cNvPr id="43" name="CustomShape 3"/>
          <p:cNvSpPr/>
          <p:nvPr/>
        </p:nvSpPr>
        <p:spPr>
          <a:xfrm>
            <a:off x="2395080" y="4529160"/>
            <a:ext cx="3875760" cy="6987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4000" b="0" strike="noStrike" spc="-1" dirty="0">
                <a:solidFill>
                  <a:srgbClr val="000000"/>
                </a:solidFill>
                <a:uFill>
                  <a:solidFill>
                    <a:srgbClr val="FFFFFF"/>
                  </a:solidFill>
                </a:uFill>
                <a:latin typeface="Arial"/>
                <a:ea typeface="DejaVu Sans"/>
              </a:rPr>
              <a:t>de Organización</a:t>
            </a:r>
            <a:endParaRPr lang="es-MX" sz="1800" b="0" strike="noStrike" spc="-1" dirty="0">
              <a:solidFill>
                <a:srgbClr val="000000"/>
              </a:solidFill>
              <a:uFill>
                <a:solidFill>
                  <a:srgbClr val="FFFFFF"/>
                </a:solidFill>
              </a:uFill>
              <a:latin typeface="Arial"/>
            </a:endParaRPr>
          </a:p>
        </p:txBody>
      </p:sp>
      <p:sp>
        <p:nvSpPr>
          <p:cNvPr id="44" name="CustomShape 4"/>
          <p:cNvSpPr/>
          <p:nvPr/>
        </p:nvSpPr>
        <p:spPr>
          <a:xfrm>
            <a:off x="1467000" y="6392880"/>
            <a:ext cx="5389560" cy="636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MX" sz="1200" b="1" strike="noStrike" spc="-1" dirty="0">
                <a:solidFill>
                  <a:srgbClr val="000000"/>
                </a:solidFill>
                <a:uFill>
                  <a:solidFill>
                    <a:srgbClr val="FFFFFF"/>
                  </a:solidFill>
                </a:uFill>
                <a:latin typeface="Arial"/>
                <a:ea typeface="DejaVu Sans"/>
              </a:rPr>
              <a:t>APLICADO AL:</a:t>
            </a:r>
            <a:endParaRPr lang="es-MX" sz="1800" b="0" strike="noStrike" spc="-1" dirty="0">
              <a:solidFill>
                <a:srgbClr val="000000"/>
              </a:solidFill>
              <a:uFill>
                <a:solidFill>
                  <a:srgbClr val="FFFFFF"/>
                </a:solidFill>
              </a:uFill>
              <a:latin typeface="Arial"/>
            </a:endParaRPr>
          </a:p>
          <a:p>
            <a:pPr algn="ctr">
              <a:lnSpc>
                <a:spcPct val="100000"/>
              </a:lnSpc>
            </a:pPr>
            <a:endParaRPr lang="es-MX" sz="1800" b="0" strike="noStrike" spc="-1" dirty="0">
              <a:solidFill>
                <a:srgbClr val="000000"/>
              </a:solidFill>
              <a:uFill>
                <a:solidFill>
                  <a:srgbClr val="FFFFFF"/>
                </a:solidFill>
              </a:uFill>
              <a:latin typeface="Arial"/>
            </a:endParaRPr>
          </a:p>
          <a:p>
            <a:pPr algn="ctr">
              <a:lnSpc>
                <a:spcPct val="100000"/>
              </a:lnSpc>
            </a:pPr>
            <a:r>
              <a:rPr lang="es-MX" sz="1200" b="1" strike="noStrike" spc="-1" dirty="0">
                <a:solidFill>
                  <a:srgbClr val="000000"/>
                </a:solidFill>
                <a:uFill>
                  <a:solidFill>
                    <a:srgbClr val="FFFFFF"/>
                  </a:solidFill>
                </a:uFill>
                <a:latin typeface="Arial"/>
                <a:ea typeface="DejaVu Sans"/>
              </a:rPr>
              <a:t>CONSEJO  ESTATAL  DE  POBLACION</a:t>
            </a:r>
            <a:endParaRPr lang="es-MX" sz="1800" b="0" strike="noStrike" spc="-1" dirty="0">
              <a:solidFill>
                <a:srgbClr val="000000"/>
              </a:solidFill>
              <a:uFill>
                <a:solidFill>
                  <a:srgbClr val="FFFFFF"/>
                </a:solidFill>
              </a:uFill>
              <a:latin typeface="Arial"/>
            </a:endParaRPr>
          </a:p>
        </p:txBody>
      </p:sp>
      <p:sp>
        <p:nvSpPr>
          <p:cNvPr id="45" name="CustomShape 5"/>
          <p:cNvSpPr/>
          <p:nvPr/>
        </p:nvSpPr>
        <p:spPr>
          <a:xfrm>
            <a:off x="2336040" y="7848720"/>
            <a:ext cx="2984400" cy="2415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000" b="0" strike="noStrike" spc="-1" dirty="0">
                <a:solidFill>
                  <a:srgbClr val="000000"/>
                </a:solidFill>
                <a:uFill>
                  <a:solidFill>
                    <a:srgbClr val="FFFFFF"/>
                  </a:solidFill>
                </a:uFill>
                <a:latin typeface="Arial"/>
                <a:ea typeface="DejaVu Sans"/>
              </a:rPr>
              <a:t>SAN LUIS POTOSI, S.L.P.,  ABRIL 2018</a:t>
            </a:r>
            <a:endParaRPr lang="es-MX" sz="1800" b="0" strike="noStrike" spc="-1" dirty="0">
              <a:solidFill>
                <a:srgbClr val="000000"/>
              </a:solidFill>
              <a:uFill>
                <a:solidFill>
                  <a:srgbClr val="FFFFFF"/>
                </a:solidFill>
              </a:uFill>
              <a:latin typeface="Arial"/>
            </a:endParaRPr>
          </a:p>
        </p:txBody>
      </p:sp>
      <p:sp>
        <p:nvSpPr>
          <p:cNvPr id="46" name="Line 6"/>
          <p:cNvSpPr/>
          <p:nvPr/>
        </p:nvSpPr>
        <p:spPr>
          <a:xfrm>
            <a:off x="0" y="8839080"/>
            <a:ext cx="6858000" cy="360"/>
          </a:xfrm>
          <a:prstGeom prst="line">
            <a:avLst/>
          </a:prstGeom>
          <a:ln w="28440">
            <a:solidFill>
              <a:schemeClr val="tx1"/>
            </a:solidFill>
            <a:round/>
          </a:ln>
        </p:spPr>
        <p:style>
          <a:lnRef idx="0">
            <a:scrgbClr r="0" g="0" b="0"/>
          </a:lnRef>
          <a:fillRef idx="0">
            <a:scrgbClr r="0" g="0" b="0"/>
          </a:fillRef>
          <a:effectRef idx="0">
            <a:scrgbClr r="0" g="0" b="0"/>
          </a:effectRef>
          <a:fontRef idx="minor"/>
        </p:style>
      </p:sp>
      <p:sp>
        <p:nvSpPr>
          <p:cNvPr id="47" name="CustomShape 7"/>
          <p:cNvSpPr/>
          <p:nvPr/>
        </p:nvSpPr>
        <p:spPr>
          <a:xfrm>
            <a:off x="0" y="-107640"/>
            <a:ext cx="183240" cy="213840"/>
          </a:xfrm>
          <a:prstGeom prst="rect">
            <a:avLst/>
          </a:prstGeom>
          <a:noFill/>
          <a:ln w="9360">
            <a:noFill/>
          </a:ln>
        </p:spPr>
        <p:style>
          <a:lnRef idx="0">
            <a:scrgbClr r="0" g="0" b="0"/>
          </a:lnRef>
          <a:fillRef idx="0">
            <a:scrgbClr r="0" g="0" b="0"/>
          </a:fillRef>
          <a:effectRef idx="0">
            <a:scrgbClr r="0" g="0" b="0"/>
          </a:effectRef>
          <a:fontRef idx="minor"/>
        </p:style>
      </p:sp>
      <p:pic>
        <p:nvPicPr>
          <p:cNvPr id="48" name="47 Imagen"/>
          <p:cNvPicPr/>
          <p:nvPr/>
        </p:nvPicPr>
        <p:blipFill>
          <a:blip r:embed="rId3" cstate="print"/>
          <a:stretch/>
        </p:blipFill>
        <p:spPr>
          <a:xfrm rot="21590400">
            <a:off x="1657080" y="1300680"/>
            <a:ext cx="4976280" cy="14238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CustomShape 1"/>
          <p:cNvSpPr/>
          <p:nvPr/>
        </p:nvSpPr>
        <p:spPr>
          <a:xfrm>
            <a:off x="0" y="0"/>
            <a:ext cx="1442880" cy="9144000"/>
          </a:xfrm>
          <a:prstGeom prst="rect">
            <a:avLst/>
          </a:prstGeom>
          <a:solidFill>
            <a:srgbClr val="A6A6A6"/>
          </a:solidFill>
          <a:ln>
            <a:noFill/>
          </a:ln>
        </p:spPr>
        <p:style>
          <a:lnRef idx="0">
            <a:scrgbClr r="0" g="0" b="0"/>
          </a:lnRef>
          <a:fillRef idx="0">
            <a:scrgbClr r="0" g="0" b="0"/>
          </a:fillRef>
          <a:effectRef idx="0">
            <a:scrgbClr r="0" g="0" b="0"/>
          </a:effectRef>
          <a:fontRef idx="minor"/>
        </p:style>
      </p:sp>
      <p:sp>
        <p:nvSpPr>
          <p:cNvPr id="50" name="CustomShape 2"/>
          <p:cNvSpPr/>
          <p:nvPr/>
        </p:nvSpPr>
        <p:spPr>
          <a:xfrm>
            <a:off x="3240" y="54000"/>
            <a:ext cx="1709280" cy="39888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wrap="none" lIns="90000" tIns="46800" rIns="90000" bIns="46800"/>
          <a:lstStyle/>
          <a:p>
            <a:pPr>
              <a:lnSpc>
                <a:spcPct val="100000"/>
              </a:lnSpc>
            </a:pPr>
            <a:r>
              <a:rPr lang="es-ES" sz="2000" b="1" i="1" strike="noStrike" spc="-1" dirty="0">
                <a:solidFill>
                  <a:srgbClr val="000000"/>
                </a:solidFill>
                <a:uFill>
                  <a:solidFill>
                    <a:srgbClr val="FFFFFF"/>
                  </a:solidFill>
                </a:uFill>
                <a:latin typeface="Arial"/>
              </a:rPr>
              <a:t>CONTENIDO</a:t>
            </a:r>
            <a:endParaRPr lang="es-MX" sz="1800" b="0" strike="noStrike" spc="-1" dirty="0">
              <a:solidFill>
                <a:srgbClr val="000000"/>
              </a:solidFill>
              <a:uFill>
                <a:solidFill>
                  <a:srgbClr val="FFFFFF"/>
                </a:solidFill>
              </a:uFill>
              <a:latin typeface="Arial"/>
            </a:endParaRPr>
          </a:p>
        </p:txBody>
      </p:sp>
      <p:sp>
        <p:nvSpPr>
          <p:cNvPr id="51" name="Line 3"/>
          <p:cNvSpPr/>
          <p:nvPr/>
        </p:nvSpPr>
        <p:spPr>
          <a:xfrm>
            <a:off x="0" y="520560"/>
            <a:ext cx="6858000" cy="0"/>
          </a:xfrm>
          <a:prstGeom prst="line">
            <a:avLst/>
          </a:prstGeom>
          <a:ln w="38160">
            <a:solidFill>
              <a:srgbClr val="000000"/>
            </a:solidFill>
            <a:miter/>
          </a:ln>
        </p:spPr>
        <p:style>
          <a:lnRef idx="0">
            <a:scrgbClr r="0" g="0" b="0"/>
          </a:lnRef>
          <a:fillRef idx="0">
            <a:scrgbClr r="0" g="0" b="0"/>
          </a:fillRef>
          <a:effectRef idx="0">
            <a:scrgbClr r="0" g="0" b="0"/>
          </a:effectRef>
          <a:fontRef idx="minor"/>
        </p:style>
      </p:sp>
      <p:sp>
        <p:nvSpPr>
          <p:cNvPr id="52" name="CustomShape 4"/>
          <p:cNvSpPr/>
          <p:nvPr/>
        </p:nvSpPr>
        <p:spPr>
          <a:xfrm>
            <a:off x="1571760" y="1063800"/>
            <a:ext cx="5078160" cy="757728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Introducción			 	1</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Directorio					2</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Legislación o Base legal			3</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Misión					4</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Código de Conducta				5</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Estructura Orgánica				6</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Organigrama				7</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Descripción de Funciones			8             </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Autorización			                     9</a:t>
            </a: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Arial"/>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Arial"/>
              <a:buChar char="•"/>
            </a:pPr>
            <a:endParaRPr lang="es-MX" sz="1800" b="0" strike="noStrike" spc="-1" dirty="0">
              <a:solidFill>
                <a:srgbClr val="000000"/>
              </a:solidFill>
              <a:uFill>
                <a:solidFill>
                  <a:srgbClr val="FFFFFF"/>
                </a:solidFill>
              </a:uFill>
              <a:latin typeface="Arial"/>
            </a:endParaRPr>
          </a:p>
          <a:p>
            <a:pPr>
              <a:lnSpc>
                <a:spcPct val="100000"/>
              </a:lnSpc>
              <a:buClr>
                <a:srgbClr val="000000"/>
              </a:buClr>
              <a:buFont typeface="Wingdings" charset="2"/>
              <a:buChar char=""/>
            </a:pPr>
            <a:r>
              <a:rPr lang="es-ES" sz="1200" b="1" strike="noStrike" spc="-1" dirty="0">
                <a:solidFill>
                  <a:srgbClr val="000000"/>
                </a:solidFill>
                <a:uFill>
                  <a:solidFill>
                    <a:srgbClr val="FFFFFF"/>
                  </a:solidFill>
                </a:uFill>
                <a:latin typeface="Arial"/>
              </a:rPr>
              <a:t>Control de  Actualizaciones			10</a:t>
            </a:r>
            <a:endParaRPr lang="es-MX" sz="1800" b="0" strike="noStrike" spc="-1" dirty="0">
              <a:solidFill>
                <a:srgbClr val="000000"/>
              </a:solidFill>
              <a:uFill>
                <a:solidFill>
                  <a:srgbClr val="FFFFFF"/>
                </a:solidFill>
              </a:uFill>
              <a:latin typeface="Arial"/>
            </a:endParaRPr>
          </a:p>
        </p:txBody>
      </p:sp>
      <p:sp>
        <p:nvSpPr>
          <p:cNvPr id="53" name="CustomShape 5"/>
          <p:cNvSpPr/>
          <p:nvPr/>
        </p:nvSpPr>
        <p:spPr>
          <a:xfrm>
            <a:off x="5933160" y="757080"/>
            <a:ext cx="810000" cy="27648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wrap="none" lIns="90000" tIns="46800" rIns="90000" bIns="46800"/>
          <a:lstStyle/>
          <a:p>
            <a:pPr>
              <a:lnSpc>
                <a:spcPct val="100000"/>
              </a:lnSpc>
            </a:pPr>
            <a:r>
              <a:rPr lang="es-ES" sz="1200" b="1" i="1" strike="noStrike" spc="-1" dirty="0">
                <a:solidFill>
                  <a:srgbClr val="000000"/>
                </a:solidFill>
                <a:uFill>
                  <a:solidFill>
                    <a:srgbClr val="FFFFFF"/>
                  </a:solidFill>
                </a:uFill>
                <a:latin typeface="Arial"/>
              </a:rPr>
              <a:t>Sección </a:t>
            </a:r>
            <a:endParaRPr lang="es-MX"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55" name="CustomShape 2"/>
          <p:cNvSpPr/>
          <p:nvPr/>
        </p:nvSpPr>
        <p:spPr>
          <a:xfrm>
            <a:off x="86400" y="76320"/>
            <a:ext cx="2162880" cy="39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MX" sz="2000" b="1" i="1" strike="noStrike" spc="-1" dirty="0">
                <a:solidFill>
                  <a:srgbClr val="000000"/>
                </a:solidFill>
                <a:uFill>
                  <a:solidFill>
                    <a:srgbClr val="FFFFFF"/>
                  </a:solidFill>
                </a:uFill>
                <a:latin typeface="Arial"/>
                <a:ea typeface="DejaVu Sans"/>
              </a:rPr>
              <a:t>INTRODUCCIÓN</a:t>
            </a:r>
            <a:endParaRPr lang="es-MX" sz="1800" b="0" strike="noStrike" spc="-1" dirty="0">
              <a:solidFill>
                <a:srgbClr val="000000"/>
              </a:solidFill>
              <a:uFill>
                <a:solidFill>
                  <a:srgbClr val="FFFFFF"/>
                </a:solidFill>
              </a:uFill>
              <a:latin typeface="Arial"/>
            </a:endParaRPr>
          </a:p>
        </p:txBody>
      </p:sp>
      <p:sp>
        <p:nvSpPr>
          <p:cNvPr id="56"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57" name="CustomShape 4"/>
          <p:cNvSpPr/>
          <p:nvPr/>
        </p:nvSpPr>
        <p:spPr>
          <a:xfrm>
            <a:off x="1657440" y="1066680"/>
            <a:ext cx="5085000" cy="6397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40000"/>
              </a:lnSpc>
            </a:pPr>
            <a:r>
              <a:rPr lang="es-MX" sz="1200" b="0" strike="noStrike" spc="-1" dirty="0">
                <a:solidFill>
                  <a:srgbClr val="000000"/>
                </a:solidFill>
                <a:uFill>
                  <a:solidFill>
                    <a:srgbClr val="FFFFFF"/>
                  </a:solidFill>
                </a:uFill>
                <a:latin typeface="Arial"/>
                <a:ea typeface="DejaVu Sans"/>
              </a:rPr>
              <a:t>El presente manual se elaboró con el objeto de que los servidores públicos del Gobierno del Estado cuenten con una fuente de información que les permita conocer la organización </a:t>
            </a:r>
            <a:r>
              <a:rPr lang="es-MX" sz="1200" b="1" i="1" strike="noStrike" spc="-1" dirty="0">
                <a:solidFill>
                  <a:srgbClr val="000000"/>
                </a:solidFill>
                <a:uFill>
                  <a:solidFill>
                    <a:srgbClr val="FFFFFF"/>
                  </a:solidFill>
                </a:uFill>
                <a:latin typeface="Arial"/>
                <a:ea typeface="DejaVu Sans"/>
              </a:rPr>
              <a:t>del Consejo Estatal de Población, </a:t>
            </a:r>
            <a:r>
              <a:rPr lang="es-MX" sz="1200" b="0" strike="noStrike" spc="-1" dirty="0">
                <a:solidFill>
                  <a:srgbClr val="000000"/>
                </a:solidFill>
                <a:uFill>
                  <a:solidFill>
                    <a:srgbClr val="FFFFFF"/>
                  </a:solidFill>
                </a:uFill>
                <a:latin typeface="Arial"/>
                <a:ea typeface="DejaVu Sans"/>
              </a:rPr>
              <a:t> así como las funciones a su cargo.</a:t>
            </a:r>
            <a:endParaRPr lang="es-MX" sz="1800" b="0" strike="noStrike" spc="-1" dirty="0">
              <a:solidFill>
                <a:srgbClr val="000000"/>
              </a:solidFill>
              <a:uFill>
                <a:solidFill>
                  <a:srgbClr val="FFFFFF"/>
                </a:solidFill>
              </a:uFill>
              <a:latin typeface="Arial"/>
            </a:endParaRPr>
          </a:p>
          <a:p>
            <a:pPr algn="just">
              <a:lnSpc>
                <a:spcPct val="140000"/>
              </a:lnSpc>
            </a:pPr>
            <a:endParaRPr lang="es-MX" sz="1800" b="0" strike="noStrike" spc="-1" dirty="0">
              <a:solidFill>
                <a:srgbClr val="000000"/>
              </a:solidFill>
              <a:uFill>
                <a:solidFill>
                  <a:srgbClr val="FFFFFF"/>
                </a:solidFill>
              </a:uFill>
              <a:latin typeface="Arial"/>
            </a:endParaRPr>
          </a:p>
          <a:p>
            <a:pPr algn="just">
              <a:lnSpc>
                <a:spcPct val="140000"/>
              </a:lnSpc>
            </a:pPr>
            <a:r>
              <a:rPr lang="es-MX" sz="1200" b="0" strike="noStrike" spc="-1" dirty="0">
                <a:solidFill>
                  <a:srgbClr val="000000"/>
                </a:solidFill>
                <a:uFill>
                  <a:solidFill>
                    <a:srgbClr val="FFFFFF"/>
                  </a:solidFill>
                </a:uFill>
                <a:latin typeface="Arial"/>
                <a:ea typeface="DejaVu Sans"/>
              </a:rPr>
              <a:t>Este documento presenta la Estructura Orgánica actualizada y autorizada, el marco jurídico en el que sustentan su actualización y funcionamiento, los objetivos que tienen encomendados y la descripción de las funciones que debe realizar para alcanzarlos.</a:t>
            </a:r>
            <a:endParaRPr lang="es-MX" sz="1800" b="0" strike="noStrike" spc="-1" dirty="0">
              <a:solidFill>
                <a:srgbClr val="000000"/>
              </a:solidFill>
              <a:uFill>
                <a:solidFill>
                  <a:srgbClr val="FFFFFF"/>
                </a:solidFill>
              </a:uFill>
              <a:latin typeface="Arial"/>
            </a:endParaRPr>
          </a:p>
          <a:p>
            <a:pPr algn="just">
              <a:lnSpc>
                <a:spcPct val="140000"/>
              </a:lnSpc>
            </a:pPr>
            <a:endParaRPr lang="es-MX" sz="1800" b="0" strike="noStrike" spc="-1" dirty="0">
              <a:solidFill>
                <a:srgbClr val="000000"/>
              </a:solidFill>
              <a:uFill>
                <a:solidFill>
                  <a:srgbClr val="FFFFFF"/>
                </a:solidFill>
              </a:uFill>
              <a:latin typeface="Arial"/>
            </a:endParaRPr>
          </a:p>
          <a:p>
            <a:pPr algn="just">
              <a:lnSpc>
                <a:spcPct val="140000"/>
              </a:lnSpc>
            </a:pPr>
            <a:r>
              <a:rPr lang="es-MX" sz="1200" b="0" strike="noStrike" spc="-1" dirty="0">
                <a:solidFill>
                  <a:srgbClr val="000000"/>
                </a:solidFill>
                <a:uFill>
                  <a:solidFill>
                    <a:srgbClr val="FFFFFF"/>
                  </a:solidFill>
                </a:uFill>
                <a:latin typeface="Arial"/>
                <a:ea typeface="DejaVu Sans"/>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endParaRPr lang="es-MX" sz="1800" b="0" strike="noStrike" spc="-1" dirty="0">
              <a:solidFill>
                <a:srgbClr val="000000"/>
              </a:solidFill>
              <a:uFill>
                <a:solidFill>
                  <a:srgbClr val="FFFFFF"/>
                </a:solidFill>
              </a:uFill>
              <a:latin typeface="Arial"/>
            </a:endParaRPr>
          </a:p>
          <a:p>
            <a:pPr algn="just">
              <a:lnSpc>
                <a:spcPct val="140000"/>
              </a:lnSpc>
            </a:pPr>
            <a:endParaRPr lang="es-MX" sz="1800" b="0" strike="noStrike" spc="-1" dirty="0">
              <a:solidFill>
                <a:srgbClr val="000000"/>
              </a:solidFill>
              <a:uFill>
                <a:solidFill>
                  <a:srgbClr val="FFFFFF"/>
                </a:solidFill>
              </a:uFill>
              <a:latin typeface="Arial"/>
            </a:endParaRPr>
          </a:p>
          <a:p>
            <a:pPr algn="just">
              <a:lnSpc>
                <a:spcPct val="140000"/>
              </a:lnSpc>
            </a:pPr>
            <a:r>
              <a:rPr lang="es-MX" sz="1200" b="0" strike="noStrike" spc="-1" dirty="0">
                <a:solidFill>
                  <a:srgbClr val="000000"/>
                </a:solidFill>
                <a:uFill>
                  <a:solidFill>
                    <a:srgbClr val="FFFFFF"/>
                  </a:solidFill>
                </a:uFill>
                <a:latin typeface="Arial"/>
                <a:ea typeface="DejaVu Sans"/>
              </a:rPr>
              <a:t>La aplicación del presente manual es únicamente para el personal que integra el </a:t>
            </a:r>
            <a:r>
              <a:rPr lang="es-MX" sz="1200" b="1" i="1" strike="noStrike" spc="-1" dirty="0">
                <a:solidFill>
                  <a:srgbClr val="000000"/>
                </a:solidFill>
                <a:uFill>
                  <a:solidFill>
                    <a:srgbClr val="FFFFFF"/>
                  </a:solidFill>
                </a:uFill>
                <a:latin typeface="Arial"/>
                <a:ea typeface="DejaVu Sans"/>
              </a:rPr>
              <a:t>Consejo Estatal de Población,</a:t>
            </a:r>
            <a:r>
              <a:rPr lang="es-MX" sz="1200" b="0" strike="noStrike" spc="-1" dirty="0">
                <a:solidFill>
                  <a:srgbClr val="000000"/>
                </a:solidFill>
                <a:uFill>
                  <a:solidFill>
                    <a:srgbClr val="FFFFFF"/>
                  </a:solidFill>
                </a:uFill>
                <a:latin typeface="Arial"/>
                <a:ea typeface="DejaVu Sans"/>
              </a:rPr>
              <a:t> será el mismo el responsable de actualizar o modificar su contenido.  </a:t>
            </a:r>
            <a:endParaRPr lang="es-MX" sz="1800" b="0" strike="noStrike" spc="-1" dirty="0">
              <a:solidFill>
                <a:srgbClr val="000000"/>
              </a:solidFill>
              <a:uFill>
                <a:solidFill>
                  <a:srgbClr val="FFFFFF"/>
                </a:solidFill>
              </a:uFill>
              <a:latin typeface="Arial"/>
            </a:endParaRPr>
          </a:p>
          <a:p>
            <a:pPr algn="just">
              <a:lnSpc>
                <a:spcPct val="140000"/>
              </a:lnSpc>
            </a:pPr>
            <a:endParaRPr lang="es-MX" sz="1800" b="0" strike="noStrike" spc="-1" dirty="0">
              <a:solidFill>
                <a:srgbClr val="000000"/>
              </a:solidFill>
              <a:uFill>
                <a:solidFill>
                  <a:srgbClr val="FFFFFF"/>
                </a:solidFill>
              </a:uFill>
              <a:latin typeface="Arial"/>
            </a:endParaRPr>
          </a:p>
          <a:p>
            <a:pPr algn="just">
              <a:lnSpc>
                <a:spcPct val="140000"/>
              </a:lnSpc>
            </a:pPr>
            <a:r>
              <a:rPr lang="es-MX" sz="1200" b="0" strike="noStrike" spc="-1" dirty="0">
                <a:solidFill>
                  <a:srgbClr val="000000"/>
                </a:solidFill>
                <a:uFill>
                  <a:solidFill>
                    <a:srgbClr val="FFFFFF"/>
                  </a:solidFill>
                </a:uFill>
                <a:latin typeface="Arial"/>
                <a:ea typeface="DejaVu Sans"/>
              </a:rPr>
              <a:t>Dada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endParaRPr lang="es-MX"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59" name="CustomShape 2"/>
          <p:cNvSpPr/>
          <p:nvPr/>
        </p:nvSpPr>
        <p:spPr>
          <a:xfrm>
            <a:off x="86040" y="50760"/>
            <a:ext cx="2479680" cy="39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MX" sz="2000" b="1" i="1" strike="noStrike" spc="-1" dirty="0">
                <a:solidFill>
                  <a:srgbClr val="000000"/>
                </a:solidFill>
                <a:uFill>
                  <a:solidFill>
                    <a:srgbClr val="FFFFFF"/>
                  </a:solidFill>
                </a:uFill>
                <a:latin typeface="Arial"/>
                <a:ea typeface="DejaVu Sans"/>
              </a:rPr>
              <a:t>D I R E C T O R I O </a:t>
            </a:r>
            <a:endParaRPr lang="es-MX" sz="1800" b="0" strike="noStrike" spc="-1" dirty="0">
              <a:solidFill>
                <a:srgbClr val="000000"/>
              </a:solidFill>
              <a:uFill>
                <a:solidFill>
                  <a:srgbClr val="FFFFFF"/>
                </a:solidFill>
              </a:uFill>
              <a:latin typeface="Arial"/>
            </a:endParaRPr>
          </a:p>
        </p:txBody>
      </p:sp>
      <p:sp>
        <p:nvSpPr>
          <p:cNvPr id="60"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61" name="CustomShape 4"/>
          <p:cNvSpPr/>
          <p:nvPr/>
        </p:nvSpPr>
        <p:spPr>
          <a:xfrm>
            <a:off x="1657440" y="1066680"/>
            <a:ext cx="5062680" cy="22451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20000"/>
              </a:lnSpc>
            </a:pPr>
            <a:r>
              <a:rPr lang="es-MX" sz="1200" b="1" strike="noStrike" spc="-1" dirty="0">
                <a:solidFill>
                  <a:srgbClr val="000000"/>
                </a:solidFill>
                <a:uFill>
                  <a:solidFill>
                    <a:srgbClr val="FFFFFF"/>
                  </a:solidFill>
                </a:uFill>
                <a:latin typeface="Arial"/>
                <a:ea typeface="DejaVu Sans"/>
              </a:rPr>
              <a:t>SECRETARÍA TÉCNICA DEL CONSEJO ESTATAL DE POBLACIÓN</a:t>
            </a:r>
            <a:endParaRPr lang="es-MX" sz="1800" b="0" strike="noStrike" spc="-1" dirty="0">
              <a:solidFill>
                <a:srgbClr val="000000"/>
              </a:solidFill>
              <a:uFill>
                <a:solidFill>
                  <a:srgbClr val="FFFFFF"/>
                </a:solidFill>
              </a:uFill>
              <a:latin typeface="Arial"/>
            </a:endParaRPr>
          </a:p>
          <a:p>
            <a:pPr>
              <a:lnSpc>
                <a:spcPct val="120000"/>
              </a:lnSpc>
            </a:pPr>
            <a:r>
              <a:rPr lang="es-MX" sz="1200" b="0" strike="noStrike" spc="-1" dirty="0">
                <a:solidFill>
                  <a:srgbClr val="000000"/>
                </a:solidFill>
                <a:uFill>
                  <a:solidFill>
                    <a:srgbClr val="FFFFFF"/>
                  </a:solidFill>
                </a:uFill>
                <a:latin typeface="Arial"/>
                <a:ea typeface="DejaVu Sans"/>
              </a:rPr>
              <a:t>Cuauhtémoc Modesto López</a:t>
            </a:r>
            <a:endParaRPr lang="es-MX" sz="1800" b="0" strike="noStrike" spc="-1" dirty="0">
              <a:solidFill>
                <a:srgbClr val="000000"/>
              </a:solidFill>
              <a:uFill>
                <a:solidFill>
                  <a:srgbClr val="FFFFFF"/>
                </a:solidFill>
              </a:uFill>
              <a:latin typeface="Arial"/>
            </a:endParaRPr>
          </a:p>
          <a:p>
            <a:pPr>
              <a:lnSpc>
                <a:spcPct val="120000"/>
              </a:lnSpc>
            </a:pPr>
            <a:endParaRPr lang="es-MX" sz="1800" b="0" strike="noStrike" spc="-1" dirty="0">
              <a:solidFill>
                <a:srgbClr val="000000"/>
              </a:solidFill>
              <a:uFill>
                <a:solidFill>
                  <a:srgbClr val="FFFFFF"/>
                </a:solidFill>
              </a:uFill>
              <a:latin typeface="Arial"/>
            </a:endParaRPr>
          </a:p>
          <a:p>
            <a:pPr>
              <a:lnSpc>
                <a:spcPct val="120000"/>
              </a:lnSpc>
            </a:pPr>
            <a:r>
              <a:rPr lang="es-MX" sz="1200" b="1" strike="noStrike" spc="-1" dirty="0">
                <a:solidFill>
                  <a:srgbClr val="000000"/>
                </a:solidFill>
                <a:uFill>
                  <a:solidFill>
                    <a:srgbClr val="FFFFFF"/>
                  </a:solidFill>
                </a:uFill>
                <a:latin typeface="Arial"/>
                <a:ea typeface="DejaVu Sans"/>
              </a:rPr>
              <a:t>COORDINACIÓN  INTERINSTITUCIONAL</a:t>
            </a:r>
            <a:endParaRPr lang="es-MX" sz="1800" b="0" strike="noStrike" spc="-1" dirty="0">
              <a:solidFill>
                <a:srgbClr val="000000"/>
              </a:solidFill>
              <a:uFill>
                <a:solidFill>
                  <a:srgbClr val="FFFFFF"/>
                </a:solidFill>
              </a:uFill>
              <a:latin typeface="Arial"/>
            </a:endParaRPr>
          </a:p>
          <a:p>
            <a:pPr>
              <a:lnSpc>
                <a:spcPct val="120000"/>
              </a:lnSpc>
            </a:pPr>
            <a:r>
              <a:rPr lang="es-MX" sz="1200" b="0" strike="noStrike" spc="-1" dirty="0">
                <a:solidFill>
                  <a:srgbClr val="000000"/>
                </a:solidFill>
                <a:uFill>
                  <a:solidFill>
                    <a:srgbClr val="FFFFFF"/>
                  </a:solidFill>
                </a:uFill>
                <a:latin typeface="Arial"/>
                <a:ea typeface="DejaVu Sans"/>
              </a:rPr>
              <a:t>Mariana Méndez Romo</a:t>
            </a:r>
            <a:endParaRPr lang="es-MX" sz="1800" b="0" strike="noStrike" spc="-1" dirty="0">
              <a:solidFill>
                <a:srgbClr val="000000"/>
              </a:solidFill>
              <a:uFill>
                <a:solidFill>
                  <a:srgbClr val="FFFFFF"/>
                </a:solidFill>
              </a:uFill>
              <a:latin typeface="Arial"/>
            </a:endParaRPr>
          </a:p>
          <a:p>
            <a:pPr>
              <a:lnSpc>
                <a:spcPct val="120000"/>
              </a:lnSpc>
            </a:pPr>
            <a:endParaRPr lang="es-MX" sz="1800" b="0" strike="noStrike" spc="-1" dirty="0">
              <a:solidFill>
                <a:srgbClr val="000000"/>
              </a:solidFill>
              <a:uFill>
                <a:solidFill>
                  <a:srgbClr val="FFFFFF"/>
                </a:solidFill>
              </a:uFill>
              <a:latin typeface="Arial"/>
            </a:endParaRPr>
          </a:p>
          <a:p>
            <a:pPr>
              <a:lnSpc>
                <a:spcPct val="120000"/>
              </a:lnSpc>
            </a:pPr>
            <a:r>
              <a:rPr lang="es-MX" sz="1200" b="1" strike="noStrike" spc="-1" dirty="0">
                <a:solidFill>
                  <a:srgbClr val="000000"/>
                </a:solidFill>
                <a:uFill>
                  <a:solidFill>
                    <a:srgbClr val="FFFFFF"/>
                  </a:solidFill>
                </a:uFill>
                <a:latin typeface="Arial"/>
                <a:ea typeface="DejaVu Sans"/>
              </a:rPr>
              <a:t>ESTADÍSTICA POBLACIONAL   </a:t>
            </a:r>
            <a:endParaRPr lang="es-MX" sz="1800" b="0" strike="noStrike" spc="-1" dirty="0">
              <a:solidFill>
                <a:srgbClr val="000000"/>
              </a:solidFill>
              <a:uFill>
                <a:solidFill>
                  <a:srgbClr val="FFFFFF"/>
                </a:solidFill>
              </a:uFill>
              <a:latin typeface="Arial"/>
            </a:endParaRPr>
          </a:p>
          <a:p>
            <a:pPr>
              <a:lnSpc>
                <a:spcPct val="120000"/>
              </a:lnSpc>
            </a:pPr>
            <a:r>
              <a:rPr lang="es-MX" sz="1200" b="0" strike="noStrike" spc="-1" dirty="0">
                <a:solidFill>
                  <a:srgbClr val="000000"/>
                </a:solidFill>
                <a:uFill>
                  <a:solidFill>
                    <a:srgbClr val="FFFFFF"/>
                  </a:solidFill>
                </a:uFill>
                <a:latin typeface="Arial"/>
                <a:ea typeface="DejaVu Sans"/>
              </a:rPr>
              <a:t>José Juan Fajardo </a:t>
            </a:r>
            <a:r>
              <a:rPr lang="es-MX" sz="1200" b="0" strike="noStrike" spc="-1" dirty="0" err="1">
                <a:solidFill>
                  <a:srgbClr val="000000"/>
                </a:solidFill>
                <a:uFill>
                  <a:solidFill>
                    <a:srgbClr val="FFFFFF"/>
                  </a:solidFill>
                </a:uFill>
                <a:latin typeface="Arial"/>
                <a:ea typeface="DejaVu Sans"/>
              </a:rPr>
              <a:t>Telles</a:t>
            </a:r>
            <a:r>
              <a:rPr lang="es-MX" sz="1200" b="1" strike="noStrike" spc="-1" dirty="0">
                <a:solidFill>
                  <a:srgbClr val="000000"/>
                </a:solidFill>
                <a:uFill>
                  <a:solidFill>
                    <a:srgbClr val="FFFFFF"/>
                  </a:solidFill>
                </a:uFill>
                <a:latin typeface="Arial"/>
                <a:ea typeface="DejaVu Sans"/>
              </a:rPr>
              <a:t>   </a:t>
            </a:r>
            <a:endParaRPr lang="es-MX" sz="1800" b="0" strike="noStrike" spc="-1" dirty="0">
              <a:solidFill>
                <a:srgbClr val="000000"/>
              </a:solidFill>
              <a:uFill>
                <a:solidFill>
                  <a:srgbClr val="FFFFFF"/>
                </a:solidFill>
              </a:uFill>
              <a:latin typeface="Arial"/>
            </a:endParaRPr>
          </a:p>
          <a:p>
            <a:pPr>
              <a:lnSpc>
                <a:spcPct val="120000"/>
              </a:lnSpc>
            </a:pPr>
            <a:endParaRPr lang="es-MX" sz="1800" b="0" strike="noStrike" spc="-1" dirty="0">
              <a:solidFill>
                <a:srgbClr val="000000"/>
              </a:solidFill>
              <a:uFill>
                <a:solidFill>
                  <a:srgbClr val="FFFFFF"/>
                </a:solidFill>
              </a:uFill>
              <a:latin typeface="Arial"/>
            </a:endParaRPr>
          </a:p>
          <a:p>
            <a:pPr>
              <a:lnSpc>
                <a:spcPct val="120000"/>
              </a:lnSpc>
            </a:pPr>
            <a:endParaRPr lang="es-MX" sz="1800" b="0" strike="noStrike" spc="-1" dirty="0">
              <a:solidFill>
                <a:srgbClr val="000000"/>
              </a:solidFill>
              <a:uFill>
                <a:solidFill>
                  <a:srgbClr val="FFFFFF"/>
                </a:solidFill>
              </a:uFill>
              <a:latin typeface="Arial"/>
            </a:endParaRPr>
          </a:p>
          <a:p>
            <a:pPr>
              <a:lnSpc>
                <a:spcPct val="120000"/>
              </a:lnSpc>
            </a:pPr>
            <a:endParaRPr lang="es-MX" sz="1800" b="0" strike="noStrike" spc="-1" dirty="0">
              <a:solidFill>
                <a:srgbClr val="000000"/>
              </a:solidFill>
              <a:uFill>
                <a:solidFill>
                  <a:srgbClr val="FFFFFF"/>
                </a:solidFill>
              </a:uFill>
              <a:latin typeface="Arial"/>
            </a:endParaRPr>
          </a:p>
          <a:p>
            <a:pPr>
              <a:lnSpc>
                <a:spcPct val="120000"/>
              </a:lnSpc>
            </a:pPr>
            <a:endParaRPr lang="es-MX" sz="1800" b="0" strike="noStrike" spc="-1" dirty="0">
              <a:solidFill>
                <a:srgbClr val="000000"/>
              </a:solidFill>
              <a:uFill>
                <a:solidFill>
                  <a:srgbClr val="FFFFFF"/>
                </a:solidFill>
              </a:uFill>
              <a:latin typeface="Arial"/>
            </a:endParaRPr>
          </a:p>
          <a:p>
            <a:pPr>
              <a:lnSpc>
                <a:spcPct val="120000"/>
              </a:lnSpc>
            </a:pPr>
            <a:endParaRPr lang="es-MX"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63" name="CustomShape 2"/>
          <p:cNvSpPr/>
          <p:nvPr/>
        </p:nvSpPr>
        <p:spPr>
          <a:xfrm>
            <a:off x="71280" y="63360"/>
            <a:ext cx="42148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2000" b="1" i="1" strike="noStrike" spc="-1" dirty="0">
                <a:solidFill>
                  <a:srgbClr val="000000"/>
                </a:solidFill>
                <a:uFill>
                  <a:solidFill>
                    <a:srgbClr val="FFFFFF"/>
                  </a:solidFill>
                </a:uFill>
                <a:latin typeface="Arial"/>
                <a:ea typeface="DejaVu Sans"/>
              </a:rPr>
              <a:t>LEGISLACIÓN O BASE LEGAL</a:t>
            </a:r>
            <a:endParaRPr lang="es-MX" sz="1800" b="0" strike="noStrike" spc="-1" dirty="0">
              <a:solidFill>
                <a:srgbClr val="000000"/>
              </a:solidFill>
              <a:uFill>
                <a:solidFill>
                  <a:srgbClr val="FFFFFF"/>
                </a:solidFill>
              </a:uFill>
              <a:latin typeface="Arial"/>
            </a:endParaRPr>
          </a:p>
        </p:txBody>
      </p:sp>
      <p:sp>
        <p:nvSpPr>
          <p:cNvPr id="64"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7" name="Text Box 44"/>
          <p:cNvSpPr txBox="1">
            <a:spLocks noChangeArrowheads="1"/>
          </p:cNvSpPr>
          <p:nvPr/>
        </p:nvSpPr>
        <p:spPr bwMode="auto">
          <a:xfrm>
            <a:off x="1657350" y="1066800"/>
            <a:ext cx="5086350" cy="7817525"/>
          </a:xfrm>
          <a:prstGeom prst="rect">
            <a:avLst/>
          </a:prstGeom>
          <a:noFill/>
          <a:ln w="9525">
            <a:noFill/>
            <a:miter lim="800000"/>
            <a:headEnd/>
            <a:tailEnd/>
          </a:ln>
        </p:spPr>
        <p:txBody>
          <a:bodyPr wrap="square">
            <a:spAutoFit/>
          </a:bodyPr>
          <a:lstStyle/>
          <a:p>
            <a:pPr marL="180975" indent="-180975" algn="just" eaLnBrk="0" fontAlgn="base" hangingPunct="0">
              <a:spcBef>
                <a:spcPct val="0"/>
              </a:spcBef>
              <a:spcAft>
                <a:spcPct val="0"/>
              </a:spcAft>
            </a:pPr>
            <a:r>
              <a:rPr lang="es-ES_tradnl" sz="1200" b="1" i="1" dirty="0">
                <a:solidFill>
                  <a:srgbClr val="000000"/>
                </a:solidFill>
                <a:latin typeface="Arial" charset="0"/>
              </a:rPr>
              <a:t>     Los ordenamientos o normas jurídicas que rigen la operación del Consejo Estatal de Población, son los siguientes:</a:t>
            </a:r>
          </a:p>
          <a:p>
            <a:pPr marL="180975" indent="-180975" algn="just" eaLnBrk="0" fontAlgn="base" hangingPunct="0">
              <a:spcBef>
                <a:spcPct val="0"/>
              </a:spcBef>
              <a:spcAft>
                <a:spcPct val="0"/>
              </a:spcAft>
            </a:pPr>
            <a:endParaRPr lang="es-ES_tradnl" sz="1200" b="1" i="1" dirty="0">
              <a:solidFill>
                <a:srgbClr val="000000"/>
              </a:solidFill>
              <a:latin typeface="Arial" charset="0"/>
            </a:endParaRPr>
          </a:p>
          <a:p>
            <a:pPr marL="180975" indent="-180975" algn="just" eaLnBrk="0" fontAlgn="base" hangingPunct="0">
              <a:spcBef>
                <a:spcPct val="0"/>
              </a:spcBef>
              <a:spcAft>
                <a:spcPct val="0"/>
              </a:spcAft>
              <a:buFontTx/>
              <a:buChar char="•"/>
            </a:pPr>
            <a:endParaRPr lang="es-ES_tradnl" sz="1200" i="1" dirty="0">
              <a:latin typeface="Arial" charset="0"/>
            </a:endParaRPr>
          </a:p>
          <a:p>
            <a:pPr marL="180975" indent="-180975" algn="just" eaLnBrk="0" fontAlgn="base" hangingPunct="0">
              <a:spcBef>
                <a:spcPct val="0"/>
              </a:spcBef>
              <a:spcAft>
                <a:spcPct val="0"/>
              </a:spcAft>
              <a:buFontTx/>
              <a:buChar char="•"/>
            </a:pPr>
            <a:r>
              <a:rPr lang="es-ES_tradnl" sz="1200" dirty="0">
                <a:latin typeface="Arial" charset="0"/>
              </a:rPr>
              <a:t>Constitución Política de los Estados Unidos Mexicanos.</a:t>
            </a:r>
          </a:p>
          <a:p>
            <a:pPr marL="180975" indent="-180975" algn="just" eaLnBrk="0" fontAlgn="base" hangingPunct="0">
              <a:spcBef>
                <a:spcPct val="0"/>
              </a:spcBef>
              <a:spcAft>
                <a:spcPct val="0"/>
              </a:spcAft>
              <a:buFontTx/>
              <a:buChar char="•"/>
            </a:pPr>
            <a:endParaRPr lang="es-ES_tradnl" sz="1200" dirty="0">
              <a:latin typeface="Arial" charset="0"/>
            </a:endParaRPr>
          </a:p>
          <a:p>
            <a:pPr marL="180975" indent="-180975" algn="just" eaLnBrk="0" fontAlgn="base" hangingPunct="0">
              <a:spcBef>
                <a:spcPct val="0"/>
              </a:spcBef>
              <a:spcAft>
                <a:spcPct val="0"/>
              </a:spcAft>
              <a:buFontTx/>
              <a:buChar char="•"/>
            </a:pPr>
            <a:r>
              <a:rPr lang="es-ES_tradnl" sz="1200" dirty="0">
                <a:latin typeface="Arial" charset="0"/>
              </a:rPr>
              <a:t>Constitución Política del Estado Libre y Soberano de San Luis Potosí.</a:t>
            </a:r>
          </a:p>
          <a:p>
            <a:pPr marL="180975" indent="-180975" algn="just" eaLnBrk="0" fontAlgn="base" hangingPunct="0">
              <a:spcBef>
                <a:spcPct val="0"/>
              </a:spcBef>
              <a:spcAft>
                <a:spcPct val="0"/>
              </a:spcAft>
              <a:buFontTx/>
              <a:buChar char="•"/>
            </a:pPr>
            <a:endParaRPr lang="es-ES_tradnl" sz="1200" dirty="0">
              <a:latin typeface="Arial" charset="0"/>
            </a:endParaRPr>
          </a:p>
          <a:p>
            <a:pPr marL="180975" indent="-180975" algn="just" eaLnBrk="0" fontAlgn="base" hangingPunct="0">
              <a:spcBef>
                <a:spcPct val="0"/>
              </a:spcBef>
              <a:spcAft>
                <a:spcPct val="0"/>
              </a:spcAft>
              <a:buFontTx/>
              <a:buChar char="•"/>
            </a:pPr>
            <a:r>
              <a:rPr lang="es-ES_tradnl" sz="1200" dirty="0">
                <a:latin typeface="Arial" charset="0"/>
              </a:rPr>
              <a:t>Ley General de Contabilidad Gubernamental.</a:t>
            </a:r>
          </a:p>
          <a:p>
            <a:pPr marL="180975" indent="-180975" algn="just" eaLnBrk="0" fontAlgn="base" hangingPunct="0">
              <a:spcBef>
                <a:spcPct val="0"/>
              </a:spcBef>
              <a:spcAft>
                <a:spcPct val="0"/>
              </a:spcAft>
              <a:buFontTx/>
              <a:buChar char="•"/>
            </a:pPr>
            <a:endParaRPr lang="es-ES_tradnl" sz="1200" dirty="0">
              <a:latin typeface="Arial" charset="0"/>
            </a:endParaRPr>
          </a:p>
          <a:p>
            <a:pPr marL="180975" indent="-180975" algn="just" eaLnBrk="0" fontAlgn="base" hangingPunct="0">
              <a:spcBef>
                <a:spcPct val="0"/>
              </a:spcBef>
              <a:spcAft>
                <a:spcPct val="0"/>
              </a:spcAft>
              <a:buFontTx/>
              <a:buChar char="•"/>
            </a:pPr>
            <a:r>
              <a:rPr lang="es-ES_tradnl" sz="1200" dirty="0">
                <a:latin typeface="Arial" charset="0"/>
              </a:rPr>
              <a:t>Ley General de Población.</a:t>
            </a:r>
          </a:p>
          <a:p>
            <a:pPr marL="180975" indent="-180975" algn="just" eaLnBrk="0" fontAlgn="base" hangingPunct="0">
              <a:spcBef>
                <a:spcPct val="0"/>
              </a:spcBef>
              <a:spcAft>
                <a:spcPct val="0"/>
              </a:spcAft>
              <a:buFontTx/>
              <a:buChar char="•"/>
            </a:pPr>
            <a:endParaRPr lang="es-ES_tradnl" sz="1200" dirty="0">
              <a:latin typeface="Arial" charset="0"/>
            </a:endParaRPr>
          </a:p>
          <a:p>
            <a:pPr marL="180975" indent="-180975" algn="just" eaLnBrk="0" fontAlgn="base" hangingPunct="0">
              <a:spcBef>
                <a:spcPct val="0"/>
              </a:spcBef>
              <a:spcAft>
                <a:spcPct val="0"/>
              </a:spcAft>
              <a:buFontTx/>
              <a:buChar char="•"/>
            </a:pPr>
            <a:r>
              <a:rPr lang="es-ES_tradnl" sz="1200" dirty="0">
                <a:latin typeface="Arial" charset="0"/>
              </a:rPr>
              <a:t>Ley Orgánica de la Administración Pública del Estado de San Luis Potosí.</a:t>
            </a:r>
          </a:p>
          <a:p>
            <a:pPr marL="180975" indent="-180975" algn="just" eaLnBrk="0" fontAlgn="base" hangingPunct="0">
              <a:spcBef>
                <a:spcPct val="0"/>
              </a:spcBef>
              <a:spcAft>
                <a:spcPct val="0"/>
              </a:spcAft>
              <a:buFontTx/>
              <a:buChar char="•"/>
            </a:pPr>
            <a:endParaRPr lang="es-ES_tradnl" sz="1200" dirty="0">
              <a:latin typeface="Arial" charset="0"/>
            </a:endParaRPr>
          </a:p>
          <a:p>
            <a:pPr marL="180975" indent="-180975" algn="just" eaLnBrk="0" fontAlgn="base" hangingPunct="0">
              <a:spcBef>
                <a:spcPct val="0"/>
              </a:spcBef>
              <a:spcAft>
                <a:spcPct val="0"/>
              </a:spcAft>
              <a:buFontTx/>
              <a:buChar char="•"/>
            </a:pPr>
            <a:r>
              <a:rPr lang="es-ES" sz="1200" dirty="0">
                <a:latin typeface="Arial" charset="0"/>
              </a:rPr>
              <a:t>Ley de Presupuesto de Egresos 2017.</a:t>
            </a:r>
          </a:p>
          <a:p>
            <a:pPr marL="180975" indent="-180975" algn="just" eaLnBrk="0" fontAlgn="base" hangingPunct="0">
              <a:spcBef>
                <a:spcPct val="0"/>
              </a:spcBef>
              <a:spcAft>
                <a:spcPct val="0"/>
              </a:spcAft>
              <a:buFontTx/>
              <a:buChar char="•"/>
            </a:pPr>
            <a:endParaRPr lang="es-ES" sz="1200" dirty="0">
              <a:latin typeface="Arial" charset="0"/>
            </a:endParaRPr>
          </a:p>
          <a:p>
            <a:pPr marL="180975" indent="-180975" algn="just" eaLnBrk="0" fontAlgn="base" hangingPunct="0">
              <a:spcBef>
                <a:spcPct val="0"/>
              </a:spcBef>
              <a:spcAft>
                <a:spcPct val="0"/>
              </a:spcAft>
              <a:buFontTx/>
              <a:buChar char="•"/>
            </a:pPr>
            <a:r>
              <a:rPr lang="es-ES_tradnl" sz="1200" dirty="0">
                <a:latin typeface="Arial" charset="0"/>
              </a:rPr>
              <a:t>Ley de Presupuesto, Contabilidad y Gasto Público del Estado de San Luis Potosí.</a:t>
            </a:r>
          </a:p>
          <a:p>
            <a:pPr marL="180975" indent="-180975" algn="just" eaLnBrk="0" fontAlgn="base" hangingPunct="0">
              <a:spcBef>
                <a:spcPct val="0"/>
              </a:spcBef>
              <a:spcAft>
                <a:spcPct val="0"/>
              </a:spcAft>
              <a:buFontTx/>
              <a:buChar char="•"/>
            </a:pPr>
            <a:endParaRPr lang="es-ES_tradnl" sz="1200" dirty="0">
              <a:latin typeface="Arial" charset="0"/>
            </a:endParaRPr>
          </a:p>
          <a:p>
            <a:pPr marL="180975" indent="-180975" algn="just" eaLnBrk="0" fontAlgn="base" hangingPunct="0">
              <a:spcBef>
                <a:spcPct val="0"/>
              </a:spcBef>
              <a:spcAft>
                <a:spcPct val="0"/>
              </a:spcAft>
              <a:buFontTx/>
              <a:buChar char="•"/>
            </a:pPr>
            <a:r>
              <a:rPr lang="es-ES_tradnl" sz="1200" dirty="0">
                <a:latin typeface="Arial" charset="0"/>
              </a:rPr>
              <a:t>Ley General de Transparencia y Acceso a la Información Pública.</a:t>
            </a:r>
          </a:p>
          <a:p>
            <a:pPr algn="just" eaLnBrk="0" fontAlgn="base" hangingPunct="0">
              <a:spcBef>
                <a:spcPct val="0"/>
              </a:spcBef>
              <a:spcAft>
                <a:spcPct val="0"/>
              </a:spcAft>
            </a:pPr>
            <a:endParaRPr lang="es-ES_tradnl" sz="1200" dirty="0">
              <a:solidFill>
                <a:srgbClr val="000000"/>
              </a:solidFill>
              <a:latin typeface="Arial" charset="0"/>
            </a:endParaRPr>
          </a:p>
          <a:p>
            <a:pPr marL="180975" indent="-180975" algn="just" eaLnBrk="0" fontAlgn="base" hangingPunct="0">
              <a:spcBef>
                <a:spcPct val="0"/>
              </a:spcBef>
              <a:spcAft>
                <a:spcPct val="0"/>
              </a:spcAft>
              <a:buFontTx/>
              <a:buChar char="•"/>
            </a:pPr>
            <a:r>
              <a:rPr lang="es-ES_tradnl" sz="1200" dirty="0">
                <a:latin typeface="Arial" charset="0"/>
              </a:rPr>
              <a:t>Ley de Transparencia y Acceso a la Información Pública del Estado de San Luis Potosí.</a:t>
            </a:r>
          </a:p>
          <a:p>
            <a:pPr marL="180975" indent="-180975" algn="just" eaLnBrk="0" fontAlgn="base" hangingPunct="0">
              <a:spcBef>
                <a:spcPct val="0"/>
              </a:spcBef>
              <a:spcAft>
                <a:spcPct val="0"/>
              </a:spcAft>
              <a:buFontTx/>
              <a:buChar char="•"/>
            </a:pPr>
            <a:endParaRPr lang="es-ES_tradnl" sz="1200" dirty="0">
              <a:solidFill>
                <a:srgbClr val="000000"/>
              </a:solidFill>
              <a:latin typeface="Arial" charset="0"/>
            </a:endParaRPr>
          </a:p>
          <a:p>
            <a:pPr marL="180975" indent="-180975" algn="just" eaLnBrk="0" fontAlgn="base" hangingPunct="0">
              <a:spcBef>
                <a:spcPct val="0"/>
              </a:spcBef>
              <a:spcAft>
                <a:spcPct val="0"/>
              </a:spcAft>
              <a:buFontTx/>
              <a:buChar char="•"/>
            </a:pPr>
            <a:r>
              <a:rPr lang="es-ES_tradnl" sz="1200" dirty="0">
                <a:solidFill>
                  <a:srgbClr val="000000"/>
                </a:solidFill>
                <a:latin typeface="Arial" charset="0"/>
              </a:rPr>
              <a:t>Ley de Hacienda para los Municipios de San Luis Potosí</a:t>
            </a:r>
          </a:p>
          <a:p>
            <a:pPr marL="180975" indent="-180975" algn="just" eaLnBrk="0" fontAlgn="base" hangingPunct="0">
              <a:spcBef>
                <a:spcPct val="0"/>
              </a:spcBef>
              <a:spcAft>
                <a:spcPct val="0"/>
              </a:spcAft>
              <a:buFontTx/>
              <a:buChar char="•"/>
            </a:pPr>
            <a:endParaRPr lang="es-ES_tradnl" sz="1200" dirty="0">
              <a:solidFill>
                <a:srgbClr val="000000"/>
              </a:solidFill>
              <a:latin typeface="Arial" charset="0"/>
            </a:endParaRPr>
          </a:p>
          <a:p>
            <a:pPr marL="180975" indent="-180975" algn="just" eaLnBrk="0" fontAlgn="base" hangingPunct="0">
              <a:spcBef>
                <a:spcPct val="0"/>
              </a:spcBef>
              <a:spcAft>
                <a:spcPct val="0"/>
              </a:spcAft>
              <a:buFontTx/>
              <a:buChar char="•"/>
            </a:pPr>
            <a:r>
              <a:rPr lang="es-ES_tradnl" sz="1200" dirty="0">
                <a:solidFill>
                  <a:srgbClr val="000000"/>
                </a:solidFill>
                <a:latin typeface="Arial" charset="0"/>
              </a:rPr>
              <a:t>Ley de Hacienda para el Estado de San Luis Potosí</a:t>
            </a:r>
          </a:p>
          <a:p>
            <a:pPr marL="180975" indent="-180975" algn="just" eaLnBrk="0" fontAlgn="base" hangingPunct="0">
              <a:spcBef>
                <a:spcPct val="0"/>
              </a:spcBef>
              <a:spcAft>
                <a:spcPct val="0"/>
              </a:spcAft>
              <a:buFontTx/>
              <a:buChar char="•"/>
            </a:pPr>
            <a:endParaRPr lang="es-ES_tradnl" sz="1200" dirty="0">
              <a:solidFill>
                <a:srgbClr val="000000"/>
              </a:solidFill>
              <a:latin typeface="Arial" charset="0"/>
            </a:endParaRPr>
          </a:p>
          <a:p>
            <a:pPr marL="177800" indent="-177800" algn="just" eaLnBrk="0" fontAlgn="base" hangingPunct="0">
              <a:lnSpc>
                <a:spcPts val="1300"/>
              </a:lnSpc>
              <a:spcAft>
                <a:spcPct val="0"/>
              </a:spcAft>
              <a:buFont typeface="Arial" charset="0"/>
              <a:buChar char="•"/>
              <a:defRPr/>
            </a:pPr>
            <a:r>
              <a:rPr lang="es-ES" sz="1200" dirty="0">
                <a:latin typeface="Arial" charset="0"/>
              </a:rPr>
              <a:t>Ley de Adquisiciones del Gobierno del Estado de San Luis Potosí.</a:t>
            </a:r>
          </a:p>
          <a:p>
            <a:pPr marL="177800" indent="-177800" algn="just" eaLnBrk="0" fontAlgn="base" hangingPunct="0">
              <a:lnSpc>
                <a:spcPts val="1300"/>
              </a:lnSpc>
              <a:spcAft>
                <a:spcPct val="0"/>
              </a:spcAft>
              <a:buFont typeface="Arial" charset="0"/>
              <a:buChar char="•"/>
              <a:defRPr/>
            </a:pPr>
            <a:endParaRPr lang="es-ES" sz="1200" dirty="0">
              <a:solidFill>
                <a:srgbClr val="000000"/>
              </a:solidFill>
              <a:latin typeface="Arial" charset="0"/>
            </a:endParaRPr>
          </a:p>
          <a:p>
            <a:pPr marL="180975" indent="-180975" algn="just" eaLnBrk="0" fontAlgn="base" hangingPunct="0">
              <a:spcBef>
                <a:spcPct val="0"/>
              </a:spcBef>
              <a:spcAft>
                <a:spcPct val="0"/>
              </a:spcAft>
              <a:buFontTx/>
              <a:buChar char="•"/>
            </a:pPr>
            <a:r>
              <a:rPr lang="es-ES_tradnl" sz="1200" dirty="0">
                <a:solidFill>
                  <a:srgbClr val="000000"/>
                </a:solidFill>
                <a:latin typeface="Arial" charset="0"/>
              </a:rPr>
              <a:t>Ley de Deuda Pública del Estado de San Luis Potosí.</a:t>
            </a:r>
          </a:p>
          <a:p>
            <a:pPr algn="just" eaLnBrk="0" fontAlgn="base" hangingPunct="0">
              <a:spcBef>
                <a:spcPct val="0"/>
              </a:spcBef>
              <a:spcAft>
                <a:spcPct val="0"/>
              </a:spcAft>
            </a:pPr>
            <a:endParaRPr lang="es-ES_tradnl" sz="1200" dirty="0">
              <a:solidFill>
                <a:srgbClr val="000000"/>
              </a:solidFill>
              <a:latin typeface="Arial" charset="0"/>
            </a:endParaRPr>
          </a:p>
          <a:p>
            <a:pPr marL="177800" indent="-177800" algn="just" eaLnBrk="0" fontAlgn="base" hangingPunct="0">
              <a:lnSpc>
                <a:spcPts val="1300"/>
              </a:lnSpc>
              <a:spcAft>
                <a:spcPct val="0"/>
              </a:spcAft>
              <a:buFont typeface="Arial" charset="0"/>
              <a:buChar char="•"/>
              <a:defRPr/>
            </a:pPr>
            <a:r>
              <a:rPr lang="es-ES" sz="1200" dirty="0">
                <a:solidFill>
                  <a:srgbClr val="000000"/>
                </a:solidFill>
                <a:latin typeface="Arial" charset="0"/>
              </a:rPr>
              <a:t>Ley de Entrega Recepción de los Recursos Públicos del Estado de San Luis Potosí.</a:t>
            </a:r>
          </a:p>
          <a:p>
            <a:pPr algn="just" eaLnBrk="0" fontAlgn="base" hangingPunct="0">
              <a:lnSpc>
                <a:spcPts val="1300"/>
              </a:lnSpc>
              <a:spcAft>
                <a:spcPct val="0"/>
              </a:spcAft>
              <a:defRPr/>
            </a:pPr>
            <a:endParaRPr lang="es-ES" sz="1200" dirty="0">
              <a:solidFill>
                <a:srgbClr val="000000"/>
              </a:solidFill>
              <a:latin typeface="Arial" charset="0"/>
            </a:endParaRPr>
          </a:p>
          <a:p>
            <a:pPr marL="177800" indent="-177800" algn="just" eaLnBrk="0" fontAlgn="base" hangingPunct="0">
              <a:lnSpc>
                <a:spcPts val="1300"/>
              </a:lnSpc>
              <a:spcAft>
                <a:spcPct val="0"/>
              </a:spcAft>
              <a:buFont typeface="Arial" charset="0"/>
              <a:buChar char="•"/>
              <a:defRPr/>
            </a:pPr>
            <a:r>
              <a:rPr lang="es-ES" sz="1200" dirty="0">
                <a:solidFill>
                  <a:srgbClr val="000000"/>
                </a:solidFill>
                <a:latin typeface="Arial" charset="0"/>
              </a:rPr>
              <a:t>Ley de Responsabilidad de los Servidores Públicos del Estado de San Luis Potosí.</a:t>
            </a:r>
          </a:p>
          <a:p>
            <a:pPr marL="177800" indent="-177800" algn="just" eaLnBrk="0" fontAlgn="base" hangingPunct="0">
              <a:lnSpc>
                <a:spcPts val="1300"/>
              </a:lnSpc>
              <a:spcAft>
                <a:spcPct val="0"/>
              </a:spcAft>
              <a:buFont typeface="Arial" charset="0"/>
              <a:buChar char="•"/>
              <a:defRPr/>
            </a:pPr>
            <a:endParaRPr lang="es-ES" sz="1200" dirty="0">
              <a:solidFill>
                <a:srgbClr val="000000"/>
              </a:solidFill>
              <a:latin typeface="Arial" charset="0"/>
            </a:endParaRPr>
          </a:p>
          <a:p>
            <a:pPr marL="177800" indent="-177800" algn="just" eaLnBrk="0" fontAlgn="base" hangingPunct="0">
              <a:lnSpc>
                <a:spcPts val="1300"/>
              </a:lnSpc>
              <a:spcAft>
                <a:spcPct val="0"/>
              </a:spcAft>
              <a:buFont typeface="Arial" charset="0"/>
              <a:buChar char="•"/>
              <a:defRPr/>
            </a:pPr>
            <a:r>
              <a:rPr lang="es-ES" sz="1200" dirty="0">
                <a:solidFill>
                  <a:srgbClr val="000000"/>
                </a:solidFill>
                <a:latin typeface="Arial" charset="0"/>
              </a:rPr>
              <a:t>Ley Estatal y Federal de Gasto Público.</a:t>
            </a:r>
          </a:p>
          <a:p>
            <a:pPr marL="177800" indent="-177800" algn="just" eaLnBrk="0" fontAlgn="base" hangingPunct="0">
              <a:lnSpc>
                <a:spcPts val="1300"/>
              </a:lnSpc>
              <a:spcAft>
                <a:spcPct val="0"/>
              </a:spcAft>
              <a:buFont typeface="Arial" charset="0"/>
              <a:buChar char="•"/>
              <a:defRPr/>
            </a:pPr>
            <a:endParaRPr lang="es-ES" sz="1200" dirty="0">
              <a:solidFill>
                <a:srgbClr val="000000"/>
              </a:solidFill>
              <a:latin typeface="Arial" charset="0"/>
            </a:endParaRPr>
          </a:p>
          <a:p>
            <a:pPr marL="177800" indent="-177800" algn="just" eaLnBrk="0" fontAlgn="base" hangingPunct="0">
              <a:lnSpc>
                <a:spcPts val="1300"/>
              </a:lnSpc>
              <a:spcAft>
                <a:spcPct val="0"/>
              </a:spcAft>
              <a:buFont typeface="Arial" charset="0"/>
              <a:buChar char="•"/>
              <a:defRPr/>
            </a:pPr>
            <a:r>
              <a:rPr lang="es-ES" sz="1200" dirty="0">
                <a:solidFill>
                  <a:srgbClr val="000000"/>
                </a:solidFill>
                <a:latin typeface="Arial" charset="0"/>
              </a:rPr>
              <a:t>Ley de Planeación del Estado y Municipios de San Luis Potosí.</a:t>
            </a:r>
          </a:p>
          <a:p>
            <a:pPr marL="177800" indent="-177800" algn="just" eaLnBrk="0" fontAlgn="base" hangingPunct="0">
              <a:lnSpc>
                <a:spcPts val="1300"/>
              </a:lnSpc>
              <a:spcAft>
                <a:spcPct val="0"/>
              </a:spcAft>
              <a:buFont typeface="Arial" charset="0"/>
              <a:buChar char="•"/>
              <a:defRPr/>
            </a:pPr>
            <a:endParaRPr lang="es-ES" sz="1200" dirty="0">
              <a:solidFill>
                <a:srgbClr val="000000"/>
              </a:solidFill>
              <a:latin typeface="Arial"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67" name="CustomShape 2"/>
          <p:cNvSpPr/>
          <p:nvPr/>
        </p:nvSpPr>
        <p:spPr>
          <a:xfrm>
            <a:off x="71280" y="63360"/>
            <a:ext cx="42148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2000" b="1" i="1" strike="noStrike" spc="-1" dirty="0">
                <a:solidFill>
                  <a:srgbClr val="000000"/>
                </a:solidFill>
                <a:uFill>
                  <a:solidFill>
                    <a:srgbClr val="FFFFFF"/>
                  </a:solidFill>
                </a:uFill>
                <a:latin typeface="Arial"/>
                <a:ea typeface="DejaVu Sans"/>
              </a:rPr>
              <a:t>LEGISLACIÓN O BASE LEGAL</a:t>
            </a:r>
            <a:endParaRPr lang="es-MX" sz="1800" b="0" strike="noStrike" spc="-1" dirty="0">
              <a:solidFill>
                <a:srgbClr val="000000"/>
              </a:solidFill>
              <a:uFill>
                <a:solidFill>
                  <a:srgbClr val="FFFFFF"/>
                </a:solidFill>
              </a:uFill>
              <a:latin typeface="Arial"/>
            </a:endParaRPr>
          </a:p>
        </p:txBody>
      </p:sp>
      <p:sp>
        <p:nvSpPr>
          <p:cNvPr id="68"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69" name="CustomShape 4"/>
          <p:cNvSpPr/>
          <p:nvPr/>
        </p:nvSpPr>
        <p:spPr>
          <a:xfrm>
            <a:off x="1644480" y="1068480"/>
            <a:ext cx="5075280" cy="74999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181080" indent="-179640" algn="ctr">
              <a:lnSpc>
                <a:spcPct val="100000"/>
              </a:lnSpc>
            </a:pPr>
            <a:r>
              <a:rPr lang="es-MX" sz="1200" b="1" i="1" strike="noStrike" spc="-1" dirty="0">
                <a:solidFill>
                  <a:srgbClr val="000000"/>
                </a:solidFill>
                <a:uFill>
                  <a:solidFill>
                    <a:srgbClr val="FFFFFF"/>
                  </a:solidFill>
                </a:uFill>
                <a:latin typeface="Arial"/>
                <a:ea typeface="DejaVu Sans"/>
              </a:rPr>
              <a:t>     (Continúa)</a:t>
            </a:r>
          </a:p>
          <a:p>
            <a:pPr marL="181080" indent="-179640" algn="ctr">
              <a:lnSpc>
                <a:spcPct val="100000"/>
              </a:lnSpc>
            </a:pPr>
            <a:endParaRPr lang="es-MX" sz="1800" b="0" strike="noStrike" spc="-1" dirty="0">
              <a:solidFill>
                <a:srgbClr val="000000"/>
              </a:solidFill>
              <a:uFill>
                <a:solidFill>
                  <a:srgbClr val="FFFFFF"/>
                </a:solidFill>
              </a:uFill>
              <a:latin typeface="Arial"/>
            </a:endParaRPr>
          </a:p>
          <a:p>
            <a:pPr marL="177800" indent="-177800" algn="just" eaLnBrk="0" fontAlgn="base" hangingPunct="0">
              <a:lnSpc>
                <a:spcPts val="1300"/>
              </a:lnSpc>
              <a:spcAft>
                <a:spcPct val="0"/>
              </a:spcAft>
              <a:buFont typeface="Arial" charset="0"/>
              <a:buChar char="•"/>
              <a:defRPr/>
            </a:pPr>
            <a:endParaRPr lang="es-ES" sz="1200" dirty="0">
              <a:solidFill>
                <a:srgbClr val="000000"/>
              </a:solidFill>
            </a:endParaRPr>
          </a:p>
          <a:p>
            <a:pPr marL="177800" indent="-177800" algn="just" eaLnBrk="0" fontAlgn="base" hangingPunct="0">
              <a:lnSpc>
                <a:spcPts val="1300"/>
              </a:lnSpc>
              <a:spcAft>
                <a:spcPct val="0"/>
              </a:spcAft>
              <a:buFont typeface="Arial" charset="0"/>
              <a:buChar char="•"/>
              <a:defRPr/>
            </a:pPr>
            <a:r>
              <a:rPr lang="es-ES" sz="1200" dirty="0">
                <a:solidFill>
                  <a:srgbClr val="000000"/>
                </a:solidFill>
              </a:rPr>
              <a:t>Ley de Acceso a las Mujeres del Estado de San Luis Potosí a una vida libre de violencia.</a:t>
            </a:r>
          </a:p>
          <a:p>
            <a:pPr algn="just" eaLnBrk="0" fontAlgn="base" hangingPunct="0">
              <a:lnSpc>
                <a:spcPts val="1300"/>
              </a:lnSpc>
              <a:spcAft>
                <a:spcPct val="0"/>
              </a:spcAft>
              <a:defRPr/>
            </a:pPr>
            <a:endParaRPr lang="es-MX" sz="1200" spc="-1" dirty="0">
              <a:uFill>
                <a:solidFill>
                  <a:srgbClr val="FFFFFF"/>
                </a:solidFill>
              </a:uFill>
            </a:endParaRPr>
          </a:p>
          <a:p>
            <a:pPr marL="177800" indent="-177800" algn="just" eaLnBrk="0" fontAlgn="base" hangingPunct="0">
              <a:lnSpc>
                <a:spcPts val="1300"/>
              </a:lnSpc>
              <a:spcAft>
                <a:spcPct val="0"/>
              </a:spcAft>
              <a:buFont typeface="Arial" charset="0"/>
              <a:buChar char="•"/>
              <a:defRPr/>
            </a:pPr>
            <a:r>
              <a:rPr lang="es-ES" sz="1200" dirty="0">
                <a:solidFill>
                  <a:srgbClr val="000000"/>
                </a:solidFill>
              </a:rPr>
              <a:t>Ley para Prevenir, Atender y Erradicar la Trata de Personas en el Estado de San Luis Potosí.</a:t>
            </a:r>
          </a:p>
          <a:p>
            <a:pPr marL="177800" indent="-177800" algn="just" eaLnBrk="0" fontAlgn="base" hangingPunct="0">
              <a:lnSpc>
                <a:spcPts val="1300"/>
              </a:lnSpc>
              <a:spcAft>
                <a:spcPct val="0"/>
              </a:spcAft>
              <a:buFont typeface="Arial" charset="0"/>
              <a:buChar char="•"/>
              <a:defRPr/>
            </a:pPr>
            <a:endParaRPr lang="es-MX" sz="1200" spc="-1" dirty="0">
              <a:uFill>
                <a:solidFill>
                  <a:srgbClr val="FFFFFF"/>
                </a:solidFill>
              </a:uFill>
            </a:endParaRPr>
          </a:p>
          <a:p>
            <a:pPr marL="177800" indent="-177800" algn="just" eaLnBrk="0" fontAlgn="base" hangingPunct="0">
              <a:lnSpc>
                <a:spcPts val="1300"/>
              </a:lnSpc>
              <a:spcAft>
                <a:spcPct val="0"/>
              </a:spcAft>
              <a:buFont typeface="Arial" charset="0"/>
              <a:buChar char="•"/>
              <a:defRPr/>
            </a:pPr>
            <a:r>
              <a:rPr lang="es-MX" sz="1200" spc="-1" dirty="0">
                <a:uFill>
                  <a:solidFill>
                    <a:srgbClr val="FFFFFF"/>
                  </a:solidFill>
                </a:uFill>
              </a:rPr>
              <a:t>Acuerdo Administrativo No. 83 por el cual se crea el Consejo Estatal de Población, publicado en el Periódico Oficial del Estado el 14 de Octubre de 1988.</a:t>
            </a:r>
          </a:p>
          <a:p>
            <a:pPr marL="177800" indent="-177800" algn="just" eaLnBrk="0" fontAlgn="base" hangingPunct="0">
              <a:lnSpc>
                <a:spcPts val="1300"/>
              </a:lnSpc>
              <a:spcAft>
                <a:spcPct val="0"/>
              </a:spcAft>
              <a:buFont typeface="Arial" charset="0"/>
              <a:buChar char="•"/>
              <a:defRPr/>
            </a:pPr>
            <a:endParaRPr lang="es-MX" sz="1200" spc="-1" dirty="0">
              <a:uFill>
                <a:solidFill>
                  <a:srgbClr val="FFFFFF"/>
                </a:solidFill>
              </a:uFill>
            </a:endParaRPr>
          </a:p>
          <a:p>
            <a:pPr marL="177800" indent="-177800" algn="just" eaLnBrk="0" fontAlgn="base" hangingPunct="0">
              <a:lnSpc>
                <a:spcPts val="1300"/>
              </a:lnSpc>
              <a:spcAft>
                <a:spcPct val="0"/>
              </a:spcAft>
              <a:buFont typeface="Arial" charset="0"/>
              <a:buChar char="•"/>
              <a:defRPr/>
            </a:pPr>
            <a:r>
              <a:rPr lang="es-ES_tradnl" sz="1200" dirty="0"/>
              <a:t>Decreto Administrativo No. 15, por medio del cual se modifica el  Acuerdo Administrativo de creación del Consejo Estatal de Población, publicado en el Periódico Oficial del Estado el 4 de Febrero de 1998.</a:t>
            </a:r>
          </a:p>
          <a:p>
            <a:pPr marL="177800" indent="-177800" algn="just" eaLnBrk="0" fontAlgn="base" hangingPunct="0">
              <a:lnSpc>
                <a:spcPts val="1300"/>
              </a:lnSpc>
              <a:spcAft>
                <a:spcPct val="0"/>
              </a:spcAft>
              <a:buFont typeface="Arial" charset="0"/>
              <a:buChar char="•"/>
              <a:defRPr/>
            </a:pPr>
            <a:endParaRPr lang="es-ES" sz="1200" dirty="0">
              <a:solidFill>
                <a:srgbClr val="000000"/>
              </a:solidFill>
            </a:endParaRPr>
          </a:p>
          <a:p>
            <a:pPr marL="177800" indent="-177800" algn="just" eaLnBrk="0" fontAlgn="base" hangingPunct="0">
              <a:lnSpc>
                <a:spcPts val="1300"/>
              </a:lnSpc>
              <a:spcAft>
                <a:spcPct val="0"/>
              </a:spcAft>
              <a:buFont typeface="Arial" charset="0"/>
              <a:buChar char="•"/>
              <a:defRPr/>
            </a:pPr>
            <a:r>
              <a:rPr lang="es-ES_tradnl" sz="1200" dirty="0">
                <a:latin typeface="Arial" charset="0"/>
              </a:rPr>
              <a:t>Decreto Administrativo por medio del cual se reforma el  Acuerdo Administrativo de creación del Consejo Estatal de Población, publicado en el Periódico Oficial del Estado el 27 de Noviembre de 2012.</a:t>
            </a:r>
          </a:p>
          <a:p>
            <a:pPr algn="just" eaLnBrk="0" fontAlgn="base" hangingPunct="0">
              <a:spcBef>
                <a:spcPct val="0"/>
              </a:spcBef>
              <a:spcAft>
                <a:spcPct val="0"/>
              </a:spcAft>
            </a:pPr>
            <a:endParaRPr lang="es-ES_tradnl" sz="1200" dirty="0">
              <a:solidFill>
                <a:srgbClr val="000000"/>
              </a:solidFill>
            </a:endParaRPr>
          </a:p>
          <a:p>
            <a:pPr marL="180975" indent="-180975" algn="just" eaLnBrk="0" fontAlgn="base" hangingPunct="0">
              <a:spcBef>
                <a:spcPct val="0"/>
              </a:spcBef>
              <a:spcAft>
                <a:spcPct val="0"/>
              </a:spcAft>
              <a:buFontTx/>
              <a:buChar char="•"/>
            </a:pPr>
            <a:r>
              <a:rPr lang="es-MX" sz="1200" spc="-1" dirty="0">
                <a:uFill>
                  <a:solidFill>
                    <a:srgbClr val="FFFFFF"/>
                  </a:solidFill>
                </a:uFill>
              </a:rPr>
              <a:t>Acuerdo de Coordinación entre el Ejecutivo Federal y el Gobierno del Estado de San Luis Potosí.</a:t>
            </a:r>
          </a:p>
          <a:p>
            <a:pPr marL="180975" indent="-180975" algn="just" eaLnBrk="0" fontAlgn="base" hangingPunct="0">
              <a:spcBef>
                <a:spcPct val="0"/>
              </a:spcBef>
              <a:spcAft>
                <a:spcPct val="0"/>
              </a:spcAft>
              <a:buFontTx/>
              <a:buChar char="•"/>
            </a:pPr>
            <a:endParaRPr lang="es-MX" sz="1200" spc="-1" dirty="0">
              <a:uFill>
                <a:solidFill>
                  <a:srgbClr val="FFFFFF"/>
                </a:solidFill>
              </a:uFill>
            </a:endParaRPr>
          </a:p>
          <a:p>
            <a:pPr marL="180975" indent="-180975" algn="just" eaLnBrk="0" fontAlgn="base" hangingPunct="0">
              <a:spcBef>
                <a:spcPct val="0"/>
              </a:spcBef>
              <a:spcAft>
                <a:spcPct val="0"/>
              </a:spcAft>
              <a:buFontTx/>
              <a:buChar char="•"/>
            </a:pPr>
            <a:r>
              <a:rPr lang="es-ES_tradnl" sz="1200" dirty="0">
                <a:solidFill>
                  <a:srgbClr val="000000"/>
                </a:solidFill>
              </a:rPr>
              <a:t>Decreto 1157.- Ley de Archivos.</a:t>
            </a:r>
            <a:endParaRPr lang="es-ES_tradnl" sz="1200" b="0" strike="noStrike" spc="-1" dirty="0">
              <a:uFill>
                <a:solidFill>
                  <a:srgbClr val="FFFFFF"/>
                </a:solidFill>
              </a:uFill>
              <a:latin typeface="Arial"/>
              <a:ea typeface="DejaVu Sans"/>
            </a:endParaRPr>
          </a:p>
          <a:p>
            <a:pPr marL="181080" indent="-179640" algn="just">
              <a:lnSpc>
                <a:spcPct val="100000"/>
              </a:lnSpc>
              <a:buClr>
                <a:srgbClr val="000000"/>
              </a:buClr>
              <a:buFont typeface="Arial"/>
              <a:buChar char="•"/>
            </a:pPr>
            <a:endParaRPr lang="es-MX" sz="1200" b="0" strike="noStrike" spc="-1" dirty="0">
              <a:uFill>
                <a:solidFill>
                  <a:srgbClr val="FFFFFF"/>
                </a:solidFill>
              </a:uFill>
              <a:latin typeface="Arial"/>
              <a:ea typeface="DejaVu Sans"/>
            </a:endParaRPr>
          </a:p>
          <a:p>
            <a:pPr marL="181080" indent="-179640" algn="just">
              <a:buClr>
                <a:srgbClr val="000000"/>
              </a:buClr>
              <a:buFont typeface="Arial"/>
              <a:buChar char="•"/>
            </a:pPr>
            <a:r>
              <a:rPr lang="es-MX" sz="1200" spc="-1" dirty="0">
                <a:uFill>
                  <a:solidFill>
                    <a:srgbClr val="FFFFFF"/>
                  </a:solidFill>
                </a:uFill>
              </a:rPr>
              <a:t>Reglamento Interno del Consejo Estatal de Población.</a:t>
            </a:r>
          </a:p>
          <a:p>
            <a:pPr marL="181080" indent="-179640" algn="just">
              <a:buClr>
                <a:srgbClr val="000000"/>
              </a:buClr>
              <a:buFont typeface="Arial"/>
              <a:buChar char="•"/>
            </a:pPr>
            <a:endParaRPr lang="es-MX" sz="1200" spc="-1" dirty="0">
              <a:uFill>
                <a:solidFill>
                  <a:srgbClr val="FFFFFF"/>
                </a:solidFill>
              </a:uFill>
            </a:endParaRPr>
          </a:p>
          <a:p>
            <a:pPr marL="181080" indent="-179640" algn="just">
              <a:buClr>
                <a:srgbClr val="000000"/>
              </a:buClr>
              <a:buFont typeface="Arial"/>
              <a:buChar char="•"/>
            </a:pPr>
            <a:r>
              <a:rPr lang="es-MX" sz="1200" spc="-1" dirty="0">
                <a:uFill>
                  <a:solidFill>
                    <a:srgbClr val="FFFFFF"/>
                  </a:solidFill>
                </a:uFill>
              </a:rPr>
              <a:t>Reglamento de la Ley General de Población.</a:t>
            </a:r>
          </a:p>
          <a:p>
            <a:pPr marL="181080" indent="-179640" algn="just">
              <a:buClr>
                <a:srgbClr val="000000"/>
              </a:buClr>
              <a:buFont typeface="Arial"/>
              <a:buChar char="•"/>
            </a:pPr>
            <a:endParaRPr lang="es-MX" sz="1200" spc="-1" dirty="0">
              <a:uFill>
                <a:solidFill>
                  <a:srgbClr val="FFFFFF"/>
                </a:solidFill>
              </a:uFill>
            </a:endParaRPr>
          </a:p>
          <a:p>
            <a:pPr marL="181080" indent="-179640" algn="just">
              <a:buClr>
                <a:srgbClr val="000000"/>
              </a:buClr>
              <a:buFont typeface="Arial"/>
              <a:buChar char="•"/>
            </a:pPr>
            <a:r>
              <a:rPr lang="es-ES_tradnl" sz="1200" dirty="0">
                <a:solidFill>
                  <a:srgbClr val="000000"/>
                </a:solidFill>
              </a:rPr>
              <a:t>Lineamientos Generales para Gestión de Archivos.</a:t>
            </a:r>
          </a:p>
          <a:p>
            <a:pPr marL="181080" indent="-179640" algn="just">
              <a:lnSpc>
                <a:spcPct val="100000"/>
              </a:lnSpc>
              <a:buClr>
                <a:srgbClr val="000000"/>
              </a:buClr>
              <a:buFont typeface="Arial"/>
              <a:buChar char="•"/>
            </a:pPr>
            <a:endParaRPr lang="es-MX" sz="1200" b="0" strike="noStrike" spc="-1" dirty="0">
              <a:uFill>
                <a:solidFill>
                  <a:srgbClr val="FFFFFF"/>
                </a:solidFill>
              </a:uFill>
              <a:latin typeface="Arial"/>
              <a:ea typeface="DejaVu Sans"/>
            </a:endParaRPr>
          </a:p>
          <a:p>
            <a:pPr marL="181080" indent="-179640" algn="just">
              <a:lnSpc>
                <a:spcPct val="100000"/>
              </a:lnSpc>
              <a:buClr>
                <a:srgbClr val="000000"/>
              </a:buClr>
              <a:buFont typeface="Arial"/>
              <a:buChar char="•"/>
            </a:pPr>
            <a:r>
              <a:rPr lang="es-MX" sz="1200" spc="-1" dirty="0">
                <a:uFill>
                  <a:solidFill>
                    <a:srgbClr val="FFFFFF"/>
                  </a:solidFill>
                </a:uFill>
                <a:latin typeface="Arial"/>
              </a:rPr>
              <a:t>Programa Especial de Población. 2015-2021.</a:t>
            </a:r>
          </a:p>
          <a:p>
            <a:pPr marL="1440" algn="just">
              <a:lnSpc>
                <a:spcPct val="100000"/>
              </a:lnSpc>
              <a:buClr>
                <a:srgbClr val="000000"/>
              </a:buClr>
            </a:pPr>
            <a:endParaRPr lang="es-MX" sz="1200" spc="-1" dirty="0">
              <a:uFill>
                <a:solidFill>
                  <a:srgbClr val="FFFFFF"/>
                </a:solidFill>
              </a:uFill>
            </a:endParaRPr>
          </a:p>
          <a:p>
            <a:pPr marL="177800" indent="-177800" algn="just" eaLnBrk="0" fontAlgn="base" hangingPunct="0">
              <a:lnSpc>
                <a:spcPts val="1300"/>
              </a:lnSpc>
              <a:spcAft>
                <a:spcPct val="0"/>
              </a:spcAft>
              <a:buFont typeface="Arial" charset="0"/>
              <a:buChar char="•"/>
              <a:defRPr/>
            </a:pPr>
            <a:endParaRPr lang="es-ES" sz="1200" dirty="0">
              <a:solidFill>
                <a:srgbClr val="000000"/>
              </a:solidFill>
              <a:latin typeface="Arial" charset="0"/>
            </a:endParaRPr>
          </a:p>
          <a:p>
            <a:pPr algn="just" eaLnBrk="0" fontAlgn="base" hangingPunct="0">
              <a:lnSpc>
                <a:spcPts val="1300"/>
              </a:lnSpc>
              <a:spcAft>
                <a:spcPct val="0"/>
              </a:spcAft>
              <a:defRPr/>
            </a:pPr>
            <a:endParaRPr lang="es-ES" sz="1200" dirty="0">
              <a:solidFill>
                <a:srgbClr val="000000"/>
              </a:solidFill>
              <a:latin typeface="Arial" charset="0"/>
            </a:endParaRPr>
          </a:p>
          <a:p>
            <a:pPr marL="181080" indent="-179640" algn="just">
              <a:lnSpc>
                <a:spcPct val="100000"/>
              </a:lnSpc>
              <a:buClr>
                <a:srgbClr val="000000"/>
              </a:buClr>
              <a:buFont typeface="Arial"/>
              <a:buChar char="•"/>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71" name="CustomShape 2"/>
          <p:cNvSpPr/>
          <p:nvPr/>
        </p:nvSpPr>
        <p:spPr>
          <a:xfrm>
            <a:off x="71280" y="50760"/>
            <a:ext cx="42148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2000" b="1" i="1" strike="noStrike" spc="-1" dirty="0">
                <a:solidFill>
                  <a:srgbClr val="000000"/>
                </a:solidFill>
                <a:uFill>
                  <a:solidFill>
                    <a:srgbClr val="FFFFFF"/>
                  </a:solidFill>
                </a:uFill>
                <a:latin typeface="Arial"/>
                <a:ea typeface="DejaVu Sans"/>
              </a:rPr>
              <a:t>M I S I </a:t>
            </a:r>
            <a:r>
              <a:rPr lang="es-MX" sz="2000" b="1" i="1" strike="noStrike" spc="-1" dirty="0" err="1">
                <a:solidFill>
                  <a:srgbClr val="000000"/>
                </a:solidFill>
                <a:uFill>
                  <a:solidFill>
                    <a:srgbClr val="FFFFFF"/>
                  </a:solidFill>
                </a:uFill>
                <a:latin typeface="Arial"/>
                <a:ea typeface="DejaVu Sans"/>
              </a:rPr>
              <a:t>Ó</a:t>
            </a:r>
            <a:r>
              <a:rPr lang="es-MX" sz="2000" b="1" i="1" strike="noStrike" spc="-1">
                <a:solidFill>
                  <a:srgbClr val="000000"/>
                </a:solidFill>
                <a:uFill>
                  <a:solidFill>
                    <a:srgbClr val="FFFFFF"/>
                  </a:solidFill>
                </a:uFill>
                <a:latin typeface="Arial"/>
                <a:ea typeface="DejaVu Sans"/>
              </a:rPr>
              <a:t> N</a:t>
            </a:r>
            <a:endParaRPr lang="es-MX" sz="1800" b="0" strike="noStrike" spc="-1">
              <a:solidFill>
                <a:srgbClr val="000000"/>
              </a:solidFill>
              <a:uFill>
                <a:solidFill>
                  <a:srgbClr val="FFFFFF"/>
                </a:solidFill>
              </a:uFill>
              <a:latin typeface="Arial"/>
            </a:endParaRPr>
          </a:p>
        </p:txBody>
      </p:sp>
      <p:sp>
        <p:nvSpPr>
          <p:cNvPr id="72"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73" name="CustomShape 4"/>
          <p:cNvSpPr/>
          <p:nvPr/>
        </p:nvSpPr>
        <p:spPr>
          <a:xfrm>
            <a:off x="1644480" y="3725280"/>
            <a:ext cx="5075280" cy="1220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30000"/>
              </a:lnSpc>
            </a:pPr>
            <a:r>
              <a:rPr lang="es-MX" sz="1200" spc="-1" dirty="0">
                <a:solidFill>
                  <a:srgbClr val="000000"/>
                </a:solidFill>
                <a:uFill>
                  <a:solidFill>
                    <a:srgbClr val="FFFFFF"/>
                  </a:solidFill>
                </a:uFill>
                <a:latin typeface="Arial"/>
              </a:rPr>
              <a:t>Promover la incorporación de los fenómenos demográficos y las necesidades de la población de San Luis Potosí en las políticas públicas, en el marco de los derechos humanos, género e interculturalidad, a fin de contribuir a mejorar su calidad de vida. </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ustomShape 2"/>
          <p:cNvSpPr/>
          <p:nvPr/>
        </p:nvSpPr>
        <p:spPr>
          <a:xfrm>
            <a:off x="0" y="0"/>
            <a:ext cx="1442880" cy="9144000"/>
          </a:xfrm>
          <a:prstGeom prst="rect">
            <a:avLst/>
          </a:prstGeom>
          <a:solidFill>
            <a:srgbClr val="A6A6A6"/>
          </a:solidFill>
          <a:ln>
            <a:noFill/>
          </a:ln>
        </p:spPr>
        <p:style>
          <a:lnRef idx="0">
            <a:scrgbClr r="0" g="0" b="0"/>
          </a:lnRef>
          <a:fillRef idx="0">
            <a:scrgbClr r="0" g="0" b="0"/>
          </a:fillRef>
          <a:effectRef idx="0">
            <a:scrgbClr r="0" g="0" b="0"/>
          </a:effectRef>
          <a:fontRef idx="minor"/>
        </p:style>
      </p:sp>
      <p:sp>
        <p:nvSpPr>
          <p:cNvPr id="80" name="Line 3"/>
          <p:cNvSpPr/>
          <p:nvPr/>
        </p:nvSpPr>
        <p:spPr>
          <a:xfrm>
            <a:off x="0" y="520560"/>
            <a:ext cx="6858000" cy="0"/>
          </a:xfrm>
          <a:prstGeom prst="line">
            <a:avLst/>
          </a:prstGeom>
          <a:ln w="38160">
            <a:solidFill>
              <a:srgbClr val="000000"/>
            </a:solidFill>
            <a:miter/>
          </a:ln>
        </p:spPr>
        <p:style>
          <a:lnRef idx="0">
            <a:scrgbClr r="0" g="0" b="0"/>
          </a:lnRef>
          <a:fillRef idx="0">
            <a:scrgbClr r="0" g="0" b="0"/>
          </a:fillRef>
          <a:effectRef idx="0">
            <a:scrgbClr r="0" g="0" b="0"/>
          </a:effectRef>
          <a:fontRef idx="minor"/>
        </p:style>
      </p:sp>
      <p:sp>
        <p:nvSpPr>
          <p:cNvPr id="81" name="CustomShape 4"/>
          <p:cNvSpPr/>
          <p:nvPr/>
        </p:nvSpPr>
        <p:spPr>
          <a:xfrm>
            <a:off x="3240" y="55440"/>
            <a:ext cx="3962160" cy="39888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es-ES" sz="2000" b="1" i="1" strike="noStrike" spc="-1" dirty="0">
                <a:solidFill>
                  <a:srgbClr val="000000"/>
                </a:solidFill>
                <a:uFill>
                  <a:solidFill>
                    <a:srgbClr val="FFFFFF"/>
                  </a:solidFill>
                </a:uFill>
                <a:latin typeface="Arial"/>
              </a:rPr>
              <a:t>CÓDIGO DE CONDUCTA</a:t>
            </a:r>
            <a:endParaRPr lang="es-MX" sz="1800" b="0" strike="noStrike" spc="-1" dirty="0">
              <a:solidFill>
                <a:srgbClr val="000000"/>
              </a:solidFill>
              <a:uFill>
                <a:solidFill>
                  <a:srgbClr val="FFFFFF"/>
                </a:solidFill>
              </a:uFill>
              <a:latin typeface="Arial"/>
            </a:endParaRPr>
          </a:p>
        </p:txBody>
      </p:sp>
      <p:sp>
        <p:nvSpPr>
          <p:cNvPr id="7" name="Text Box 3"/>
          <p:cNvSpPr txBox="1">
            <a:spLocks noChangeArrowheads="1"/>
          </p:cNvSpPr>
          <p:nvPr/>
        </p:nvSpPr>
        <p:spPr bwMode="auto">
          <a:xfrm>
            <a:off x="1595438" y="809748"/>
            <a:ext cx="5159375" cy="8032968"/>
          </a:xfrm>
          <a:prstGeom prst="rect">
            <a:avLst/>
          </a:prstGeom>
          <a:noFill/>
          <a:ln w="9525">
            <a:noFill/>
            <a:miter lim="800000"/>
            <a:headEnd/>
            <a:tailEnd/>
          </a:ln>
        </p:spPr>
        <p:txBody>
          <a:bodyPr>
            <a:spAutoFit/>
          </a:bodyPr>
          <a:lstStyle/>
          <a:p>
            <a:pPr algn="just">
              <a:spcBef>
                <a:spcPct val="50000"/>
              </a:spcBef>
            </a:pPr>
            <a:r>
              <a:rPr lang="es-ES_tradnl" altLang="es-MX" sz="1200" b="1" i="1" dirty="0">
                <a:latin typeface="Arial" charset="0"/>
                <a:cs typeface="Arial" charset="0"/>
              </a:rPr>
              <a:t>I. Dedicación</a:t>
            </a:r>
          </a:p>
          <a:p>
            <a:pPr algn="just">
              <a:spcBef>
                <a:spcPct val="50000"/>
              </a:spcBef>
            </a:pPr>
            <a:r>
              <a:rPr lang="es-ES_tradnl" altLang="es-MX" sz="1200" dirty="0">
                <a:latin typeface="Arial"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ct val="50000"/>
              </a:spcBef>
            </a:pPr>
            <a:endParaRPr lang="es-ES_tradnl" altLang="es-MX" sz="1200" dirty="0">
              <a:latin typeface="Arial" charset="0"/>
              <a:cs typeface="Arial" charset="0"/>
            </a:endParaRPr>
          </a:p>
          <a:p>
            <a:pPr algn="just">
              <a:spcBef>
                <a:spcPct val="50000"/>
              </a:spcBef>
            </a:pPr>
            <a:r>
              <a:rPr lang="es-ES_tradnl" altLang="es-MX" sz="1200" b="1" i="1" dirty="0">
                <a:latin typeface="Arial" charset="0"/>
                <a:cs typeface="Arial" charset="0"/>
              </a:rPr>
              <a:t>II. Transparencia</a:t>
            </a:r>
          </a:p>
          <a:p>
            <a:pPr algn="just">
              <a:spcBef>
                <a:spcPct val="50000"/>
              </a:spcBef>
            </a:pPr>
            <a:r>
              <a:rPr lang="es-ES_tradnl" altLang="es-MX" sz="1200" dirty="0">
                <a:latin typeface="Arial"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ct val="50000"/>
              </a:spcBef>
            </a:pPr>
            <a:endParaRPr lang="es-ES_tradnl" altLang="es-MX" sz="1200" dirty="0">
              <a:latin typeface="Arial" charset="0"/>
              <a:cs typeface="Arial" charset="0"/>
            </a:endParaRPr>
          </a:p>
          <a:p>
            <a:pPr algn="just">
              <a:spcBef>
                <a:spcPct val="50000"/>
              </a:spcBef>
            </a:pPr>
            <a:r>
              <a:rPr lang="es-ES_tradnl" altLang="es-MX" sz="1200" b="1" i="1" dirty="0">
                <a:latin typeface="Arial" charset="0"/>
                <a:cs typeface="Arial" charset="0"/>
              </a:rPr>
              <a:t>III. Rendición de Cuentas</a:t>
            </a:r>
          </a:p>
          <a:p>
            <a:pPr algn="just">
              <a:spcBef>
                <a:spcPct val="50000"/>
              </a:spcBef>
            </a:pPr>
            <a:r>
              <a:rPr lang="es-ES_tradnl" altLang="es-MX" sz="1200" dirty="0">
                <a:latin typeface="Arial"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ct val="50000"/>
              </a:spcBef>
            </a:pPr>
            <a:endParaRPr lang="es-ES_tradnl" altLang="es-MX" sz="1200" i="1" dirty="0">
              <a:latin typeface="Arial" charset="0"/>
              <a:cs typeface="Arial" charset="0"/>
            </a:endParaRPr>
          </a:p>
          <a:p>
            <a:pPr algn="just">
              <a:spcBef>
                <a:spcPct val="50000"/>
              </a:spcBef>
            </a:pPr>
            <a:r>
              <a:rPr lang="es-ES_tradnl" altLang="es-MX" sz="1200" b="1" i="1" dirty="0">
                <a:latin typeface="Arial" charset="0"/>
                <a:cs typeface="Arial" charset="0"/>
              </a:rPr>
              <a:t>IV. Diálogo</a:t>
            </a:r>
          </a:p>
          <a:p>
            <a:pPr algn="just">
              <a:spcBef>
                <a:spcPct val="50000"/>
              </a:spcBef>
            </a:pPr>
            <a:r>
              <a:rPr lang="es-ES_tradnl" altLang="es-MX" sz="1200" dirty="0">
                <a:latin typeface="Arial"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ct val="50000"/>
              </a:spcBef>
            </a:pPr>
            <a:endParaRPr lang="es-ES_tradnl" altLang="es-MX" sz="1200" dirty="0">
              <a:latin typeface="Arial" charset="0"/>
              <a:cs typeface="Arial" charset="0"/>
            </a:endParaRPr>
          </a:p>
          <a:p>
            <a:pPr algn="just">
              <a:spcBef>
                <a:spcPct val="50000"/>
              </a:spcBef>
            </a:pPr>
            <a:r>
              <a:rPr lang="es-ES_tradnl" altLang="es-MX" sz="1200" b="1" i="1" dirty="0">
                <a:latin typeface="Arial" charset="0"/>
                <a:cs typeface="Arial" charset="0"/>
              </a:rPr>
              <a:t>V. Respeto</a:t>
            </a:r>
          </a:p>
          <a:p>
            <a:pPr algn="just">
              <a:spcBef>
                <a:spcPct val="50000"/>
              </a:spcBef>
            </a:pPr>
            <a:r>
              <a:rPr lang="es-ES_tradnl" altLang="es-MX" sz="1200" dirty="0">
                <a:latin typeface="Arial" charset="0"/>
                <a:cs typeface="Arial" charset="0"/>
              </a:rPr>
              <a:t>Contar con sensibilidad para reconocer  y considerar en todo momento los derechos y libertades inherentes a la condición humana de otros servidores públicos y de la ciudadanía.</a:t>
            </a:r>
          </a:p>
          <a:p>
            <a:pPr algn="just">
              <a:spcBef>
                <a:spcPct val="50000"/>
              </a:spcBef>
            </a:pPr>
            <a:endParaRPr lang="es-ES_tradnl" altLang="es-MX" sz="1200" dirty="0">
              <a:latin typeface="Arial" charset="0"/>
              <a:cs typeface="Arial" charset="0"/>
            </a:endParaRPr>
          </a:p>
          <a:p>
            <a:pPr algn="just">
              <a:spcBef>
                <a:spcPct val="50000"/>
              </a:spcBef>
            </a:pPr>
            <a:r>
              <a:rPr lang="es-ES_tradnl" altLang="es-MX" sz="1200" b="1" i="1" dirty="0">
                <a:latin typeface="Arial" charset="0"/>
                <a:cs typeface="Arial" charset="0"/>
              </a:rPr>
              <a:t>VI. Legalidad</a:t>
            </a:r>
          </a:p>
          <a:p>
            <a:pPr algn="just">
              <a:spcBef>
                <a:spcPct val="50000"/>
              </a:spcBef>
            </a:pPr>
            <a:r>
              <a:rPr lang="es-ES_tradnl" altLang="es-MX" sz="1200" dirty="0">
                <a:latin typeface="Arial"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ustomShape 2"/>
          <p:cNvSpPr/>
          <p:nvPr/>
        </p:nvSpPr>
        <p:spPr>
          <a:xfrm>
            <a:off x="0" y="0"/>
            <a:ext cx="1442880" cy="9144000"/>
          </a:xfrm>
          <a:prstGeom prst="rect">
            <a:avLst/>
          </a:prstGeom>
          <a:solidFill>
            <a:srgbClr val="A6A6A6"/>
          </a:solidFill>
          <a:ln>
            <a:noFill/>
          </a:ln>
        </p:spPr>
        <p:style>
          <a:lnRef idx="0">
            <a:scrgbClr r="0" g="0" b="0"/>
          </a:lnRef>
          <a:fillRef idx="0">
            <a:scrgbClr r="0" g="0" b="0"/>
          </a:fillRef>
          <a:effectRef idx="0">
            <a:scrgbClr r="0" g="0" b="0"/>
          </a:effectRef>
          <a:fontRef idx="minor"/>
        </p:style>
      </p:sp>
      <p:sp>
        <p:nvSpPr>
          <p:cNvPr id="80" name="Line 3"/>
          <p:cNvSpPr/>
          <p:nvPr/>
        </p:nvSpPr>
        <p:spPr>
          <a:xfrm>
            <a:off x="0" y="520560"/>
            <a:ext cx="6858000" cy="0"/>
          </a:xfrm>
          <a:prstGeom prst="line">
            <a:avLst/>
          </a:prstGeom>
          <a:ln w="38160">
            <a:solidFill>
              <a:srgbClr val="000000"/>
            </a:solidFill>
            <a:miter/>
          </a:ln>
        </p:spPr>
        <p:style>
          <a:lnRef idx="0">
            <a:scrgbClr r="0" g="0" b="0"/>
          </a:lnRef>
          <a:fillRef idx="0">
            <a:scrgbClr r="0" g="0" b="0"/>
          </a:fillRef>
          <a:effectRef idx="0">
            <a:scrgbClr r="0" g="0" b="0"/>
          </a:effectRef>
          <a:fontRef idx="minor"/>
        </p:style>
      </p:sp>
      <p:sp>
        <p:nvSpPr>
          <p:cNvPr id="81" name="CustomShape 4"/>
          <p:cNvSpPr/>
          <p:nvPr/>
        </p:nvSpPr>
        <p:spPr>
          <a:xfrm>
            <a:off x="3240" y="55440"/>
            <a:ext cx="3962160" cy="39888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es-ES" sz="2000" b="1" i="1" strike="noStrike" spc="-1" dirty="0">
                <a:solidFill>
                  <a:srgbClr val="000000"/>
                </a:solidFill>
                <a:uFill>
                  <a:solidFill>
                    <a:srgbClr val="FFFFFF"/>
                  </a:solidFill>
                </a:uFill>
                <a:latin typeface="Arial"/>
              </a:rPr>
              <a:t>CÓDIGO DE CONDUCTA</a:t>
            </a:r>
            <a:endParaRPr lang="es-MX" sz="1800" b="0" strike="noStrike" spc="-1" dirty="0">
              <a:solidFill>
                <a:srgbClr val="000000"/>
              </a:solidFill>
              <a:uFill>
                <a:solidFill>
                  <a:srgbClr val="FFFFFF"/>
                </a:solidFill>
              </a:uFill>
              <a:latin typeface="Arial"/>
            </a:endParaRPr>
          </a:p>
        </p:txBody>
      </p:sp>
      <p:sp>
        <p:nvSpPr>
          <p:cNvPr id="5" name="Text Box 3"/>
          <p:cNvSpPr txBox="1">
            <a:spLocks noChangeArrowheads="1"/>
          </p:cNvSpPr>
          <p:nvPr/>
        </p:nvSpPr>
        <p:spPr bwMode="auto">
          <a:xfrm>
            <a:off x="1595438" y="1057275"/>
            <a:ext cx="5159375" cy="6462713"/>
          </a:xfrm>
          <a:prstGeom prst="rect">
            <a:avLst/>
          </a:prstGeom>
          <a:noFill/>
          <a:ln w="9525">
            <a:noFill/>
            <a:miter lim="800000"/>
            <a:headEnd/>
            <a:tailEnd/>
          </a:ln>
        </p:spPr>
        <p:txBody>
          <a:bodyPr>
            <a:spAutoFit/>
          </a:bodyPr>
          <a:lstStyle/>
          <a:p>
            <a:pPr algn="just">
              <a:spcBef>
                <a:spcPct val="50000"/>
              </a:spcBef>
            </a:pPr>
            <a:r>
              <a:rPr lang="es-ES_tradnl" altLang="es-MX" sz="1200" b="1" i="1" dirty="0">
                <a:latin typeface="Arial" charset="0"/>
                <a:cs typeface="Arial" charset="0"/>
              </a:rPr>
              <a:t>VII. Honradez </a:t>
            </a:r>
          </a:p>
          <a:p>
            <a:pPr algn="just">
              <a:spcBef>
                <a:spcPct val="50000"/>
              </a:spcBef>
            </a:pPr>
            <a:r>
              <a:rPr lang="es-ES_tradnl" altLang="es-MX" sz="1200" dirty="0">
                <a:latin typeface="Arial" charset="0"/>
                <a:cs typeface="Arial"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ct val="50000"/>
              </a:spcBef>
            </a:pPr>
            <a:endParaRPr lang="es-ES_tradnl" altLang="es-MX" sz="1200" dirty="0">
              <a:latin typeface="Arial" charset="0"/>
              <a:cs typeface="Arial" charset="0"/>
            </a:endParaRPr>
          </a:p>
          <a:p>
            <a:pPr algn="just">
              <a:spcBef>
                <a:spcPct val="50000"/>
              </a:spcBef>
            </a:pPr>
            <a:r>
              <a:rPr lang="es-ES_tradnl" altLang="es-MX" sz="1200" b="1" i="1" dirty="0">
                <a:latin typeface="Arial" charset="0"/>
                <a:cs typeface="Arial" charset="0"/>
              </a:rPr>
              <a:t>VIII. Lealtad</a:t>
            </a:r>
          </a:p>
          <a:p>
            <a:pPr algn="just">
              <a:spcBef>
                <a:spcPct val="50000"/>
              </a:spcBef>
            </a:pPr>
            <a:r>
              <a:rPr lang="es-ES_tradnl" altLang="es-MX" sz="1200" dirty="0">
                <a:latin typeface="Arial" charset="0"/>
                <a:cs typeface="Arial" charset="0"/>
              </a:rPr>
              <a:t>Ser fieles en todo momento y comprometerse con los principios, valores, criterios,  y objetivos institucionales, adaptándolos  como propios en el desempeño de sus funciones y atribuciones.</a:t>
            </a:r>
          </a:p>
          <a:p>
            <a:pPr algn="just">
              <a:spcBef>
                <a:spcPct val="50000"/>
              </a:spcBef>
            </a:pPr>
            <a:endParaRPr lang="es-ES_tradnl" altLang="es-MX" sz="1200" dirty="0">
              <a:latin typeface="Arial" charset="0"/>
              <a:cs typeface="Arial" charset="0"/>
            </a:endParaRPr>
          </a:p>
          <a:p>
            <a:pPr algn="just">
              <a:spcBef>
                <a:spcPct val="50000"/>
              </a:spcBef>
            </a:pPr>
            <a:r>
              <a:rPr lang="es-ES_tradnl" altLang="es-MX" sz="1200" b="1" i="1" dirty="0">
                <a:latin typeface="Arial" charset="0"/>
                <a:cs typeface="Arial" charset="0"/>
              </a:rPr>
              <a:t>IX. Integridad</a:t>
            </a:r>
          </a:p>
          <a:p>
            <a:pPr algn="just">
              <a:spcBef>
                <a:spcPct val="50000"/>
              </a:spcBef>
            </a:pPr>
            <a:r>
              <a:rPr lang="es-ES_tradnl" altLang="es-MX" sz="1200" dirty="0">
                <a:latin typeface="Arial" charset="0"/>
                <a:cs typeface="Arial"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ct val="50000"/>
              </a:spcBef>
            </a:pPr>
            <a:endParaRPr lang="es-ES_tradnl" altLang="es-MX" sz="1200" dirty="0">
              <a:latin typeface="Arial" charset="0"/>
              <a:cs typeface="Arial" charset="0"/>
            </a:endParaRPr>
          </a:p>
          <a:p>
            <a:pPr algn="just">
              <a:spcBef>
                <a:spcPct val="50000"/>
              </a:spcBef>
            </a:pPr>
            <a:r>
              <a:rPr lang="es-ES_tradnl" altLang="es-MX" sz="1200" b="1" i="1" dirty="0">
                <a:latin typeface="Arial" charset="0"/>
                <a:cs typeface="Arial" charset="0"/>
              </a:rPr>
              <a:t>X. Eficiencia</a:t>
            </a:r>
          </a:p>
          <a:p>
            <a:pPr algn="just">
              <a:spcBef>
                <a:spcPct val="50000"/>
              </a:spcBef>
            </a:pPr>
            <a:r>
              <a:rPr lang="es-ES_tradnl" altLang="es-MX" sz="1200" dirty="0">
                <a:latin typeface="Arial" charset="0"/>
                <a:cs typeface="Arial"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ostentación y discrecionalidad indebida en su aplicación.</a:t>
            </a:r>
          </a:p>
          <a:p>
            <a:pPr algn="just">
              <a:spcBef>
                <a:spcPct val="50000"/>
              </a:spcBef>
            </a:pPr>
            <a:endParaRPr lang="es-ES_tradnl" altLang="es-MX" sz="1200" i="1" dirty="0">
              <a:latin typeface="Arial" charset="0"/>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83" name="CustomShape 2"/>
          <p:cNvSpPr/>
          <p:nvPr/>
        </p:nvSpPr>
        <p:spPr>
          <a:xfrm>
            <a:off x="44624" y="50760"/>
            <a:ext cx="393084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2000" b="1" i="1" strike="noStrike" spc="-1" dirty="0">
                <a:solidFill>
                  <a:srgbClr val="000000"/>
                </a:solidFill>
                <a:uFill>
                  <a:solidFill>
                    <a:srgbClr val="FFFFFF"/>
                  </a:solidFill>
                </a:uFill>
                <a:latin typeface="Arial"/>
                <a:ea typeface="DejaVu Sans"/>
              </a:rPr>
              <a:t>ESTRUCTURA ORGÁNICA</a:t>
            </a:r>
            <a:endParaRPr lang="es-MX" sz="1800" b="0" strike="noStrike" spc="-1" dirty="0">
              <a:solidFill>
                <a:srgbClr val="000000"/>
              </a:solidFill>
              <a:uFill>
                <a:solidFill>
                  <a:srgbClr val="FFFFFF"/>
                </a:solidFill>
              </a:uFill>
              <a:latin typeface="Arial"/>
            </a:endParaRPr>
          </a:p>
        </p:txBody>
      </p:sp>
      <p:sp>
        <p:nvSpPr>
          <p:cNvPr id="84"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85" name="CustomShape 4"/>
          <p:cNvSpPr/>
          <p:nvPr/>
        </p:nvSpPr>
        <p:spPr>
          <a:xfrm>
            <a:off x="1644480" y="1068480"/>
            <a:ext cx="5075280" cy="55197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40000"/>
              </a:lnSpc>
            </a:pPr>
            <a:r>
              <a:rPr lang="es-MX" sz="1200" b="0" strike="noStrike" spc="-1" dirty="0">
                <a:solidFill>
                  <a:srgbClr val="000000"/>
                </a:solidFill>
                <a:uFill>
                  <a:solidFill>
                    <a:srgbClr val="FFFFFF"/>
                  </a:solidFill>
                </a:uFill>
                <a:latin typeface="Arial  "/>
                <a:ea typeface="DejaVu Sans"/>
              </a:rPr>
              <a:t>  1.- Secretaría Técnica del Consejo Estatal de Población</a:t>
            </a:r>
          </a:p>
          <a:p>
            <a:pPr>
              <a:lnSpc>
                <a:spcPct val="140000"/>
              </a:lnSpc>
            </a:pPr>
            <a:endParaRPr lang="es-MX" sz="1200" b="0" strike="noStrike" spc="-1" dirty="0">
              <a:solidFill>
                <a:srgbClr val="000000"/>
              </a:solidFill>
              <a:uFill>
                <a:solidFill>
                  <a:srgbClr val="FFFFFF"/>
                </a:solidFill>
              </a:uFill>
              <a:latin typeface="Arial  "/>
              <a:ea typeface="DejaVu Sans"/>
            </a:endParaRPr>
          </a:p>
          <a:p>
            <a:pPr>
              <a:lnSpc>
                <a:spcPct val="140000"/>
              </a:lnSpc>
            </a:pPr>
            <a:r>
              <a:rPr lang="es-MX" sz="1200" spc="-1" dirty="0">
                <a:solidFill>
                  <a:srgbClr val="000000"/>
                </a:solidFill>
                <a:uFill>
                  <a:solidFill>
                    <a:srgbClr val="FFFFFF"/>
                  </a:solidFill>
                </a:uFill>
                <a:latin typeface="Arial  "/>
                <a:ea typeface="DejaVu Sans"/>
              </a:rPr>
              <a:t>	</a:t>
            </a:r>
            <a:r>
              <a:rPr lang="es-MX" sz="1200" b="0" strike="noStrike" spc="-1" dirty="0">
                <a:solidFill>
                  <a:srgbClr val="000000"/>
                </a:solidFill>
                <a:uFill>
                  <a:solidFill>
                    <a:srgbClr val="FFFFFF"/>
                  </a:solidFill>
                </a:uFill>
                <a:latin typeface="Arial  "/>
                <a:ea typeface="DejaVu Sans"/>
              </a:rPr>
              <a:t>1</a:t>
            </a:r>
            <a:r>
              <a:rPr lang="es-MX" sz="1200" spc="-1" dirty="0">
                <a:solidFill>
                  <a:srgbClr val="000000"/>
                </a:solidFill>
                <a:uFill>
                  <a:solidFill>
                    <a:srgbClr val="FFFFFF"/>
                  </a:solidFill>
                </a:uFill>
                <a:latin typeface="Arial  "/>
              </a:rPr>
              <a:t>.1- Estadística Poblacional</a:t>
            </a:r>
          </a:p>
          <a:p>
            <a:pPr>
              <a:lnSpc>
                <a:spcPct val="140000"/>
              </a:lnSpc>
            </a:pPr>
            <a:r>
              <a:rPr lang="es-MX" sz="1200" spc="-1" dirty="0">
                <a:solidFill>
                  <a:srgbClr val="000000"/>
                </a:solidFill>
                <a:uFill>
                  <a:solidFill>
                    <a:srgbClr val="FFFFFF"/>
                  </a:solidFill>
                </a:uFill>
                <a:latin typeface="Arial  "/>
              </a:rPr>
              <a:t> 	1.2- Análisis e Interpretación de Estadísticas e 	 	             Indicadores Económicos y Demográficos </a:t>
            </a:r>
          </a:p>
          <a:p>
            <a:pPr>
              <a:lnSpc>
                <a:spcPct val="140000"/>
              </a:lnSpc>
            </a:pPr>
            <a:r>
              <a:rPr lang="es-MX" sz="1200" spc="-1" dirty="0">
                <a:solidFill>
                  <a:srgbClr val="000000"/>
                </a:solidFill>
                <a:uFill>
                  <a:solidFill>
                    <a:srgbClr val="FFFFFF"/>
                  </a:solidFill>
                </a:uFill>
                <a:latin typeface="Arial  "/>
              </a:rPr>
              <a:t>	1.3.- Desarrollo de Análisis y Estudios en Temas 	             	            Poblacionales </a:t>
            </a:r>
          </a:p>
          <a:p>
            <a:pPr marL="190440">
              <a:lnSpc>
                <a:spcPct val="140000"/>
              </a:lnSpc>
            </a:pPr>
            <a:r>
              <a:rPr lang="es-MX" sz="1200" spc="-1" dirty="0">
                <a:solidFill>
                  <a:srgbClr val="000000"/>
                </a:solidFill>
                <a:uFill>
                  <a:solidFill>
                    <a:srgbClr val="FFFFFF"/>
                  </a:solidFill>
                </a:uFill>
                <a:latin typeface="Arial  "/>
              </a:rPr>
              <a:t>	1.4.- Comunicación en Población</a:t>
            </a:r>
          </a:p>
          <a:p>
            <a:pPr marL="190440">
              <a:lnSpc>
                <a:spcPct val="140000"/>
              </a:lnSpc>
            </a:pPr>
            <a:r>
              <a:rPr lang="es-MX" sz="1200" spc="-1" dirty="0">
                <a:solidFill>
                  <a:srgbClr val="000000"/>
                </a:solidFill>
                <a:uFill>
                  <a:solidFill>
                    <a:srgbClr val="FFFFFF"/>
                  </a:solidFill>
                </a:uFill>
                <a:latin typeface="Arial  "/>
              </a:rPr>
              <a:t>	1.5 - Educación en Población</a:t>
            </a:r>
          </a:p>
          <a:p>
            <a:pPr marL="190440">
              <a:lnSpc>
                <a:spcPct val="140000"/>
              </a:lnSpc>
            </a:pPr>
            <a:r>
              <a:rPr lang="es-MX" sz="1200" spc="-1" dirty="0">
                <a:solidFill>
                  <a:srgbClr val="000000"/>
                </a:solidFill>
                <a:uFill>
                  <a:solidFill>
                    <a:srgbClr val="FFFFFF"/>
                  </a:solidFill>
                </a:uFill>
                <a:latin typeface="Arial  "/>
              </a:rPr>
              <a:t>	1.6.- Diseño Gráfico</a:t>
            </a:r>
          </a:p>
          <a:p>
            <a:pPr marL="190440">
              <a:lnSpc>
                <a:spcPct val="140000"/>
              </a:lnSpc>
            </a:pPr>
            <a:r>
              <a:rPr lang="es-MX" sz="1200" spc="-1" dirty="0">
                <a:solidFill>
                  <a:srgbClr val="000000"/>
                </a:solidFill>
                <a:uFill>
                  <a:solidFill>
                    <a:srgbClr val="FFFFFF"/>
                  </a:solidFill>
                </a:uFill>
                <a:latin typeface="Arial  "/>
              </a:rPr>
              <a:t>	1.7 - Contabilidad</a:t>
            </a:r>
          </a:p>
          <a:p>
            <a:pPr marL="190440">
              <a:lnSpc>
                <a:spcPct val="140000"/>
              </a:lnSpc>
            </a:pPr>
            <a:r>
              <a:rPr lang="es-MX" sz="1200" spc="-1" dirty="0">
                <a:solidFill>
                  <a:srgbClr val="000000"/>
                </a:solidFill>
                <a:uFill>
                  <a:solidFill>
                    <a:srgbClr val="FFFFFF"/>
                  </a:solidFill>
                </a:uFill>
                <a:latin typeface="Arial  "/>
              </a:rPr>
              <a:t>	 1.8- Recursos Humanos y Financieros</a:t>
            </a:r>
          </a:p>
          <a:p>
            <a:pPr marL="190440">
              <a:lnSpc>
                <a:spcPct val="140000"/>
              </a:lnSpc>
            </a:pPr>
            <a:endParaRPr lang="es-MX" sz="1200" spc="-1" dirty="0">
              <a:solidFill>
                <a:srgbClr val="000000"/>
              </a:solidFill>
              <a:uFill>
                <a:solidFill>
                  <a:srgbClr val="FFFFFF"/>
                </a:solidFill>
              </a:uFill>
              <a:latin typeface="Arial  "/>
            </a:endParaRPr>
          </a:p>
          <a:p>
            <a:pPr marL="190440">
              <a:lnSpc>
                <a:spcPct val="140000"/>
              </a:lnSpc>
            </a:pPr>
            <a:r>
              <a:rPr lang="es-MX" sz="1200" spc="-1" dirty="0">
                <a:solidFill>
                  <a:srgbClr val="000000"/>
                </a:solidFill>
                <a:uFill>
                  <a:solidFill>
                    <a:srgbClr val="FFFFFF"/>
                  </a:solidFill>
                </a:uFill>
                <a:latin typeface="Arial  "/>
              </a:rPr>
              <a:t>		1.8.1 Mensajero</a:t>
            </a:r>
          </a:p>
          <a:p>
            <a:pPr marL="190440">
              <a:lnSpc>
                <a:spcPct val="140000"/>
              </a:lnSpc>
            </a:pPr>
            <a:r>
              <a:rPr lang="es-MX" sz="1200" spc="-1" dirty="0">
                <a:solidFill>
                  <a:srgbClr val="000000"/>
                </a:solidFill>
                <a:uFill>
                  <a:solidFill>
                    <a:srgbClr val="FFFFFF"/>
                  </a:solidFill>
                </a:uFill>
                <a:latin typeface="Arial  "/>
              </a:rPr>
              <a:t>		1.8.2 Intendencia</a:t>
            </a:r>
          </a:p>
          <a:p>
            <a:pPr marL="190440">
              <a:lnSpc>
                <a:spcPct val="140000"/>
              </a:lnSpc>
            </a:pPr>
            <a:endParaRPr lang="es-MX" sz="1200" spc="-1" dirty="0">
              <a:solidFill>
                <a:srgbClr val="000000"/>
              </a:solidFill>
              <a:uFill>
                <a:solidFill>
                  <a:srgbClr val="FFFFFF"/>
                </a:solidFill>
              </a:uFill>
              <a:latin typeface="Arial  "/>
            </a:endParaRPr>
          </a:p>
          <a:p>
            <a:pPr marL="190440">
              <a:lnSpc>
                <a:spcPct val="140000"/>
              </a:lnSpc>
            </a:pPr>
            <a:r>
              <a:rPr lang="es-MX" sz="1200" b="0" strike="noStrike" spc="-1" dirty="0">
                <a:solidFill>
                  <a:srgbClr val="000000"/>
                </a:solidFill>
                <a:uFill>
                  <a:solidFill>
                    <a:srgbClr val="FFFFFF"/>
                  </a:solidFill>
                </a:uFill>
                <a:latin typeface="Arial  "/>
                <a:ea typeface="DejaVu Sans"/>
              </a:rPr>
              <a:t>2.- Dirección del Área de Coordinación Interinstitucional</a:t>
            </a:r>
            <a:endParaRPr lang="es-MX" sz="1200" b="0" strike="noStrike" spc="-1" dirty="0">
              <a:solidFill>
                <a:srgbClr val="000000"/>
              </a:solidFill>
              <a:uFill>
                <a:solidFill>
                  <a:srgbClr val="FFFFFF"/>
                </a:solidFill>
              </a:uFill>
              <a:latin typeface="Arial  "/>
            </a:endParaRPr>
          </a:p>
          <a:p>
            <a:pPr marL="190440">
              <a:lnSpc>
                <a:spcPct val="140000"/>
              </a:lnSpc>
            </a:pPr>
            <a:r>
              <a:rPr lang="es-MX" sz="1200" spc="-1" dirty="0">
                <a:solidFill>
                  <a:srgbClr val="000000"/>
                </a:solidFill>
                <a:uFill>
                  <a:solidFill>
                    <a:srgbClr val="FFFFFF"/>
                  </a:solidFill>
                </a:uFill>
                <a:latin typeface="Arial  "/>
              </a:rPr>
              <a:t>	        </a:t>
            </a:r>
          </a:p>
          <a:p>
            <a:pPr marL="190440">
              <a:lnSpc>
                <a:spcPct val="140000"/>
              </a:lnSpc>
            </a:pPr>
            <a:r>
              <a:rPr lang="es-MX" sz="1200" spc="-1" dirty="0">
                <a:solidFill>
                  <a:srgbClr val="000000"/>
                </a:solidFill>
                <a:uFill>
                  <a:solidFill>
                    <a:srgbClr val="FFFFFF"/>
                  </a:solidFill>
                </a:uFill>
                <a:latin typeface="Arial  "/>
              </a:rPr>
              <a:t> 	        2.1.- Informática y Transparencia</a:t>
            </a:r>
          </a:p>
          <a:p>
            <a:pPr marL="190440">
              <a:lnSpc>
                <a:spcPct val="140000"/>
              </a:lnSpc>
            </a:pPr>
            <a:r>
              <a:rPr lang="es-MX" sz="1200" spc="-1" dirty="0">
                <a:solidFill>
                  <a:srgbClr val="000000"/>
                </a:solidFill>
                <a:uFill>
                  <a:solidFill>
                    <a:srgbClr val="FFFFFF"/>
                  </a:solidFill>
                </a:uFill>
                <a:latin typeface="Arial  "/>
              </a:rPr>
              <a:t>	        2.2.- Archivo y Correspondencia</a:t>
            </a:r>
            <a:endParaRPr lang="es-MX" sz="1200" b="0" strike="noStrike" spc="-1" dirty="0">
              <a:solidFill>
                <a:srgbClr val="000000"/>
              </a:solidFill>
              <a:uFill>
                <a:solidFill>
                  <a:srgbClr val="FFFFFF"/>
                </a:solidFill>
              </a:uFill>
              <a:latin typeface="Arial  "/>
            </a:endParaRPr>
          </a:p>
          <a:p>
            <a:pPr marL="190440">
              <a:lnSpc>
                <a:spcPct val="140000"/>
              </a:lnSpc>
            </a:pPr>
            <a:r>
              <a:rPr lang="es-MX" sz="1200" b="0" strike="noStrike" spc="-1" dirty="0">
                <a:solidFill>
                  <a:srgbClr val="000000"/>
                </a:solidFill>
                <a:uFill>
                  <a:solidFill>
                    <a:srgbClr val="FFFFFF"/>
                  </a:solidFill>
                </a:uFill>
                <a:latin typeface="Arial  "/>
                <a:ea typeface="DejaVu Sans"/>
              </a:rPr>
              <a:t>	</a:t>
            </a:r>
            <a:endParaRPr lang="es-MX" sz="1200" b="0" strike="noStrike" spc="-1" dirty="0">
              <a:solidFill>
                <a:srgbClr val="000000"/>
              </a:solidFill>
              <a:uFill>
                <a:solidFill>
                  <a:srgbClr val="FFFFFF"/>
                </a:solidFill>
              </a:uFill>
              <a:latin typeface="Arial  "/>
            </a:endParaRPr>
          </a:p>
          <a:p>
            <a:pPr marL="190440">
              <a:lnSpc>
                <a:spcPct val="140000"/>
              </a:lnSpc>
            </a:pPr>
            <a:endParaRPr lang="es-MX" sz="1200" b="0" strike="noStrike" spc="-1" dirty="0">
              <a:solidFill>
                <a:srgbClr val="000000"/>
              </a:solidFill>
              <a:uFill>
                <a:solidFill>
                  <a:srgbClr val="FFFFFF"/>
                </a:solidFill>
              </a:uFill>
              <a:latin typeface="Arial  "/>
            </a:endParaRPr>
          </a:p>
          <a:p>
            <a:pPr marL="190440">
              <a:lnSpc>
                <a:spcPct val="140000"/>
              </a:lnSpc>
            </a:pPr>
            <a:r>
              <a:rPr lang="es-MX" sz="1200" b="0" strike="noStrike" spc="-1" dirty="0">
                <a:solidFill>
                  <a:srgbClr val="000000"/>
                </a:solidFill>
                <a:uFill>
                  <a:solidFill>
                    <a:srgbClr val="FFFFFF"/>
                  </a:solidFill>
                </a:uFill>
                <a:latin typeface="Arial  "/>
                <a:ea typeface="DejaVu Sans"/>
              </a:rPr>
              <a:t>	</a:t>
            </a:r>
            <a:endParaRPr lang="es-MX" sz="1200" b="0" strike="noStrike" spc="-1" dirty="0">
              <a:solidFill>
                <a:srgbClr val="000000"/>
              </a:solidFill>
              <a:uFill>
                <a:solidFill>
                  <a:srgbClr val="FFFFFF"/>
                </a:solidFill>
              </a:uFill>
              <a:latin typeface="Arial  "/>
            </a:endParaRPr>
          </a:p>
          <a:p>
            <a:pPr marL="190440">
              <a:lnSpc>
                <a:spcPct val="100000"/>
              </a:lnSpc>
            </a:pPr>
            <a:endParaRPr lang="es-MX" sz="1200" b="0" strike="noStrike" spc="-1" dirty="0">
              <a:solidFill>
                <a:srgbClr val="000000"/>
              </a:solidFill>
              <a:uFill>
                <a:solidFill>
                  <a:srgbClr val="FFFFFF"/>
                </a:solidFill>
              </a:uFill>
              <a:latin typeface="Arial  "/>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1" name="230 Conector recto"/>
          <p:cNvCxnSpPr/>
          <p:nvPr/>
        </p:nvCxnSpPr>
        <p:spPr bwMode="auto">
          <a:xfrm flipV="1">
            <a:off x="2608887" y="7708802"/>
            <a:ext cx="342040" cy="905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32" name="Rectangle 2050"/>
          <p:cNvSpPr>
            <a:spLocks noChangeArrowheads="1"/>
          </p:cNvSpPr>
          <p:nvPr/>
        </p:nvSpPr>
        <p:spPr bwMode="auto">
          <a:xfrm>
            <a:off x="0" y="0"/>
            <a:ext cx="1443038" cy="9144000"/>
          </a:xfrm>
          <a:prstGeom prst="rect">
            <a:avLst/>
          </a:prstGeom>
          <a:solidFill>
            <a:srgbClr val="B2B2B2"/>
          </a:solidFill>
          <a:ln w="9525">
            <a:noFill/>
            <a:prstDash val="dash"/>
            <a:miter lim="800000"/>
            <a:headEnd/>
            <a:tailEnd/>
          </a:ln>
        </p:spPr>
        <p:txBody>
          <a:bodyPr wrap="none" anchor="ctr"/>
          <a:lstStyle/>
          <a:p>
            <a:pPr eaLnBrk="0" fontAlgn="base" hangingPunct="0">
              <a:spcBef>
                <a:spcPct val="0"/>
              </a:spcBef>
              <a:spcAft>
                <a:spcPct val="0"/>
              </a:spcAft>
            </a:pPr>
            <a:endParaRPr lang="es-ES" sz="800">
              <a:solidFill>
                <a:srgbClr val="000000"/>
              </a:solidFill>
              <a:latin typeface="Arial" charset="0"/>
            </a:endParaRPr>
          </a:p>
        </p:txBody>
      </p:sp>
      <p:cxnSp>
        <p:nvCxnSpPr>
          <p:cNvPr id="233" name="232 Conector recto"/>
          <p:cNvCxnSpPr/>
          <p:nvPr/>
        </p:nvCxnSpPr>
        <p:spPr bwMode="auto">
          <a:xfrm flipH="1" flipV="1">
            <a:off x="2601811" y="6216187"/>
            <a:ext cx="324037"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4" name="233 Conector recto"/>
          <p:cNvCxnSpPr/>
          <p:nvPr/>
        </p:nvCxnSpPr>
        <p:spPr bwMode="auto">
          <a:xfrm flipH="1" flipV="1">
            <a:off x="2601811" y="5352092"/>
            <a:ext cx="324037"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5" name="234 Conector recto"/>
          <p:cNvCxnSpPr/>
          <p:nvPr/>
        </p:nvCxnSpPr>
        <p:spPr bwMode="auto">
          <a:xfrm flipH="1" flipV="1">
            <a:off x="6345323" y="5548624"/>
            <a:ext cx="324037"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6" name="235 Conector recto"/>
          <p:cNvCxnSpPr/>
          <p:nvPr/>
        </p:nvCxnSpPr>
        <p:spPr bwMode="auto">
          <a:xfrm flipH="1" flipV="1">
            <a:off x="6345324" y="4719839"/>
            <a:ext cx="324037"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7" name="236 Conector recto"/>
          <p:cNvCxnSpPr/>
          <p:nvPr/>
        </p:nvCxnSpPr>
        <p:spPr bwMode="auto">
          <a:xfrm flipV="1">
            <a:off x="2564361" y="4573132"/>
            <a:ext cx="447778" cy="287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38" name="Rectangle 2102"/>
          <p:cNvSpPr>
            <a:spLocks noChangeArrowheads="1"/>
          </p:cNvSpPr>
          <p:nvPr/>
        </p:nvSpPr>
        <p:spPr bwMode="auto">
          <a:xfrm>
            <a:off x="4943591" y="6088745"/>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_tradnl" sz="700" dirty="0">
              <a:solidFill>
                <a:srgbClr val="000000"/>
              </a:solidFill>
              <a:latin typeface="Arial" pitchFamily="34" charset="0"/>
              <a:cs typeface="Arial" pitchFamily="34" charset="0"/>
            </a:endParaRPr>
          </a:p>
        </p:txBody>
      </p:sp>
      <p:sp>
        <p:nvSpPr>
          <p:cNvPr id="239" name="Rectangle 2102"/>
          <p:cNvSpPr>
            <a:spLocks noChangeArrowheads="1"/>
          </p:cNvSpPr>
          <p:nvPr/>
        </p:nvSpPr>
        <p:spPr bwMode="auto">
          <a:xfrm>
            <a:off x="4942894" y="5260593"/>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_tradnl" sz="700" b="1" dirty="0">
              <a:solidFill>
                <a:srgbClr val="000000"/>
              </a:solidFill>
              <a:latin typeface="Arial" pitchFamily="34" charset="0"/>
              <a:cs typeface="Arial" pitchFamily="34" charset="0"/>
            </a:endParaRPr>
          </a:p>
          <a:p>
            <a:pPr algn="ctr" eaLnBrk="0" fontAlgn="base" hangingPunct="0">
              <a:lnSpc>
                <a:spcPct val="80000"/>
              </a:lnSpc>
              <a:spcBef>
                <a:spcPct val="0"/>
              </a:spcBef>
              <a:spcAft>
                <a:spcPct val="0"/>
              </a:spcAft>
            </a:pPr>
            <a:endParaRPr lang="es-ES_tradnl" sz="700" b="1" dirty="0">
              <a:solidFill>
                <a:srgbClr val="000000"/>
              </a:solidFill>
              <a:latin typeface="Arial" pitchFamily="34" charset="0"/>
              <a:cs typeface="Arial" pitchFamily="34" charset="0"/>
            </a:endParaRPr>
          </a:p>
        </p:txBody>
      </p:sp>
      <p:sp>
        <p:nvSpPr>
          <p:cNvPr id="240" name="Text Box 2051"/>
          <p:cNvSpPr txBox="1">
            <a:spLocks noChangeArrowheads="1"/>
          </p:cNvSpPr>
          <p:nvPr/>
        </p:nvSpPr>
        <p:spPr bwMode="auto">
          <a:xfrm>
            <a:off x="0" y="0"/>
            <a:ext cx="3962400" cy="400110"/>
          </a:xfrm>
          <a:prstGeom prst="rect">
            <a:avLst/>
          </a:prstGeom>
          <a:noFill/>
          <a:ln w="9525">
            <a:noFill/>
            <a:miter lim="800000"/>
            <a:headEnd/>
            <a:tailEnd/>
          </a:ln>
        </p:spPr>
        <p:txBody>
          <a:bodyPr>
            <a:spAutoFit/>
          </a:bodyPr>
          <a:lstStyle/>
          <a:p>
            <a:pPr algn="just" eaLnBrk="0" fontAlgn="base" hangingPunct="0">
              <a:spcBef>
                <a:spcPct val="50000"/>
              </a:spcBef>
              <a:spcAft>
                <a:spcPct val="0"/>
              </a:spcAft>
            </a:pPr>
            <a:r>
              <a:rPr lang="es-ES_tradnl" sz="2000" b="1" i="1">
                <a:solidFill>
                  <a:srgbClr val="000000"/>
                </a:solidFill>
                <a:latin typeface="Arial" charset="0"/>
              </a:rPr>
              <a:t>ORGANIGRAMA</a:t>
            </a:r>
            <a:endParaRPr lang="es-ES_tradnl" sz="2000" b="1" i="1" u="sng">
              <a:solidFill>
                <a:srgbClr val="000000"/>
              </a:solidFill>
              <a:latin typeface="Arial" charset="0"/>
            </a:endParaRPr>
          </a:p>
        </p:txBody>
      </p:sp>
      <p:sp>
        <p:nvSpPr>
          <p:cNvPr id="241" name="Line 205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pPr eaLnBrk="0" fontAlgn="base" hangingPunct="0">
              <a:spcBef>
                <a:spcPct val="0"/>
              </a:spcBef>
              <a:spcAft>
                <a:spcPct val="0"/>
              </a:spcAft>
            </a:pPr>
            <a:endParaRPr lang="es-MX" sz="800">
              <a:solidFill>
                <a:srgbClr val="000000"/>
              </a:solidFill>
              <a:latin typeface="Arial" charset="0"/>
            </a:endParaRPr>
          </a:p>
        </p:txBody>
      </p:sp>
      <p:sp>
        <p:nvSpPr>
          <p:cNvPr id="242" name="Text Box 2053"/>
          <p:cNvSpPr txBox="1">
            <a:spLocks noChangeArrowheads="1"/>
          </p:cNvSpPr>
          <p:nvPr/>
        </p:nvSpPr>
        <p:spPr bwMode="auto">
          <a:xfrm>
            <a:off x="2001056" y="755576"/>
            <a:ext cx="2832100" cy="307777"/>
          </a:xfrm>
          <a:prstGeom prst="rect">
            <a:avLst/>
          </a:prstGeom>
          <a:noFill/>
          <a:ln w="9525">
            <a:noFill/>
            <a:miter lim="800000"/>
            <a:headEnd/>
            <a:tailEnd/>
          </a:ln>
        </p:spPr>
        <p:txBody>
          <a:bodyPr wrap="square">
            <a:spAutoFit/>
          </a:bodyPr>
          <a:lstStyle/>
          <a:p>
            <a:pPr algn="ctr" eaLnBrk="0" fontAlgn="base" hangingPunct="0">
              <a:spcBef>
                <a:spcPct val="50000"/>
              </a:spcBef>
              <a:spcAft>
                <a:spcPct val="0"/>
              </a:spcAft>
            </a:pPr>
            <a:r>
              <a:rPr lang="es-ES_tradnl" sz="1400" b="1" i="1" dirty="0">
                <a:solidFill>
                  <a:srgbClr val="000000"/>
                </a:solidFill>
                <a:latin typeface="Arial" charset="0"/>
              </a:rPr>
              <a:t>Consejo Estatal de Población</a:t>
            </a:r>
          </a:p>
        </p:txBody>
      </p:sp>
      <p:sp>
        <p:nvSpPr>
          <p:cNvPr id="243" name="Text Box 2091"/>
          <p:cNvSpPr txBox="1">
            <a:spLocks noChangeArrowheads="1"/>
          </p:cNvSpPr>
          <p:nvPr/>
        </p:nvSpPr>
        <p:spPr bwMode="auto">
          <a:xfrm>
            <a:off x="620688" y="8086105"/>
            <a:ext cx="2304256" cy="658642"/>
          </a:xfrm>
          <a:prstGeom prst="rect">
            <a:avLst/>
          </a:prstGeom>
          <a:noFill/>
          <a:ln w="9525">
            <a:noFill/>
            <a:miter lim="800000"/>
            <a:headEnd/>
            <a:tailEnd/>
          </a:ln>
        </p:spPr>
        <p:txBody>
          <a:bodyPr wrap="square">
            <a:spAutoFit/>
          </a:bodyPr>
          <a:lstStyle/>
          <a:p>
            <a:pPr eaLnBrk="0" fontAlgn="base" hangingPunct="0">
              <a:lnSpc>
                <a:spcPct val="120000"/>
              </a:lnSpc>
              <a:spcBef>
                <a:spcPct val="0"/>
              </a:spcBef>
              <a:spcAft>
                <a:spcPct val="0"/>
              </a:spcAft>
            </a:pPr>
            <a:r>
              <a:rPr lang="es-ES_tradnl" sz="800" b="1" dirty="0">
                <a:solidFill>
                  <a:srgbClr val="339966"/>
                </a:solidFill>
                <a:latin typeface="Arial" pitchFamily="34" charset="0"/>
                <a:cs typeface="Arial" pitchFamily="34" charset="0"/>
              </a:rPr>
              <a:t>05 Puestos de Confianza </a:t>
            </a:r>
          </a:p>
          <a:p>
            <a:pPr eaLnBrk="0" fontAlgn="base" hangingPunct="0">
              <a:lnSpc>
                <a:spcPct val="120000"/>
              </a:lnSpc>
              <a:spcBef>
                <a:spcPct val="0"/>
              </a:spcBef>
              <a:spcAft>
                <a:spcPct val="0"/>
              </a:spcAft>
            </a:pPr>
            <a:r>
              <a:rPr lang="es-ES_tradnl" sz="800" b="1" dirty="0">
                <a:solidFill>
                  <a:srgbClr val="000000"/>
                </a:solidFill>
                <a:latin typeface="Arial" pitchFamily="34" charset="0"/>
                <a:cs typeface="Arial" pitchFamily="34" charset="0"/>
              </a:rPr>
              <a:t>11 Puestos de Base</a:t>
            </a:r>
          </a:p>
          <a:p>
            <a:pPr eaLnBrk="0" fontAlgn="base" hangingPunct="0">
              <a:lnSpc>
                <a:spcPct val="120000"/>
              </a:lnSpc>
              <a:spcBef>
                <a:spcPct val="0"/>
              </a:spcBef>
              <a:spcAft>
                <a:spcPct val="0"/>
              </a:spcAft>
            </a:pPr>
            <a:endParaRPr lang="es-ES_tradnl" sz="800" b="1" i="1" dirty="0">
              <a:solidFill>
                <a:srgbClr val="000000"/>
              </a:solidFill>
              <a:latin typeface="Arial" pitchFamily="34" charset="0"/>
              <a:cs typeface="Arial" pitchFamily="34" charset="0"/>
            </a:endParaRPr>
          </a:p>
          <a:p>
            <a:pPr eaLnBrk="0" fontAlgn="base" hangingPunct="0">
              <a:spcBef>
                <a:spcPct val="0"/>
              </a:spcBef>
              <a:spcAft>
                <a:spcPct val="0"/>
              </a:spcAft>
            </a:pPr>
            <a:r>
              <a:rPr lang="es-ES_tradnl" sz="800" b="1" i="1" dirty="0">
                <a:solidFill>
                  <a:srgbClr val="000000"/>
                </a:solidFill>
                <a:latin typeface="Arial" pitchFamily="34" charset="0"/>
                <a:cs typeface="Arial" pitchFamily="34" charset="0"/>
              </a:rPr>
              <a:t>Total: 16</a:t>
            </a:r>
            <a:endParaRPr lang="es-ES_tradnl" sz="800" b="1" i="1" dirty="0">
              <a:solidFill>
                <a:srgbClr val="FF0000"/>
              </a:solidFill>
              <a:latin typeface="Arial" pitchFamily="34" charset="0"/>
              <a:cs typeface="Arial" pitchFamily="34" charset="0"/>
            </a:endParaRPr>
          </a:p>
        </p:txBody>
      </p:sp>
      <p:sp>
        <p:nvSpPr>
          <p:cNvPr id="244" name="Text Box 2181"/>
          <p:cNvSpPr txBox="1">
            <a:spLocks noChangeArrowheads="1"/>
          </p:cNvSpPr>
          <p:nvPr/>
        </p:nvSpPr>
        <p:spPr bwMode="auto">
          <a:xfrm>
            <a:off x="4318106" y="8322377"/>
            <a:ext cx="2428379" cy="553998"/>
          </a:xfrm>
          <a:prstGeom prst="rect">
            <a:avLst/>
          </a:prstGeom>
          <a:noFill/>
          <a:ln w="9525">
            <a:noFill/>
            <a:miter lim="800000"/>
            <a:headEnd/>
            <a:tailEnd/>
          </a:ln>
        </p:spPr>
        <p:txBody>
          <a:bodyPr wrap="square">
            <a:spAutoFit/>
          </a:bodyPr>
          <a:lstStyle/>
          <a:p>
            <a:pPr algn="just" eaLnBrk="0" fontAlgn="base" hangingPunct="0">
              <a:spcBef>
                <a:spcPct val="50000"/>
              </a:spcBef>
              <a:spcAft>
                <a:spcPct val="0"/>
              </a:spcAft>
            </a:pPr>
            <a:r>
              <a:rPr lang="es-MX" sz="600" dirty="0">
                <a:solidFill>
                  <a:srgbClr val="000000"/>
                </a:solidFill>
                <a:latin typeface="Arial" charset="0"/>
              </a:rPr>
              <a:t>El C. </a:t>
            </a:r>
            <a:r>
              <a:rPr lang="es-MX" sz="600" b="1" i="1" u="sng" dirty="0">
                <a:solidFill>
                  <a:srgbClr val="000000"/>
                </a:solidFill>
                <a:latin typeface="Arial" charset="0"/>
              </a:rPr>
              <a:t>Cuauhtémoc Modesto López</a:t>
            </a:r>
            <a:r>
              <a:rPr lang="es-MX" sz="600" dirty="0">
                <a:solidFill>
                  <a:srgbClr val="000000"/>
                </a:solidFill>
                <a:latin typeface="Arial" charset="0"/>
              </a:rPr>
              <a:t>, </a:t>
            </a:r>
            <a:r>
              <a:rPr lang="es-MX" sz="600" b="1" i="1" u="sng" dirty="0">
                <a:solidFill>
                  <a:srgbClr val="000000"/>
                </a:solidFill>
                <a:latin typeface="Arial" charset="0"/>
              </a:rPr>
              <a:t>Secretario Técnico del Consejo Estatal de Población,</a:t>
            </a:r>
            <a:r>
              <a:rPr lang="es-MX" sz="600" dirty="0">
                <a:solidFill>
                  <a:srgbClr val="000000"/>
                </a:solidFill>
                <a:latin typeface="Arial" charset="0"/>
              </a:rPr>
              <a:t> Certifica que el presente organigrama refleja el personal así como los puestos y nombramientos que integran la estructura vigente al mes de </a:t>
            </a:r>
            <a:r>
              <a:rPr lang="es-MX" sz="600" b="1" u="sng" dirty="0">
                <a:solidFill>
                  <a:srgbClr val="000000"/>
                </a:solidFill>
                <a:latin typeface="Arial" charset="0"/>
              </a:rPr>
              <a:t>Abril de 2018</a:t>
            </a:r>
            <a:r>
              <a:rPr lang="es-MX" sz="600" b="1" i="1" u="sng" dirty="0">
                <a:solidFill>
                  <a:srgbClr val="000000"/>
                </a:solidFill>
                <a:latin typeface="Arial" charset="0"/>
              </a:rPr>
              <a:t>.</a:t>
            </a:r>
          </a:p>
        </p:txBody>
      </p:sp>
      <p:cxnSp>
        <p:nvCxnSpPr>
          <p:cNvPr id="245" name="244 Conector recto"/>
          <p:cNvCxnSpPr/>
          <p:nvPr/>
        </p:nvCxnSpPr>
        <p:spPr bwMode="auto">
          <a:xfrm>
            <a:off x="2596369" y="8217309"/>
            <a:ext cx="724619" cy="1588"/>
          </a:xfrm>
          <a:prstGeom prst="line">
            <a:avLst/>
          </a:prstGeom>
          <a:solidFill>
            <a:schemeClr val="accent1"/>
          </a:solidFill>
          <a:ln w="9525" cap="flat" cmpd="sng" algn="ctr">
            <a:solidFill>
              <a:schemeClr val="accent1"/>
            </a:solidFill>
            <a:prstDash val="dash"/>
            <a:round/>
            <a:headEnd type="none" w="med" len="med"/>
            <a:tailEnd type="none" w="med" len="med"/>
          </a:ln>
          <a:effectLst/>
        </p:spPr>
      </p:cxnSp>
      <p:cxnSp>
        <p:nvCxnSpPr>
          <p:cNvPr id="246" name="245 Conector recto"/>
          <p:cNvCxnSpPr/>
          <p:nvPr/>
        </p:nvCxnSpPr>
        <p:spPr bwMode="auto">
          <a:xfrm>
            <a:off x="2596369" y="8349550"/>
            <a:ext cx="72461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8" name="247 Conector recto"/>
          <p:cNvCxnSpPr/>
          <p:nvPr/>
        </p:nvCxnSpPr>
        <p:spPr bwMode="auto">
          <a:xfrm flipH="1" flipV="1">
            <a:off x="4945835" y="5440612"/>
            <a:ext cx="1452654"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9" name="248 Conector recto"/>
          <p:cNvCxnSpPr/>
          <p:nvPr/>
        </p:nvCxnSpPr>
        <p:spPr bwMode="auto">
          <a:xfrm flipH="1">
            <a:off x="6440646" y="6333702"/>
            <a:ext cx="217823" cy="254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0" name="249 Conector recto"/>
          <p:cNvCxnSpPr/>
          <p:nvPr/>
        </p:nvCxnSpPr>
        <p:spPr bwMode="auto">
          <a:xfrm flipV="1">
            <a:off x="308298" y="3815474"/>
            <a:ext cx="342040" cy="905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1" name="250 Conector recto"/>
          <p:cNvCxnSpPr/>
          <p:nvPr/>
        </p:nvCxnSpPr>
        <p:spPr bwMode="auto">
          <a:xfrm flipV="1">
            <a:off x="298703" y="4535996"/>
            <a:ext cx="385985" cy="603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2" name="251 Conector recto"/>
          <p:cNvCxnSpPr/>
          <p:nvPr/>
        </p:nvCxnSpPr>
        <p:spPr bwMode="auto">
          <a:xfrm flipV="1">
            <a:off x="2567639" y="3841689"/>
            <a:ext cx="447778" cy="287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53" name="Line 50"/>
          <p:cNvSpPr>
            <a:spLocks noChangeShapeType="1"/>
          </p:cNvSpPr>
          <p:nvPr/>
        </p:nvSpPr>
        <p:spPr bwMode="auto">
          <a:xfrm flipH="1">
            <a:off x="1160109" y="3260177"/>
            <a:ext cx="0" cy="235909"/>
          </a:xfrm>
          <a:prstGeom prst="line">
            <a:avLst/>
          </a:prstGeom>
          <a:noFill/>
          <a:ln w="9525">
            <a:solidFill>
              <a:schemeClr val="tx1"/>
            </a:solidFill>
            <a:round/>
            <a:headEnd/>
            <a:tailEnd/>
          </a:ln>
          <a:effectLst/>
        </p:spPr>
        <p:txBody>
          <a:bodyPr/>
          <a:lstStyle/>
          <a:p>
            <a:pPr eaLnBrk="0" fontAlgn="base" hangingPunct="0">
              <a:spcBef>
                <a:spcPct val="0"/>
              </a:spcBef>
              <a:spcAft>
                <a:spcPct val="0"/>
              </a:spcAft>
            </a:pPr>
            <a:endParaRPr lang="es-MX" sz="700">
              <a:solidFill>
                <a:srgbClr val="000000"/>
              </a:solidFill>
              <a:latin typeface="Arial" charset="0"/>
            </a:endParaRPr>
          </a:p>
        </p:txBody>
      </p:sp>
      <p:sp>
        <p:nvSpPr>
          <p:cNvPr id="254" name="Rectangle 2102"/>
          <p:cNvSpPr>
            <a:spLocks noChangeArrowheads="1"/>
          </p:cNvSpPr>
          <p:nvPr/>
        </p:nvSpPr>
        <p:spPr bwMode="auto">
          <a:xfrm>
            <a:off x="2708920" y="1727684"/>
            <a:ext cx="1440000"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dirty="0">
              <a:solidFill>
                <a:srgbClr val="000000"/>
              </a:solidFill>
              <a:latin typeface="Arial" charset="0"/>
            </a:endParaRPr>
          </a:p>
        </p:txBody>
      </p:sp>
      <p:sp>
        <p:nvSpPr>
          <p:cNvPr id="255" name="Text Box 2197"/>
          <p:cNvSpPr txBox="1">
            <a:spLocks noChangeArrowheads="1"/>
          </p:cNvSpPr>
          <p:nvPr/>
        </p:nvSpPr>
        <p:spPr bwMode="auto">
          <a:xfrm>
            <a:off x="2742749" y="4256315"/>
            <a:ext cx="184731" cy="200055"/>
          </a:xfrm>
          <a:prstGeom prst="rect">
            <a:avLst/>
          </a:prstGeom>
          <a:noFill/>
          <a:ln w="9525">
            <a:noFill/>
            <a:miter lim="800000"/>
            <a:headEnd/>
            <a:tailEnd/>
          </a:ln>
        </p:spPr>
        <p:txBody>
          <a:bodyPr wrap="none">
            <a:spAutoFit/>
          </a:bodyPr>
          <a:lstStyle/>
          <a:p>
            <a:pPr eaLnBrk="0" fontAlgn="base" hangingPunct="0">
              <a:spcBef>
                <a:spcPct val="0"/>
              </a:spcBef>
              <a:spcAft>
                <a:spcPct val="0"/>
              </a:spcAft>
            </a:pPr>
            <a:endParaRPr lang="es-MX" sz="700">
              <a:solidFill>
                <a:srgbClr val="000000"/>
              </a:solidFill>
              <a:latin typeface="Arial" pitchFamily="34" charset="0"/>
              <a:cs typeface="Arial" pitchFamily="34" charset="0"/>
            </a:endParaRPr>
          </a:p>
        </p:txBody>
      </p:sp>
      <p:cxnSp>
        <p:nvCxnSpPr>
          <p:cNvPr id="256" name="52 Conector recto"/>
          <p:cNvCxnSpPr>
            <a:cxnSpLocks noChangeShapeType="1"/>
          </p:cNvCxnSpPr>
          <p:nvPr/>
        </p:nvCxnSpPr>
        <p:spPr bwMode="auto">
          <a:xfrm>
            <a:off x="2708920" y="1979712"/>
            <a:ext cx="1440000" cy="0"/>
          </a:xfrm>
          <a:prstGeom prst="line">
            <a:avLst/>
          </a:prstGeom>
          <a:noFill/>
          <a:ln w="9525" algn="ctr">
            <a:solidFill>
              <a:srgbClr val="339966"/>
            </a:solidFill>
            <a:round/>
            <a:headEnd/>
            <a:tailEnd/>
          </a:ln>
        </p:spPr>
      </p:cxnSp>
      <p:sp>
        <p:nvSpPr>
          <p:cNvPr id="258" name="Rectangle 2102"/>
          <p:cNvSpPr>
            <a:spLocks noChangeArrowheads="1"/>
          </p:cNvSpPr>
          <p:nvPr/>
        </p:nvSpPr>
        <p:spPr bwMode="auto">
          <a:xfrm>
            <a:off x="439251" y="3476201"/>
            <a:ext cx="1441553"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p:txBody>
      </p:sp>
      <p:cxnSp>
        <p:nvCxnSpPr>
          <p:cNvPr id="259" name="52 Conector recto"/>
          <p:cNvCxnSpPr>
            <a:cxnSpLocks noChangeShapeType="1"/>
          </p:cNvCxnSpPr>
          <p:nvPr/>
        </p:nvCxnSpPr>
        <p:spPr bwMode="auto">
          <a:xfrm>
            <a:off x="440668" y="3707904"/>
            <a:ext cx="1440000" cy="0"/>
          </a:xfrm>
          <a:prstGeom prst="line">
            <a:avLst/>
          </a:prstGeom>
          <a:noFill/>
          <a:ln w="9525" algn="ctr">
            <a:solidFill>
              <a:srgbClr val="339966"/>
            </a:solidFill>
            <a:round/>
            <a:headEnd/>
            <a:tailEnd/>
          </a:ln>
        </p:spPr>
      </p:cxnSp>
      <p:cxnSp>
        <p:nvCxnSpPr>
          <p:cNvPr id="260" name="48 Conector recto"/>
          <p:cNvCxnSpPr>
            <a:cxnSpLocks noChangeShapeType="1"/>
          </p:cNvCxnSpPr>
          <p:nvPr/>
        </p:nvCxnSpPr>
        <p:spPr bwMode="auto">
          <a:xfrm flipH="1">
            <a:off x="294468" y="3844275"/>
            <a:ext cx="13832" cy="2514470"/>
          </a:xfrm>
          <a:prstGeom prst="line">
            <a:avLst/>
          </a:prstGeom>
          <a:noFill/>
          <a:ln w="9525" algn="ctr">
            <a:solidFill>
              <a:schemeClr val="tx1"/>
            </a:solidFill>
            <a:round/>
            <a:headEnd/>
            <a:tailEnd/>
          </a:ln>
        </p:spPr>
      </p:cxnSp>
      <p:cxnSp>
        <p:nvCxnSpPr>
          <p:cNvPr id="261" name="260 Conector recto"/>
          <p:cNvCxnSpPr>
            <a:stCxn id="253" idx="0"/>
          </p:cNvCxnSpPr>
          <p:nvPr/>
        </p:nvCxnSpPr>
        <p:spPr bwMode="auto">
          <a:xfrm>
            <a:off x="1160109" y="3260177"/>
            <a:ext cx="4500916" cy="1567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2" name="261 Conector recto"/>
          <p:cNvCxnSpPr/>
          <p:nvPr/>
        </p:nvCxnSpPr>
        <p:spPr bwMode="auto">
          <a:xfrm flipV="1">
            <a:off x="5661248" y="3260178"/>
            <a:ext cx="0" cy="7560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63" name="Rectangle 2102"/>
          <p:cNvSpPr>
            <a:spLocks noChangeArrowheads="1"/>
          </p:cNvSpPr>
          <p:nvPr/>
        </p:nvSpPr>
        <p:spPr bwMode="auto">
          <a:xfrm>
            <a:off x="437599" y="4276162"/>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p:txBody>
      </p:sp>
      <p:sp>
        <p:nvSpPr>
          <p:cNvPr id="264" name="Rectangle 2102"/>
          <p:cNvSpPr>
            <a:spLocks noChangeArrowheads="1"/>
          </p:cNvSpPr>
          <p:nvPr/>
        </p:nvSpPr>
        <p:spPr bwMode="auto">
          <a:xfrm>
            <a:off x="2696480" y="3577630"/>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pPr>
            <a:endParaRPr lang="es-ES" sz="700" b="1" dirty="0">
              <a:solidFill>
                <a:srgbClr val="000000"/>
              </a:solidFill>
              <a:latin typeface="Arial" pitchFamily="34" charset="0"/>
              <a:cs typeface="Arial" pitchFamily="34" charset="0"/>
            </a:endParaRPr>
          </a:p>
        </p:txBody>
      </p:sp>
      <p:sp>
        <p:nvSpPr>
          <p:cNvPr id="265" name="Rectangle 2102"/>
          <p:cNvSpPr>
            <a:spLocks noChangeArrowheads="1"/>
          </p:cNvSpPr>
          <p:nvPr/>
        </p:nvSpPr>
        <p:spPr bwMode="auto">
          <a:xfrm>
            <a:off x="4939775" y="3599892"/>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 sz="700" dirty="0">
              <a:solidFill>
                <a:srgbClr val="000000"/>
              </a:solidFill>
              <a:latin typeface="Arial" pitchFamily="34" charset="0"/>
              <a:cs typeface="Arial" pitchFamily="34" charset="0"/>
            </a:endParaRPr>
          </a:p>
        </p:txBody>
      </p:sp>
      <p:cxnSp>
        <p:nvCxnSpPr>
          <p:cNvPr id="266" name="48 Conector recto"/>
          <p:cNvCxnSpPr>
            <a:cxnSpLocks noChangeShapeType="1"/>
          </p:cNvCxnSpPr>
          <p:nvPr/>
        </p:nvCxnSpPr>
        <p:spPr bwMode="auto">
          <a:xfrm flipH="1">
            <a:off x="6642751" y="3856437"/>
            <a:ext cx="26609" cy="2484276"/>
          </a:xfrm>
          <a:prstGeom prst="line">
            <a:avLst/>
          </a:prstGeom>
          <a:noFill/>
          <a:ln w="9525" algn="ctr">
            <a:solidFill>
              <a:schemeClr val="tx1"/>
            </a:solidFill>
            <a:round/>
            <a:headEnd/>
            <a:tailEnd/>
          </a:ln>
        </p:spPr>
      </p:cxnSp>
      <p:sp>
        <p:nvSpPr>
          <p:cNvPr id="267" name="Rectangle 2102"/>
          <p:cNvSpPr>
            <a:spLocks noChangeArrowheads="1"/>
          </p:cNvSpPr>
          <p:nvPr/>
        </p:nvSpPr>
        <p:spPr bwMode="auto">
          <a:xfrm>
            <a:off x="2709824" y="5099957"/>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Arial" pitchFamily="34" charset="0"/>
              <a:cs typeface="Arial" pitchFamily="34" charset="0"/>
            </a:endParaRPr>
          </a:p>
        </p:txBody>
      </p:sp>
      <p:sp>
        <p:nvSpPr>
          <p:cNvPr id="268" name="Rectangle 2102"/>
          <p:cNvSpPr>
            <a:spLocks noChangeArrowheads="1"/>
          </p:cNvSpPr>
          <p:nvPr/>
        </p:nvSpPr>
        <p:spPr bwMode="auto">
          <a:xfrm>
            <a:off x="2709824" y="5928156"/>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a:lnSpc>
                <a:spcPct val="80000"/>
              </a:lnSpc>
              <a:defRPr/>
            </a:pPr>
            <a:endParaRPr lang="es-ES_tradnl" sz="700" b="1" dirty="0">
              <a:solidFill>
                <a:srgbClr val="000000"/>
              </a:solidFill>
              <a:latin typeface="Arial" pitchFamily="34" charset="0"/>
              <a:cs typeface="Arial" pitchFamily="34" charset="0"/>
            </a:endParaRPr>
          </a:p>
          <a:p>
            <a:pPr algn="ctr">
              <a:lnSpc>
                <a:spcPct val="80000"/>
              </a:lnSpc>
              <a:defRPr/>
            </a:pPr>
            <a:endParaRPr lang="es-ES_tradnl" sz="700" b="1" dirty="0">
              <a:solidFill>
                <a:srgbClr val="000000"/>
              </a:solidFill>
              <a:latin typeface="Arial" pitchFamily="34" charset="0"/>
              <a:cs typeface="Arial" pitchFamily="34" charset="0"/>
            </a:endParaRPr>
          </a:p>
          <a:p>
            <a:pPr algn="ctr">
              <a:lnSpc>
                <a:spcPct val="80000"/>
              </a:lnSpc>
              <a:defRPr/>
            </a:pPr>
            <a:endParaRPr lang="es-ES_tradnl" sz="700" dirty="0">
              <a:latin typeface="Arial" pitchFamily="34"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Arial" pitchFamily="34" charset="0"/>
              <a:cs typeface="Arial" pitchFamily="34" charset="0"/>
            </a:endParaRPr>
          </a:p>
        </p:txBody>
      </p:sp>
      <p:sp>
        <p:nvSpPr>
          <p:cNvPr id="269" name="Rectangle 2102"/>
          <p:cNvSpPr>
            <a:spLocks noChangeArrowheads="1"/>
          </p:cNvSpPr>
          <p:nvPr/>
        </p:nvSpPr>
        <p:spPr bwMode="auto">
          <a:xfrm>
            <a:off x="2731090" y="4254624"/>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p:txBody>
      </p:sp>
      <p:cxnSp>
        <p:nvCxnSpPr>
          <p:cNvPr id="271" name="270 Conector recto"/>
          <p:cNvCxnSpPr/>
          <p:nvPr/>
        </p:nvCxnSpPr>
        <p:spPr bwMode="auto">
          <a:xfrm rot="10800000" flipH="1">
            <a:off x="2707276" y="3823733"/>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2" name="271 Conector recto"/>
          <p:cNvCxnSpPr/>
          <p:nvPr/>
        </p:nvCxnSpPr>
        <p:spPr bwMode="auto">
          <a:xfrm rot="10800000" flipH="1">
            <a:off x="446162" y="4528190"/>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3" name="272 Conector recto"/>
          <p:cNvCxnSpPr/>
          <p:nvPr/>
        </p:nvCxnSpPr>
        <p:spPr bwMode="auto">
          <a:xfrm>
            <a:off x="2709824" y="6174653"/>
            <a:ext cx="1440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4" name="273 Conector recto"/>
          <p:cNvCxnSpPr/>
          <p:nvPr/>
        </p:nvCxnSpPr>
        <p:spPr bwMode="auto">
          <a:xfrm rot="10800000" flipH="1">
            <a:off x="4961026" y="6333372"/>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5" name="274 Conector recto"/>
          <p:cNvCxnSpPr/>
          <p:nvPr/>
        </p:nvCxnSpPr>
        <p:spPr bwMode="auto">
          <a:xfrm>
            <a:off x="2727826" y="5316088"/>
            <a:ext cx="1440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6" name="275 Conector recto"/>
          <p:cNvCxnSpPr>
            <a:stCxn id="254" idx="2"/>
          </p:cNvCxnSpPr>
          <p:nvPr/>
        </p:nvCxnSpPr>
        <p:spPr bwMode="auto">
          <a:xfrm>
            <a:off x="3428920" y="2267684"/>
            <a:ext cx="83" cy="10081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7" name="276 Conector recto"/>
          <p:cNvCxnSpPr/>
          <p:nvPr/>
        </p:nvCxnSpPr>
        <p:spPr bwMode="auto">
          <a:xfrm>
            <a:off x="2573827" y="3239852"/>
            <a:ext cx="22542" cy="445183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8" name="277 Conector recto"/>
          <p:cNvCxnSpPr/>
          <p:nvPr/>
        </p:nvCxnSpPr>
        <p:spPr bwMode="auto">
          <a:xfrm flipH="1">
            <a:off x="6381328" y="3856239"/>
            <a:ext cx="28803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79" name="Text Box 2197"/>
          <p:cNvSpPr txBox="1">
            <a:spLocks noChangeArrowheads="1"/>
          </p:cNvSpPr>
          <p:nvPr/>
        </p:nvSpPr>
        <p:spPr bwMode="auto">
          <a:xfrm>
            <a:off x="2895149" y="4408715"/>
            <a:ext cx="184731" cy="200055"/>
          </a:xfrm>
          <a:prstGeom prst="rect">
            <a:avLst/>
          </a:prstGeom>
          <a:noFill/>
          <a:ln w="9525">
            <a:noFill/>
            <a:miter lim="800000"/>
            <a:headEnd/>
            <a:tailEnd/>
          </a:ln>
        </p:spPr>
        <p:txBody>
          <a:bodyPr wrap="none">
            <a:spAutoFit/>
          </a:bodyPr>
          <a:lstStyle/>
          <a:p>
            <a:pPr eaLnBrk="0" fontAlgn="base" hangingPunct="0">
              <a:spcBef>
                <a:spcPct val="0"/>
              </a:spcBef>
              <a:spcAft>
                <a:spcPct val="0"/>
              </a:spcAft>
            </a:pPr>
            <a:endParaRPr lang="es-MX" sz="700">
              <a:solidFill>
                <a:srgbClr val="000000"/>
              </a:solidFill>
              <a:latin typeface="Arial" pitchFamily="34" charset="0"/>
              <a:cs typeface="Arial" pitchFamily="34" charset="0"/>
            </a:endParaRPr>
          </a:p>
        </p:txBody>
      </p:sp>
      <p:cxnSp>
        <p:nvCxnSpPr>
          <p:cNvPr id="280" name="279 Conector recto"/>
          <p:cNvCxnSpPr/>
          <p:nvPr/>
        </p:nvCxnSpPr>
        <p:spPr bwMode="auto">
          <a:xfrm rot="10800000" flipH="1">
            <a:off x="2738517" y="4451992"/>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1" name="280 Rectángulo"/>
          <p:cNvSpPr/>
          <p:nvPr/>
        </p:nvSpPr>
        <p:spPr>
          <a:xfrm>
            <a:off x="2796118" y="5100064"/>
            <a:ext cx="1245854" cy="200055"/>
          </a:xfrm>
          <a:prstGeom prst="rect">
            <a:avLst/>
          </a:prstGeom>
        </p:spPr>
        <p:txBody>
          <a:bodyPr wrap="none">
            <a:spAutoFit/>
          </a:bodyPr>
          <a:lstStyle/>
          <a:p>
            <a:r>
              <a:rPr lang="es-ES_tradnl" sz="700" b="1" dirty="0">
                <a:solidFill>
                  <a:srgbClr val="000000"/>
                </a:solidFill>
                <a:latin typeface="Arial" pitchFamily="34" charset="0"/>
                <a:cs typeface="Arial" pitchFamily="34" charset="0"/>
              </a:rPr>
              <a:t>Educación en Población </a:t>
            </a:r>
            <a:endParaRPr lang="es-MX" sz="700" dirty="0"/>
          </a:p>
        </p:txBody>
      </p:sp>
      <p:sp>
        <p:nvSpPr>
          <p:cNvPr id="282" name="281 Rectángulo"/>
          <p:cNvSpPr/>
          <p:nvPr/>
        </p:nvSpPr>
        <p:spPr>
          <a:xfrm>
            <a:off x="2709824" y="5352092"/>
            <a:ext cx="1458162" cy="307777"/>
          </a:xfrm>
          <a:prstGeom prst="rect">
            <a:avLst/>
          </a:prstGeom>
        </p:spPr>
        <p:txBody>
          <a:bodyPr wrap="square">
            <a:spAutoFit/>
          </a:bodyPr>
          <a:lstStyle/>
          <a:p>
            <a:pPr lvl="0" algn="ctr" eaLnBrk="0" fontAlgn="base" hangingPunct="0">
              <a:spcBef>
                <a:spcPct val="0"/>
              </a:spcBef>
              <a:spcAft>
                <a:spcPct val="0"/>
              </a:spcAft>
              <a:defRPr/>
            </a:pPr>
            <a:r>
              <a:rPr lang="es-ES_tradnl" sz="700" b="1" dirty="0">
                <a:solidFill>
                  <a:srgbClr val="000000"/>
                </a:solidFill>
                <a:latin typeface="Arial" pitchFamily="34" charset="0"/>
                <a:cs typeface="Arial" pitchFamily="34" charset="0"/>
              </a:rPr>
              <a:t>Selene Soubierbielle Cuevas </a:t>
            </a:r>
          </a:p>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Técnico Especializada (07-10)</a:t>
            </a:r>
            <a:endParaRPr lang="es-ES_tradnl" sz="700" b="1" dirty="0">
              <a:solidFill>
                <a:srgbClr val="000000"/>
              </a:solidFill>
              <a:latin typeface="Arial" pitchFamily="34" charset="0"/>
              <a:cs typeface="Arial" pitchFamily="34" charset="0"/>
            </a:endParaRPr>
          </a:p>
        </p:txBody>
      </p:sp>
      <p:sp>
        <p:nvSpPr>
          <p:cNvPr id="283" name="282 Rectángulo"/>
          <p:cNvSpPr/>
          <p:nvPr/>
        </p:nvSpPr>
        <p:spPr>
          <a:xfrm>
            <a:off x="2997856" y="5958629"/>
            <a:ext cx="824265" cy="178510"/>
          </a:xfrm>
          <a:prstGeom prst="rect">
            <a:avLst/>
          </a:prstGeom>
        </p:spPr>
        <p:txBody>
          <a:bodyPr wrap="none">
            <a:spAutoFit/>
          </a:bodyPr>
          <a:lstStyle/>
          <a:p>
            <a:pPr lvl="0" algn="ctr">
              <a:lnSpc>
                <a:spcPct val="80000"/>
              </a:lnSpc>
              <a:defRPr/>
            </a:pPr>
            <a:r>
              <a:rPr lang="es-ES_tradnl" sz="700" b="1" dirty="0">
                <a:solidFill>
                  <a:srgbClr val="000000"/>
                </a:solidFill>
                <a:latin typeface="Arial" pitchFamily="34" charset="0"/>
                <a:cs typeface="Arial" pitchFamily="34" charset="0"/>
              </a:rPr>
              <a:t>Diseño Gráfico</a:t>
            </a:r>
          </a:p>
        </p:txBody>
      </p:sp>
      <p:sp>
        <p:nvSpPr>
          <p:cNvPr id="284" name="283 Rectángulo"/>
          <p:cNvSpPr/>
          <p:nvPr/>
        </p:nvSpPr>
        <p:spPr>
          <a:xfrm>
            <a:off x="2709824" y="6216188"/>
            <a:ext cx="1476164" cy="264688"/>
          </a:xfrm>
          <a:prstGeom prst="rect">
            <a:avLst/>
          </a:prstGeom>
        </p:spPr>
        <p:txBody>
          <a:bodyPr wrap="square">
            <a:spAutoFit/>
          </a:bodyPr>
          <a:lstStyle/>
          <a:p>
            <a:pPr algn="ctr">
              <a:lnSpc>
                <a:spcPct val="80000"/>
              </a:lnSpc>
              <a:defRPr/>
            </a:pPr>
            <a:r>
              <a:rPr lang="es-ES_tradnl" sz="700" b="1" dirty="0">
                <a:latin typeface="Arial" pitchFamily="34" charset="0"/>
                <a:cs typeface="Arial" pitchFamily="34" charset="0"/>
              </a:rPr>
              <a:t>Gabriela Moreno Cadena</a:t>
            </a:r>
          </a:p>
          <a:p>
            <a:pPr algn="ctr">
              <a:lnSpc>
                <a:spcPct val="80000"/>
              </a:lnSpc>
              <a:defRPr/>
            </a:pPr>
            <a:r>
              <a:rPr lang="es-ES_tradnl" sz="700" dirty="0">
                <a:latin typeface="Arial" pitchFamily="34" charset="0"/>
                <a:cs typeface="Arial" pitchFamily="34" charset="0"/>
              </a:rPr>
              <a:t>Técnico Especializado (07-10)</a:t>
            </a:r>
            <a:endParaRPr lang="es-MX" sz="700" dirty="0"/>
          </a:p>
        </p:txBody>
      </p:sp>
      <p:cxnSp>
        <p:nvCxnSpPr>
          <p:cNvPr id="285" name="284 Conector recto"/>
          <p:cNvCxnSpPr/>
          <p:nvPr/>
        </p:nvCxnSpPr>
        <p:spPr bwMode="auto">
          <a:xfrm flipH="1">
            <a:off x="4939775" y="3851920"/>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6" name="285 Rectángulo"/>
          <p:cNvSpPr/>
          <p:nvPr/>
        </p:nvSpPr>
        <p:spPr>
          <a:xfrm>
            <a:off x="4850317" y="5404609"/>
            <a:ext cx="1620180" cy="437043"/>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dirty="0">
                <a:solidFill>
                  <a:srgbClr val="000000"/>
                </a:solidFill>
                <a:latin typeface="Arial" pitchFamily="34" charset="0"/>
                <a:cs typeface="Arial" pitchFamily="34" charset="0"/>
              </a:rPr>
              <a:t>Bruce Lee Sánchez González Chofer del Primera (05-02) Comisionado de la Oficialía Mayor del Ejecutivo Estatal</a:t>
            </a:r>
          </a:p>
        </p:txBody>
      </p:sp>
      <p:sp>
        <p:nvSpPr>
          <p:cNvPr id="287" name="286 Rectángulo"/>
          <p:cNvSpPr/>
          <p:nvPr/>
        </p:nvSpPr>
        <p:spPr>
          <a:xfrm>
            <a:off x="5177926" y="5260593"/>
            <a:ext cx="968535" cy="17851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Arial" pitchFamily="34" charset="0"/>
                <a:cs typeface="Arial" pitchFamily="34" charset="0"/>
              </a:rPr>
              <a:t>Mensajero/ Chofer</a:t>
            </a:r>
          </a:p>
        </p:txBody>
      </p:sp>
      <p:sp>
        <p:nvSpPr>
          <p:cNvPr id="288" name="287 Rectángulo"/>
          <p:cNvSpPr/>
          <p:nvPr/>
        </p:nvSpPr>
        <p:spPr>
          <a:xfrm>
            <a:off x="440668" y="3724163"/>
            <a:ext cx="1476164" cy="307777"/>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Mariana Méndez Romo</a:t>
            </a:r>
          </a:p>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Directora de Área (15-05)</a:t>
            </a:r>
          </a:p>
        </p:txBody>
      </p:sp>
      <p:sp>
        <p:nvSpPr>
          <p:cNvPr id="289" name="288 Rectángulo"/>
          <p:cNvSpPr/>
          <p:nvPr/>
        </p:nvSpPr>
        <p:spPr>
          <a:xfrm>
            <a:off x="440668" y="3436131"/>
            <a:ext cx="1440160" cy="307777"/>
          </a:xfrm>
          <a:prstGeom prst="rect">
            <a:avLst/>
          </a:prstGeom>
        </p:spPr>
        <p:txBody>
          <a:bodyPr wrap="square">
            <a:spAutoFit/>
          </a:bodyPr>
          <a:lstStyle/>
          <a:p>
            <a:pPr lvl="0" algn="ctr" eaLnBrk="0" fontAlgn="base" hangingPunct="0">
              <a:spcBef>
                <a:spcPct val="0"/>
              </a:spcBef>
              <a:spcAft>
                <a:spcPct val="0"/>
              </a:spcAft>
              <a:defRPr/>
            </a:pPr>
            <a:r>
              <a:rPr lang="es-ES_tradnl" sz="700" b="1" dirty="0">
                <a:solidFill>
                  <a:srgbClr val="000000"/>
                </a:solidFill>
                <a:latin typeface="Arial" pitchFamily="34" charset="0"/>
                <a:cs typeface="Arial" pitchFamily="34" charset="0"/>
              </a:rPr>
              <a:t> Coordinación Interinstitucional</a:t>
            </a:r>
          </a:p>
        </p:txBody>
      </p:sp>
      <p:sp>
        <p:nvSpPr>
          <p:cNvPr id="290" name="289 Rectángulo"/>
          <p:cNvSpPr/>
          <p:nvPr/>
        </p:nvSpPr>
        <p:spPr>
          <a:xfrm>
            <a:off x="428646" y="4312166"/>
            <a:ext cx="1383713" cy="200055"/>
          </a:xfrm>
          <a:prstGeom prst="rect">
            <a:avLst/>
          </a:prstGeom>
        </p:spPr>
        <p:txBody>
          <a:bodyPr wrap="none">
            <a:spAutoFit/>
          </a:bodyPr>
          <a:lstStyle/>
          <a:p>
            <a:pPr lvl="0" algn="ctr" eaLnBrk="0" fontAlgn="base" hangingPunct="0">
              <a:spcBef>
                <a:spcPct val="0"/>
              </a:spcBef>
              <a:spcAft>
                <a:spcPct val="0"/>
              </a:spcAft>
              <a:defRPr/>
            </a:pPr>
            <a:r>
              <a:rPr lang="es-ES_tradnl" sz="700" b="1" dirty="0">
                <a:solidFill>
                  <a:srgbClr val="000000"/>
                </a:solidFill>
                <a:latin typeface="Arial" pitchFamily="34" charset="0"/>
                <a:cs typeface="Arial" pitchFamily="34" charset="0"/>
              </a:rPr>
              <a:t>Informática y Transparencia</a:t>
            </a:r>
          </a:p>
        </p:txBody>
      </p:sp>
      <p:sp>
        <p:nvSpPr>
          <p:cNvPr id="291" name="290 Rectángulo"/>
          <p:cNvSpPr/>
          <p:nvPr/>
        </p:nvSpPr>
        <p:spPr>
          <a:xfrm>
            <a:off x="440668" y="4528190"/>
            <a:ext cx="1476164" cy="307777"/>
          </a:xfrm>
          <a:prstGeom prst="rect">
            <a:avLst/>
          </a:prstGeom>
        </p:spPr>
        <p:txBody>
          <a:bodyPr wrap="square">
            <a:spAutoFit/>
          </a:bodyPr>
          <a:lstStyle/>
          <a:p>
            <a:pPr lvl="0" algn="ctr" eaLnBrk="0" fontAlgn="base" hangingPunct="0">
              <a:spcBef>
                <a:spcPct val="0"/>
              </a:spcBef>
              <a:spcAft>
                <a:spcPct val="0"/>
              </a:spcAft>
              <a:defRPr/>
            </a:pPr>
            <a:r>
              <a:rPr lang="es-ES_tradnl" sz="700" b="1" dirty="0">
                <a:solidFill>
                  <a:srgbClr val="000000"/>
                </a:solidFill>
                <a:latin typeface="Arial" pitchFamily="34" charset="0"/>
                <a:cs typeface="Arial" pitchFamily="34" charset="0"/>
              </a:rPr>
              <a:t>Juan Gerardo Quiroz Ávila</a:t>
            </a:r>
          </a:p>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Técnico Especializado (07-10</a:t>
            </a:r>
            <a:r>
              <a:rPr lang="es-ES_tradnl" sz="700" b="1" dirty="0">
                <a:solidFill>
                  <a:srgbClr val="000000"/>
                </a:solidFill>
                <a:latin typeface="Arial" pitchFamily="34" charset="0"/>
                <a:cs typeface="Arial" pitchFamily="34" charset="0"/>
              </a:rPr>
              <a:t>)</a:t>
            </a:r>
            <a:endParaRPr lang="es-MX" sz="700" dirty="0"/>
          </a:p>
        </p:txBody>
      </p:sp>
      <p:sp>
        <p:nvSpPr>
          <p:cNvPr id="292" name="291 Rectángulo"/>
          <p:cNvSpPr/>
          <p:nvPr/>
        </p:nvSpPr>
        <p:spPr>
          <a:xfrm>
            <a:off x="2708920" y="1959967"/>
            <a:ext cx="1476164" cy="307777"/>
          </a:xfrm>
          <a:prstGeom prst="rect">
            <a:avLst/>
          </a:prstGeom>
        </p:spPr>
        <p:txBody>
          <a:bodyPr wrap="square">
            <a:spAutoFit/>
          </a:bodyPr>
          <a:lstStyle/>
          <a:p>
            <a:pPr lvl="0" algn="ctr" eaLnBrk="0" fontAlgn="base" hangingPunct="0">
              <a:spcBef>
                <a:spcPct val="0"/>
              </a:spcBef>
              <a:spcAft>
                <a:spcPct val="0"/>
              </a:spcAft>
              <a:defRPr/>
            </a:pPr>
            <a:r>
              <a:rPr lang="es-ES_tradnl" sz="700" b="1" dirty="0">
                <a:solidFill>
                  <a:srgbClr val="000000"/>
                </a:solidFill>
                <a:latin typeface="Arial" charset="0"/>
              </a:rPr>
              <a:t>Cuauhtémoc Modesto López</a:t>
            </a:r>
          </a:p>
          <a:p>
            <a:pPr lvl="0" algn="ctr" eaLnBrk="0" fontAlgn="base" hangingPunct="0">
              <a:spcBef>
                <a:spcPct val="0"/>
              </a:spcBef>
              <a:spcAft>
                <a:spcPct val="0"/>
              </a:spcAft>
              <a:defRPr/>
            </a:pPr>
            <a:r>
              <a:rPr lang="es-ES_tradnl" sz="700" dirty="0">
                <a:solidFill>
                  <a:srgbClr val="000000"/>
                </a:solidFill>
                <a:latin typeface="Arial" charset="0"/>
              </a:rPr>
              <a:t>Director  General (17-05)</a:t>
            </a:r>
          </a:p>
        </p:txBody>
      </p:sp>
      <p:sp>
        <p:nvSpPr>
          <p:cNvPr id="293" name="292 Rectángulo"/>
          <p:cNvSpPr/>
          <p:nvPr/>
        </p:nvSpPr>
        <p:spPr>
          <a:xfrm>
            <a:off x="2690918" y="1691680"/>
            <a:ext cx="1476164" cy="307777"/>
          </a:xfrm>
          <a:prstGeom prst="rect">
            <a:avLst/>
          </a:prstGeom>
        </p:spPr>
        <p:txBody>
          <a:bodyPr wrap="square">
            <a:spAutoFit/>
          </a:bodyPr>
          <a:lstStyle/>
          <a:p>
            <a:pPr algn="ctr"/>
            <a:r>
              <a:rPr lang="es-ES_tradnl" sz="700" b="1" dirty="0">
                <a:solidFill>
                  <a:srgbClr val="000000"/>
                </a:solidFill>
                <a:latin typeface="Arial" charset="0"/>
              </a:rPr>
              <a:t>Secretaría Técnica del Consejo Estatal de Población</a:t>
            </a:r>
            <a:endParaRPr lang="es-MX" sz="700" dirty="0"/>
          </a:p>
        </p:txBody>
      </p:sp>
      <p:sp>
        <p:nvSpPr>
          <p:cNvPr id="296" name="295 Rectángulo"/>
          <p:cNvSpPr/>
          <p:nvPr/>
        </p:nvSpPr>
        <p:spPr>
          <a:xfrm>
            <a:off x="2804492" y="3602428"/>
            <a:ext cx="1188146" cy="200055"/>
          </a:xfrm>
          <a:prstGeom prst="rect">
            <a:avLst/>
          </a:prstGeom>
        </p:spPr>
        <p:txBody>
          <a:bodyPr wrap="none">
            <a:spAutoFit/>
          </a:bodyPr>
          <a:lstStyle/>
          <a:p>
            <a:pPr lvl="0" algn="ctr" eaLnBrk="0" fontAlgn="base" hangingPunct="0">
              <a:spcBef>
                <a:spcPct val="0"/>
              </a:spcBef>
              <a:spcAft>
                <a:spcPct val="0"/>
              </a:spcAft>
            </a:pPr>
            <a:r>
              <a:rPr lang="es-ES" sz="700" b="1" dirty="0">
                <a:solidFill>
                  <a:srgbClr val="000000"/>
                </a:solidFill>
                <a:latin typeface="Arial" pitchFamily="34" charset="0"/>
                <a:cs typeface="Arial" pitchFamily="34" charset="0"/>
              </a:rPr>
              <a:t>Estadística Poblacional</a:t>
            </a:r>
          </a:p>
        </p:txBody>
      </p:sp>
      <p:sp>
        <p:nvSpPr>
          <p:cNvPr id="297" name="296 Rectángulo"/>
          <p:cNvSpPr/>
          <p:nvPr/>
        </p:nvSpPr>
        <p:spPr>
          <a:xfrm>
            <a:off x="2696480" y="3818742"/>
            <a:ext cx="1404157" cy="307777"/>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José Juan Fajardo </a:t>
            </a:r>
            <a:r>
              <a:rPr lang="es-ES_tradnl" sz="700" dirty="0" err="1">
                <a:solidFill>
                  <a:srgbClr val="000000"/>
                </a:solidFill>
                <a:latin typeface="Arial" pitchFamily="34" charset="0"/>
                <a:cs typeface="Arial" pitchFamily="34" charset="0"/>
              </a:rPr>
              <a:t>Telles</a:t>
            </a:r>
            <a:endParaRPr lang="es-ES_tradnl" sz="700" dirty="0">
              <a:solidFill>
                <a:srgbClr val="000000"/>
              </a:solidFill>
              <a:latin typeface="Arial" pitchFamily="34" charset="0"/>
              <a:cs typeface="Arial" pitchFamily="34" charset="0"/>
            </a:endParaRPr>
          </a:p>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Jefe de Departamento (13-04) </a:t>
            </a:r>
            <a:endParaRPr lang="es-MX" sz="700" b="1" dirty="0">
              <a:solidFill>
                <a:srgbClr val="000000"/>
              </a:solidFill>
              <a:latin typeface="Arial" pitchFamily="34" charset="0"/>
              <a:cs typeface="Arial" pitchFamily="34" charset="0"/>
            </a:endParaRPr>
          </a:p>
        </p:txBody>
      </p:sp>
      <p:sp>
        <p:nvSpPr>
          <p:cNvPr id="298" name="297 Rectángulo"/>
          <p:cNvSpPr/>
          <p:nvPr/>
        </p:nvSpPr>
        <p:spPr>
          <a:xfrm>
            <a:off x="2623078" y="4451992"/>
            <a:ext cx="1620180" cy="350865"/>
          </a:xfrm>
          <a:prstGeom prst="rect">
            <a:avLst/>
          </a:prstGeom>
        </p:spPr>
        <p:txBody>
          <a:bodyPr wrap="square">
            <a:spAutoFit/>
          </a:bodyPr>
          <a:lstStyle/>
          <a:p>
            <a:pPr lvl="0" algn="ctr" eaLnBrk="0" fontAlgn="base" hangingPunct="0">
              <a:lnSpc>
                <a:spcPct val="80000"/>
              </a:lnSpc>
              <a:spcBef>
                <a:spcPct val="0"/>
              </a:spcBef>
              <a:spcAft>
                <a:spcPct val="0"/>
              </a:spcAft>
              <a:defRPr/>
            </a:pPr>
            <a:r>
              <a:rPr lang="es-ES_tradnl" sz="700" b="1" dirty="0">
                <a:solidFill>
                  <a:srgbClr val="000000"/>
                </a:solidFill>
                <a:latin typeface="Arial" pitchFamily="34" charset="0"/>
                <a:cs typeface="Arial" pitchFamily="34" charset="0"/>
              </a:rPr>
              <a:t>Olimpia Gabriela Velázquez Cerrillo </a:t>
            </a:r>
            <a:endParaRPr lang="es-ES_tradnl" sz="700" dirty="0">
              <a:solidFill>
                <a:srgbClr val="000000"/>
              </a:solidFill>
              <a:latin typeface="Arial" pitchFamily="34" charset="0"/>
              <a:cs typeface="Arial" pitchFamily="34" charset="0"/>
            </a:endParaRPr>
          </a:p>
          <a:p>
            <a:pPr lvl="0" algn="ctr" eaLnBrk="0" fontAlgn="base" hangingPunct="0">
              <a:lnSpc>
                <a:spcPct val="80000"/>
              </a:lnSpc>
              <a:spcBef>
                <a:spcPct val="0"/>
              </a:spcBef>
              <a:spcAft>
                <a:spcPct val="0"/>
              </a:spcAft>
              <a:defRPr/>
            </a:pPr>
            <a:r>
              <a:rPr lang="es-ES_tradnl" sz="700" dirty="0">
                <a:solidFill>
                  <a:srgbClr val="000000"/>
                </a:solidFill>
                <a:latin typeface="Arial" pitchFamily="34" charset="0"/>
                <a:cs typeface="Arial" pitchFamily="34" charset="0"/>
              </a:rPr>
              <a:t>Encargado de Programa (12-09)</a:t>
            </a:r>
            <a:endParaRPr lang="es-ES" sz="700" dirty="0">
              <a:solidFill>
                <a:srgbClr val="000000"/>
              </a:solidFill>
              <a:latin typeface="Arial" pitchFamily="34" charset="0"/>
              <a:cs typeface="Arial" pitchFamily="34" charset="0"/>
            </a:endParaRPr>
          </a:p>
        </p:txBody>
      </p:sp>
      <p:sp>
        <p:nvSpPr>
          <p:cNvPr id="299" name="298 Rectángulo"/>
          <p:cNvSpPr/>
          <p:nvPr/>
        </p:nvSpPr>
        <p:spPr>
          <a:xfrm>
            <a:off x="2767094" y="4235968"/>
            <a:ext cx="1385316" cy="200055"/>
          </a:xfrm>
          <a:prstGeom prst="rect">
            <a:avLst/>
          </a:prstGeom>
        </p:spPr>
        <p:txBody>
          <a:bodyPr wrap="none">
            <a:spAutoFit/>
          </a:bodyPr>
          <a:lstStyle/>
          <a:p>
            <a:pPr lvl="0" algn="ctr" eaLnBrk="0" fontAlgn="base" hangingPunct="0">
              <a:spcBef>
                <a:spcPct val="0"/>
              </a:spcBef>
              <a:spcAft>
                <a:spcPct val="0"/>
              </a:spcAft>
              <a:defRPr/>
            </a:pPr>
            <a:r>
              <a:rPr lang="es-ES_tradnl" sz="700" b="1" dirty="0">
                <a:solidFill>
                  <a:srgbClr val="000000"/>
                </a:solidFill>
                <a:latin typeface="Arial" pitchFamily="34" charset="0"/>
                <a:cs typeface="Arial" pitchFamily="34" charset="0"/>
              </a:rPr>
              <a:t>Comunicación en Población</a:t>
            </a:r>
          </a:p>
        </p:txBody>
      </p:sp>
      <p:sp>
        <p:nvSpPr>
          <p:cNvPr id="300" name="299 Rectángulo"/>
          <p:cNvSpPr/>
          <p:nvPr/>
        </p:nvSpPr>
        <p:spPr>
          <a:xfrm>
            <a:off x="4869160" y="3887924"/>
            <a:ext cx="1620180" cy="264688"/>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dirty="0">
                <a:solidFill>
                  <a:srgbClr val="000000"/>
                </a:solidFill>
                <a:latin typeface="Arial" pitchFamily="34" charset="0"/>
                <a:cs typeface="Arial" pitchFamily="34" charset="0"/>
              </a:rPr>
              <a:t>Magdalena Geraldina Zavala Rico</a:t>
            </a:r>
          </a:p>
          <a:p>
            <a:pPr lvl="0" algn="ctr" eaLnBrk="0" fontAlgn="base" hangingPunct="0">
              <a:lnSpc>
                <a:spcPct val="80000"/>
              </a:lnSpc>
              <a:spcBef>
                <a:spcPct val="0"/>
              </a:spcBef>
              <a:spcAft>
                <a:spcPct val="0"/>
              </a:spcAft>
            </a:pPr>
            <a:r>
              <a:rPr lang="es-ES" sz="700" dirty="0">
                <a:solidFill>
                  <a:srgbClr val="000000"/>
                </a:solidFill>
                <a:latin typeface="Arial" pitchFamily="34" charset="0"/>
                <a:cs typeface="Arial" pitchFamily="34" charset="0"/>
              </a:rPr>
              <a:t>Auxiliar administrativo (05-21)</a:t>
            </a:r>
          </a:p>
        </p:txBody>
      </p:sp>
      <p:sp>
        <p:nvSpPr>
          <p:cNvPr id="301" name="300 Rectángulo"/>
          <p:cNvSpPr/>
          <p:nvPr/>
        </p:nvSpPr>
        <p:spPr>
          <a:xfrm>
            <a:off x="5093725" y="6120172"/>
            <a:ext cx="1196752" cy="178510"/>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b="1" dirty="0">
                <a:solidFill>
                  <a:srgbClr val="000000"/>
                </a:solidFill>
                <a:latin typeface="Arial" pitchFamily="34" charset="0"/>
                <a:cs typeface="Arial" pitchFamily="34" charset="0"/>
              </a:rPr>
              <a:t>Intendencia </a:t>
            </a:r>
          </a:p>
        </p:txBody>
      </p:sp>
      <p:sp>
        <p:nvSpPr>
          <p:cNvPr id="302" name="301 Rectángulo"/>
          <p:cNvSpPr/>
          <p:nvPr/>
        </p:nvSpPr>
        <p:spPr>
          <a:xfrm>
            <a:off x="4886321" y="6359540"/>
            <a:ext cx="1584176" cy="264688"/>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dirty="0">
                <a:solidFill>
                  <a:srgbClr val="000000"/>
                </a:solidFill>
                <a:latin typeface="Arial" pitchFamily="34" charset="0"/>
                <a:cs typeface="Arial" pitchFamily="34" charset="0"/>
              </a:rPr>
              <a:t>Ma. Guadalupe Vargas Martínez</a:t>
            </a:r>
          </a:p>
          <a:p>
            <a:pPr lvl="0" algn="ctr" eaLnBrk="0" fontAlgn="base" hangingPunct="0">
              <a:lnSpc>
                <a:spcPct val="80000"/>
              </a:lnSpc>
              <a:spcBef>
                <a:spcPct val="0"/>
              </a:spcBef>
              <a:spcAft>
                <a:spcPct val="0"/>
              </a:spcAft>
            </a:pPr>
            <a:r>
              <a:rPr lang="es-ES_tradnl" sz="700" dirty="0">
                <a:solidFill>
                  <a:srgbClr val="000000"/>
                </a:solidFill>
                <a:latin typeface="Arial" pitchFamily="34" charset="0"/>
                <a:cs typeface="Arial" pitchFamily="34" charset="0"/>
              </a:rPr>
              <a:t>Mozo de Oficina (02-08) </a:t>
            </a:r>
          </a:p>
        </p:txBody>
      </p:sp>
      <p:sp>
        <p:nvSpPr>
          <p:cNvPr id="303" name="302 Rectángulo"/>
          <p:cNvSpPr/>
          <p:nvPr/>
        </p:nvSpPr>
        <p:spPr>
          <a:xfrm>
            <a:off x="5297265" y="3640413"/>
            <a:ext cx="728084" cy="17851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Arial" pitchFamily="34" charset="0"/>
                <a:cs typeface="Arial" pitchFamily="34" charset="0"/>
              </a:rPr>
              <a:t>Contabilidad</a:t>
            </a:r>
          </a:p>
        </p:txBody>
      </p:sp>
      <p:cxnSp>
        <p:nvCxnSpPr>
          <p:cNvPr id="304" name="303 Conector recto"/>
          <p:cNvCxnSpPr/>
          <p:nvPr/>
        </p:nvCxnSpPr>
        <p:spPr bwMode="auto">
          <a:xfrm flipV="1">
            <a:off x="2590887" y="7044812"/>
            <a:ext cx="342040" cy="905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05" name="Rectangle 2102"/>
          <p:cNvSpPr>
            <a:spLocks noChangeArrowheads="1"/>
          </p:cNvSpPr>
          <p:nvPr/>
        </p:nvSpPr>
        <p:spPr bwMode="auto">
          <a:xfrm>
            <a:off x="2713637" y="6647019"/>
            <a:ext cx="1441553"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p:txBody>
      </p:sp>
      <p:cxnSp>
        <p:nvCxnSpPr>
          <p:cNvPr id="306" name="52 Conector recto"/>
          <p:cNvCxnSpPr>
            <a:cxnSpLocks noChangeShapeType="1"/>
          </p:cNvCxnSpPr>
          <p:nvPr/>
        </p:nvCxnSpPr>
        <p:spPr bwMode="auto">
          <a:xfrm>
            <a:off x="2736320" y="6937242"/>
            <a:ext cx="1440000" cy="0"/>
          </a:xfrm>
          <a:prstGeom prst="line">
            <a:avLst/>
          </a:prstGeom>
          <a:noFill/>
          <a:ln w="9525" algn="ctr">
            <a:solidFill>
              <a:srgbClr val="339966"/>
            </a:solidFill>
            <a:round/>
            <a:headEnd/>
            <a:tailEnd/>
          </a:ln>
        </p:spPr>
      </p:cxnSp>
      <p:sp>
        <p:nvSpPr>
          <p:cNvPr id="307" name="306 Rectángulo"/>
          <p:cNvSpPr/>
          <p:nvPr/>
        </p:nvSpPr>
        <p:spPr>
          <a:xfrm>
            <a:off x="2736320" y="6894981"/>
            <a:ext cx="1476164" cy="307777"/>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Julio Cesar Rodríguez Segura</a:t>
            </a:r>
          </a:p>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Supervisor  (05-17)</a:t>
            </a:r>
          </a:p>
        </p:txBody>
      </p:sp>
      <p:sp>
        <p:nvSpPr>
          <p:cNvPr id="308" name="307 Rectángulo"/>
          <p:cNvSpPr/>
          <p:nvPr/>
        </p:nvSpPr>
        <p:spPr>
          <a:xfrm>
            <a:off x="2619958" y="6614461"/>
            <a:ext cx="1620261" cy="361637"/>
          </a:xfrm>
          <a:prstGeom prst="rect">
            <a:avLst/>
          </a:prstGeom>
        </p:spPr>
        <p:txBody>
          <a:bodyPr wrap="square">
            <a:spAutoFit/>
          </a:bodyPr>
          <a:lstStyle/>
          <a:p>
            <a:pPr marL="95400" indent="-93960" algn="ctr">
              <a:lnSpc>
                <a:spcPts val="700"/>
              </a:lnSpc>
            </a:pPr>
            <a:r>
              <a:rPr lang="es-ES_tradnl" sz="700" b="1" dirty="0">
                <a:solidFill>
                  <a:srgbClr val="000000"/>
                </a:solidFill>
                <a:latin typeface="Arial" pitchFamily="34" charset="0"/>
                <a:cs typeface="Arial" pitchFamily="34" charset="0"/>
              </a:rPr>
              <a:t> </a:t>
            </a:r>
            <a:r>
              <a:rPr lang="es-MX" sz="700" b="1" spc="-1" dirty="0">
                <a:uFill>
                  <a:solidFill>
                    <a:srgbClr val="FFFFFF"/>
                  </a:solidFill>
                </a:uFill>
              </a:rPr>
              <a:t>Análisis e Interpretación de Estadísticas e Indicadores Económicos y Demográficos </a:t>
            </a:r>
          </a:p>
        </p:txBody>
      </p:sp>
      <p:sp>
        <p:nvSpPr>
          <p:cNvPr id="309" name="Rectangle 2102"/>
          <p:cNvSpPr>
            <a:spLocks noChangeArrowheads="1"/>
          </p:cNvSpPr>
          <p:nvPr/>
        </p:nvSpPr>
        <p:spPr bwMode="auto">
          <a:xfrm>
            <a:off x="4939775" y="4419841"/>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 sz="700" dirty="0">
              <a:solidFill>
                <a:srgbClr val="000000"/>
              </a:solidFill>
              <a:latin typeface="Arial" pitchFamily="34" charset="0"/>
              <a:cs typeface="Arial" pitchFamily="34" charset="0"/>
            </a:endParaRPr>
          </a:p>
        </p:txBody>
      </p:sp>
      <p:cxnSp>
        <p:nvCxnSpPr>
          <p:cNvPr id="310" name="309 Conector recto"/>
          <p:cNvCxnSpPr/>
          <p:nvPr/>
        </p:nvCxnSpPr>
        <p:spPr bwMode="auto">
          <a:xfrm flipH="1">
            <a:off x="4939775" y="4671869"/>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1" name="310 Rectángulo"/>
          <p:cNvSpPr/>
          <p:nvPr/>
        </p:nvSpPr>
        <p:spPr>
          <a:xfrm>
            <a:off x="4869160" y="4707873"/>
            <a:ext cx="1620180" cy="264688"/>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dirty="0">
                <a:solidFill>
                  <a:srgbClr val="000000"/>
                </a:solidFill>
                <a:latin typeface="Arial" pitchFamily="34" charset="0"/>
                <a:cs typeface="Arial" pitchFamily="34" charset="0"/>
              </a:rPr>
              <a:t>Maricarmen Jasso Díaz de León</a:t>
            </a:r>
          </a:p>
          <a:p>
            <a:pPr lvl="0" algn="ctr" eaLnBrk="0" fontAlgn="base" hangingPunct="0">
              <a:lnSpc>
                <a:spcPct val="80000"/>
              </a:lnSpc>
              <a:spcBef>
                <a:spcPct val="0"/>
              </a:spcBef>
              <a:spcAft>
                <a:spcPct val="0"/>
              </a:spcAft>
            </a:pPr>
            <a:r>
              <a:rPr lang="es-ES" sz="700" dirty="0">
                <a:solidFill>
                  <a:srgbClr val="000000"/>
                </a:solidFill>
                <a:latin typeface="Arial" pitchFamily="34" charset="0"/>
                <a:cs typeface="Arial" pitchFamily="34" charset="0"/>
              </a:rPr>
              <a:t>Recepcionista (03-07)</a:t>
            </a:r>
          </a:p>
        </p:txBody>
      </p:sp>
      <p:sp>
        <p:nvSpPr>
          <p:cNvPr id="312" name="311 Rectángulo"/>
          <p:cNvSpPr/>
          <p:nvPr/>
        </p:nvSpPr>
        <p:spPr>
          <a:xfrm>
            <a:off x="4846827" y="4460362"/>
            <a:ext cx="1628972" cy="17851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Arial" pitchFamily="34" charset="0"/>
                <a:cs typeface="Arial" pitchFamily="34" charset="0"/>
              </a:rPr>
              <a:t>Recursos Humanos y Financieros</a:t>
            </a:r>
          </a:p>
        </p:txBody>
      </p:sp>
      <p:sp>
        <p:nvSpPr>
          <p:cNvPr id="313" name="Rectangle 2102"/>
          <p:cNvSpPr>
            <a:spLocks noChangeArrowheads="1"/>
          </p:cNvSpPr>
          <p:nvPr/>
        </p:nvSpPr>
        <p:spPr bwMode="auto">
          <a:xfrm>
            <a:off x="461237" y="5184068"/>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_tradnl" sz="700" b="1" dirty="0">
              <a:solidFill>
                <a:srgbClr val="000000"/>
              </a:solidFill>
              <a:latin typeface="Arial" pitchFamily="34" charset="0"/>
              <a:cs typeface="Arial" pitchFamily="34" charset="0"/>
            </a:endParaRPr>
          </a:p>
          <a:p>
            <a:pPr algn="ctr" eaLnBrk="0" fontAlgn="base" hangingPunct="0">
              <a:lnSpc>
                <a:spcPct val="80000"/>
              </a:lnSpc>
              <a:spcBef>
                <a:spcPct val="0"/>
              </a:spcBef>
              <a:spcAft>
                <a:spcPct val="0"/>
              </a:spcAft>
            </a:pPr>
            <a:endParaRPr lang="es-ES_tradnl" sz="700" b="1" dirty="0">
              <a:solidFill>
                <a:srgbClr val="000000"/>
              </a:solidFill>
              <a:latin typeface="Arial" pitchFamily="34" charset="0"/>
              <a:cs typeface="Arial" pitchFamily="34" charset="0"/>
            </a:endParaRPr>
          </a:p>
        </p:txBody>
      </p:sp>
      <p:cxnSp>
        <p:nvCxnSpPr>
          <p:cNvPr id="314" name="313 Conector recto"/>
          <p:cNvCxnSpPr/>
          <p:nvPr/>
        </p:nvCxnSpPr>
        <p:spPr bwMode="auto">
          <a:xfrm flipH="1" flipV="1">
            <a:off x="464178" y="5364087"/>
            <a:ext cx="1452654"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5" name="314 Rectángulo"/>
          <p:cNvSpPr/>
          <p:nvPr/>
        </p:nvSpPr>
        <p:spPr>
          <a:xfrm>
            <a:off x="368660" y="5328084"/>
            <a:ext cx="1620180" cy="350865"/>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dirty="0">
                <a:solidFill>
                  <a:srgbClr val="000000"/>
                </a:solidFill>
                <a:latin typeface="Arial" pitchFamily="34" charset="0"/>
                <a:cs typeface="Arial" pitchFamily="34" charset="0"/>
              </a:rPr>
              <a:t>Norma Patricia Galarza Hernández Auxiliar Administrativo (05-21) Comisionada del DIF Estatal</a:t>
            </a:r>
          </a:p>
        </p:txBody>
      </p:sp>
      <p:sp>
        <p:nvSpPr>
          <p:cNvPr id="316" name="315 Rectángulo"/>
          <p:cNvSpPr/>
          <p:nvPr/>
        </p:nvSpPr>
        <p:spPr>
          <a:xfrm>
            <a:off x="503111" y="5184068"/>
            <a:ext cx="1354858" cy="17851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Arial" pitchFamily="34" charset="0"/>
                <a:cs typeface="Arial" pitchFamily="34" charset="0"/>
              </a:rPr>
              <a:t>Archivo y Correspondencia</a:t>
            </a:r>
          </a:p>
        </p:txBody>
      </p:sp>
      <p:cxnSp>
        <p:nvCxnSpPr>
          <p:cNvPr id="317" name="316 Conector recto"/>
          <p:cNvCxnSpPr/>
          <p:nvPr/>
        </p:nvCxnSpPr>
        <p:spPr bwMode="auto">
          <a:xfrm flipV="1">
            <a:off x="298703" y="5359550"/>
            <a:ext cx="393993" cy="45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18" name="317 Conector recto"/>
          <p:cNvCxnSpPr/>
          <p:nvPr/>
        </p:nvCxnSpPr>
        <p:spPr bwMode="auto">
          <a:xfrm>
            <a:off x="3409084" y="2674108"/>
            <a:ext cx="10640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9" name="Rectangle 2102"/>
          <p:cNvSpPr>
            <a:spLocks noChangeArrowheads="1"/>
          </p:cNvSpPr>
          <p:nvPr/>
        </p:nvSpPr>
        <p:spPr bwMode="auto">
          <a:xfrm>
            <a:off x="2745662" y="7388094"/>
            <a:ext cx="1441553"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p:txBody>
      </p:sp>
      <p:cxnSp>
        <p:nvCxnSpPr>
          <p:cNvPr id="320" name="52 Conector recto"/>
          <p:cNvCxnSpPr>
            <a:cxnSpLocks noChangeShapeType="1"/>
          </p:cNvCxnSpPr>
          <p:nvPr/>
        </p:nvCxnSpPr>
        <p:spPr bwMode="auto">
          <a:xfrm>
            <a:off x="2747079" y="7619797"/>
            <a:ext cx="1440000" cy="0"/>
          </a:xfrm>
          <a:prstGeom prst="line">
            <a:avLst/>
          </a:prstGeom>
          <a:noFill/>
          <a:ln w="9525" algn="ctr">
            <a:solidFill>
              <a:srgbClr val="339966"/>
            </a:solidFill>
            <a:round/>
            <a:headEnd/>
            <a:tailEnd/>
          </a:ln>
        </p:spPr>
      </p:cxnSp>
      <p:sp>
        <p:nvSpPr>
          <p:cNvPr id="321" name="320 Rectángulo"/>
          <p:cNvSpPr/>
          <p:nvPr/>
        </p:nvSpPr>
        <p:spPr>
          <a:xfrm>
            <a:off x="2747079" y="7636056"/>
            <a:ext cx="1476164" cy="307777"/>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Agustín Aguilar Reséndiz</a:t>
            </a:r>
          </a:p>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Supervisor  (05-17)</a:t>
            </a:r>
          </a:p>
        </p:txBody>
      </p:sp>
      <p:sp>
        <p:nvSpPr>
          <p:cNvPr id="322" name="321 Rectángulo"/>
          <p:cNvSpPr/>
          <p:nvPr/>
        </p:nvSpPr>
        <p:spPr>
          <a:xfrm>
            <a:off x="2615564" y="7375740"/>
            <a:ext cx="1645919" cy="297517"/>
          </a:xfrm>
          <a:prstGeom prst="rect">
            <a:avLst/>
          </a:prstGeom>
        </p:spPr>
        <p:txBody>
          <a:bodyPr wrap="square">
            <a:spAutoFit/>
          </a:bodyPr>
          <a:lstStyle/>
          <a:p>
            <a:pPr marL="95400" indent="-93960" algn="ctr">
              <a:lnSpc>
                <a:spcPts val="800"/>
              </a:lnSpc>
            </a:pPr>
            <a:r>
              <a:rPr lang="es-ES_tradnl" sz="700" b="1" dirty="0">
                <a:solidFill>
                  <a:srgbClr val="000000"/>
                </a:solidFill>
                <a:latin typeface="Arial" pitchFamily="34" charset="0"/>
                <a:cs typeface="Arial" pitchFamily="34" charset="0"/>
              </a:rPr>
              <a:t> </a:t>
            </a:r>
            <a:r>
              <a:rPr lang="es-MX" sz="700" b="1" spc="-1" dirty="0">
                <a:uFill>
                  <a:solidFill>
                    <a:srgbClr val="FFFFFF"/>
                  </a:solidFill>
                </a:uFill>
              </a:rPr>
              <a:t>Desarrollo de Análisis y Estudios en Temas Poblacionales </a:t>
            </a:r>
          </a:p>
        </p:txBody>
      </p:sp>
      <p:sp>
        <p:nvSpPr>
          <p:cNvPr id="94" name="Rectangle 2102"/>
          <p:cNvSpPr>
            <a:spLocks noChangeArrowheads="1"/>
          </p:cNvSpPr>
          <p:nvPr/>
        </p:nvSpPr>
        <p:spPr bwMode="auto">
          <a:xfrm>
            <a:off x="4473116" y="2404108"/>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 sz="700" dirty="0">
              <a:solidFill>
                <a:srgbClr val="000000"/>
              </a:solidFill>
              <a:latin typeface="Arial" pitchFamily="34" charset="0"/>
              <a:cs typeface="Arial" pitchFamily="34" charset="0"/>
            </a:endParaRPr>
          </a:p>
        </p:txBody>
      </p:sp>
      <p:sp>
        <p:nvSpPr>
          <p:cNvPr id="294" name="293 Rectángulo"/>
          <p:cNvSpPr/>
          <p:nvPr/>
        </p:nvSpPr>
        <p:spPr>
          <a:xfrm>
            <a:off x="4869160" y="2455530"/>
            <a:ext cx="588623" cy="17851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Arial" charset="0"/>
              </a:rPr>
              <a:t>Asistente</a:t>
            </a:r>
          </a:p>
        </p:txBody>
      </p:sp>
      <p:sp>
        <p:nvSpPr>
          <p:cNvPr id="295" name="294 Rectángulo"/>
          <p:cNvSpPr/>
          <p:nvPr/>
        </p:nvSpPr>
        <p:spPr>
          <a:xfrm>
            <a:off x="4473116" y="2634040"/>
            <a:ext cx="1620180" cy="350865"/>
          </a:xfrm>
          <a:prstGeom prst="rect">
            <a:avLst/>
          </a:prstGeom>
        </p:spPr>
        <p:txBody>
          <a:bodyPr wrap="square">
            <a:spAutoFit/>
          </a:bodyPr>
          <a:lstStyle/>
          <a:p>
            <a:pPr lvl="0" algn="ctr" eaLnBrk="0" fontAlgn="base" hangingPunct="0">
              <a:lnSpc>
                <a:spcPct val="80000"/>
              </a:lnSpc>
              <a:spcBef>
                <a:spcPct val="0"/>
              </a:spcBef>
              <a:spcAft>
                <a:spcPct val="0"/>
              </a:spcAft>
            </a:pPr>
            <a:endParaRPr lang="es-ES_tradnl" sz="700" dirty="0">
              <a:solidFill>
                <a:srgbClr val="000000"/>
              </a:solidFill>
              <a:latin typeface="Arial" charset="0"/>
            </a:endParaRPr>
          </a:p>
          <a:p>
            <a:pPr lvl="0" algn="ctr" eaLnBrk="0" fontAlgn="base" hangingPunct="0">
              <a:lnSpc>
                <a:spcPct val="80000"/>
              </a:lnSpc>
              <a:spcBef>
                <a:spcPct val="0"/>
              </a:spcBef>
              <a:spcAft>
                <a:spcPct val="0"/>
              </a:spcAft>
            </a:pPr>
            <a:r>
              <a:rPr lang="es-ES_tradnl" sz="700" dirty="0">
                <a:solidFill>
                  <a:srgbClr val="000000"/>
                </a:solidFill>
                <a:latin typeface="Arial" charset="0"/>
              </a:rPr>
              <a:t>Lucía del Carmen Núñez Muñoz</a:t>
            </a:r>
          </a:p>
          <a:p>
            <a:pPr lvl="0" algn="ctr" eaLnBrk="0" fontAlgn="base" hangingPunct="0">
              <a:lnSpc>
                <a:spcPct val="80000"/>
              </a:lnSpc>
              <a:spcBef>
                <a:spcPct val="0"/>
              </a:spcBef>
              <a:spcAft>
                <a:spcPct val="0"/>
              </a:spcAft>
            </a:pPr>
            <a:r>
              <a:rPr lang="es-ES_tradnl" sz="700" dirty="0">
                <a:solidFill>
                  <a:srgbClr val="000000"/>
                </a:solidFill>
                <a:latin typeface="Arial" pitchFamily="34" charset="0"/>
                <a:cs typeface="Arial" pitchFamily="34" charset="0"/>
              </a:rPr>
              <a:t>Mozo de Oficina (02-08) </a:t>
            </a:r>
          </a:p>
        </p:txBody>
      </p:sp>
      <p:cxnSp>
        <p:nvCxnSpPr>
          <p:cNvPr id="270" name="269 Conector recto"/>
          <p:cNvCxnSpPr/>
          <p:nvPr/>
        </p:nvCxnSpPr>
        <p:spPr bwMode="auto">
          <a:xfrm rot="10800000" flipH="1">
            <a:off x="4473116" y="2664985"/>
            <a:ext cx="1441553"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94 Conector recto"/>
          <p:cNvCxnSpPr/>
          <p:nvPr/>
        </p:nvCxnSpPr>
        <p:spPr bwMode="auto">
          <a:xfrm flipV="1">
            <a:off x="294468" y="6352953"/>
            <a:ext cx="342040" cy="905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6" name="Rectangle 2102"/>
          <p:cNvSpPr>
            <a:spLocks noChangeArrowheads="1"/>
          </p:cNvSpPr>
          <p:nvPr/>
        </p:nvSpPr>
        <p:spPr bwMode="auto">
          <a:xfrm>
            <a:off x="431243" y="6032245"/>
            <a:ext cx="1441553"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Arial" pitchFamily="34" charset="0"/>
              <a:cs typeface="Arial" pitchFamily="34" charset="0"/>
            </a:endParaRPr>
          </a:p>
        </p:txBody>
      </p:sp>
      <p:cxnSp>
        <p:nvCxnSpPr>
          <p:cNvPr id="97" name="52 Conector recto"/>
          <p:cNvCxnSpPr>
            <a:cxnSpLocks noChangeShapeType="1"/>
          </p:cNvCxnSpPr>
          <p:nvPr/>
        </p:nvCxnSpPr>
        <p:spPr bwMode="auto">
          <a:xfrm>
            <a:off x="432660" y="6263948"/>
            <a:ext cx="1440000" cy="0"/>
          </a:xfrm>
          <a:prstGeom prst="line">
            <a:avLst/>
          </a:prstGeom>
          <a:noFill/>
          <a:ln w="9525" algn="ctr">
            <a:solidFill>
              <a:srgbClr val="339966"/>
            </a:solidFill>
            <a:round/>
            <a:headEnd/>
            <a:tailEnd/>
          </a:ln>
        </p:spPr>
      </p:cxnSp>
      <p:sp>
        <p:nvSpPr>
          <p:cNvPr id="98" name="97 Rectángulo"/>
          <p:cNvSpPr/>
          <p:nvPr/>
        </p:nvSpPr>
        <p:spPr>
          <a:xfrm>
            <a:off x="432660" y="6280207"/>
            <a:ext cx="1476164" cy="307777"/>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Emmanuel Govea Díaz</a:t>
            </a:r>
          </a:p>
          <a:p>
            <a:pPr lvl="0" algn="ctr" eaLnBrk="0" fontAlgn="base" hangingPunct="0">
              <a:spcBef>
                <a:spcPct val="0"/>
              </a:spcBef>
              <a:spcAft>
                <a:spcPct val="0"/>
              </a:spcAft>
              <a:defRPr/>
            </a:pPr>
            <a:r>
              <a:rPr lang="es-ES_tradnl" sz="700" dirty="0">
                <a:solidFill>
                  <a:srgbClr val="000000"/>
                </a:solidFill>
                <a:latin typeface="Arial" pitchFamily="34" charset="0"/>
                <a:cs typeface="Arial" pitchFamily="34" charset="0"/>
              </a:rPr>
              <a:t>Supervisor  (05-17)</a:t>
            </a:r>
          </a:p>
        </p:txBody>
      </p:sp>
      <p:sp>
        <p:nvSpPr>
          <p:cNvPr id="99" name="98 Rectángulo"/>
          <p:cNvSpPr/>
          <p:nvPr/>
        </p:nvSpPr>
        <p:spPr>
          <a:xfrm>
            <a:off x="301145" y="6010365"/>
            <a:ext cx="1645919" cy="297517"/>
          </a:xfrm>
          <a:prstGeom prst="rect">
            <a:avLst/>
          </a:prstGeom>
        </p:spPr>
        <p:txBody>
          <a:bodyPr wrap="square">
            <a:spAutoFit/>
          </a:bodyPr>
          <a:lstStyle/>
          <a:p>
            <a:pPr marL="95400" indent="-93960" algn="ctr">
              <a:lnSpc>
                <a:spcPts val="800"/>
              </a:lnSpc>
            </a:pPr>
            <a:r>
              <a:rPr lang="es-MX" sz="700" b="1" spc="-1" dirty="0" smtClean="0">
                <a:uFill>
                  <a:solidFill>
                    <a:srgbClr val="FFFFFF"/>
                  </a:solidFill>
                </a:uFill>
              </a:rPr>
              <a:t>Enlace </a:t>
            </a:r>
            <a:r>
              <a:rPr lang="es-MX" sz="700" b="1" spc="-1" dirty="0">
                <a:uFill>
                  <a:solidFill>
                    <a:srgbClr val="FFFFFF"/>
                  </a:solidFill>
                </a:uFill>
              </a:rPr>
              <a:t>de </a:t>
            </a:r>
            <a:r>
              <a:rPr lang="es-MX" sz="700" b="1" spc="-1" dirty="0" smtClean="0">
                <a:uFill>
                  <a:solidFill>
                    <a:srgbClr val="FFFFFF"/>
                  </a:solidFill>
                </a:uFill>
              </a:rPr>
              <a:t>Coordinación Interinstitucional</a:t>
            </a:r>
            <a:endParaRPr lang="es-MX" sz="700" b="1" spc="-1" dirty="0">
              <a:uFill>
                <a:solidFill>
                  <a:srgbClr val="FFFFFF"/>
                </a:solidFill>
              </a:uFil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4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4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46" name="CustomShape 4"/>
          <p:cNvSpPr/>
          <p:nvPr/>
        </p:nvSpPr>
        <p:spPr>
          <a:xfrm>
            <a:off x="1644480" y="634024"/>
            <a:ext cx="5075280" cy="68543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endParaRPr lang="es-MX" sz="1200" b="1" i="1" strike="noStrike" spc="-1" dirty="0">
              <a:solidFill>
                <a:srgbClr val="000000"/>
              </a:solidFill>
              <a:uFill>
                <a:solidFill>
                  <a:srgbClr val="FFFFFF"/>
                </a:solidFill>
              </a:uFill>
              <a:latin typeface="Arial"/>
              <a:ea typeface="DejaVu Sans"/>
            </a:endParaRP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SECRETARÍA TÉCNICA  DEL COESPO</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0" strike="noStrike" spc="-1" dirty="0">
                <a:solidFill>
                  <a:srgbClr val="000000"/>
                </a:solidFill>
                <a:uFill>
                  <a:solidFill>
                    <a:srgbClr val="FFFFFF"/>
                  </a:solidFill>
                </a:uFill>
                <a:latin typeface="Arial"/>
                <a:ea typeface="DejaVu Sans"/>
              </a:rPr>
              <a:t>	Definir estrategias y mecanismos de concertación de acciones que permitan dar cumplimiento a los objetivos de la Política de Población.</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Dirigir y evaluar  programas, planes y proyectos que incidan en el volumen, estructura, dinámica y distribución de la población en el estado.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Promover la generación y difusión de indicadores y proyecciones sociodemográficas del estado.</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Proporcionar información sociodemográfica a los tomadores de decisiones para el diseño y formulación de políticas públicas; así como difundir entre organismos del sector público y privado los resultados de las investigaciones desarrolladas.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Promover el diseño e implementación de sistemas de información sociodemográfica.</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Formular el Programa Especial de Población, con base en lo definido en el Plan Estatal y Nacional de Desarrollo, y presentarlo al Consejo de Administración, para su aprobación.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Definir las estrategias pertinentes para dar cumplimiento al Programa Especial de Población, así como los indicadores de evaluación del mismo.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 Participar en el Comité de Planeación para el Desarrollo del Estado,  con el fin de incorporar, en la formulación del Plan Estatal de  Desarrollo, la política de población.</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2908527602"/>
              </p:ext>
            </p:extLst>
          </p:nvPr>
        </p:nvGraphicFramePr>
        <p:xfrm>
          <a:off x="1615083"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4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5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51" name="CustomShape 4"/>
          <p:cNvSpPr/>
          <p:nvPr/>
        </p:nvSpPr>
        <p:spPr>
          <a:xfrm>
            <a:off x="1644480" y="755576"/>
            <a:ext cx="5075280" cy="7389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SECRETARÍA TÉCNICA  DEL COESPO</a:t>
            </a: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1" i="1" strike="noStrike" spc="-1" dirty="0">
                <a:solidFill>
                  <a:srgbClr val="000000"/>
                </a:solidFill>
                <a:uFill>
                  <a:solidFill>
                    <a:srgbClr val="FFFFFF"/>
                  </a:solidFill>
                </a:uFill>
                <a:latin typeface="Arial"/>
                <a:ea typeface="DejaVu Sans"/>
              </a:rPr>
              <a:t>                                             (CONTINÚA)</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Promover la celebración de convenios y acuerdos de colaboración para la aplicación de la política de población en el Estado.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Fungir como Secretaria Técnica del Consejo de Administración y dar seguimiento a los acuerdos de este órgano.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Representar legalmente al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Dirigir  técnica y administrativamente al Consejo Estatal de Población, así como ejercer su presupuesto.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Establecer las políticas y lineamientos necesarios, para el buen  funcionamiento y operación del Consejo Estatal de Población.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Vigilar la eficiencia en el uso de los recursos humanos, financieros y materiales del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Gestionar ante instancias estatales, nacionales o internacionales, recursos financieros para el desarrollo de programas y  proyectos en materia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Promover la elaboración del Programa Operativo Anual, en apego a lo establecido en el Programa Especial de Población y someterlo a la  aprobación del Consejo de Administración.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Estas funciones son enunciativas mas no limitativas.</a:t>
            </a: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152" name="Table 5"/>
          <p:cNvGraphicFramePr/>
          <p:nvPr>
            <p:extLst>
              <p:ext uri="{D42A27DB-BD31-4B8C-83A1-F6EECF244321}">
                <p14:modId xmlns:p14="http://schemas.microsoft.com/office/powerpoint/2010/main" xmlns="" val="3856692521"/>
              </p:ext>
            </p:extLst>
          </p:nvPr>
        </p:nvGraphicFramePr>
        <p:xfrm>
          <a:off x="1624608"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5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5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56" name="CustomShape 4"/>
          <p:cNvSpPr/>
          <p:nvPr/>
        </p:nvSpPr>
        <p:spPr>
          <a:xfrm>
            <a:off x="1644480" y="791580"/>
            <a:ext cx="5075280" cy="7009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ASISTENTE</a:t>
            </a: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0" strike="noStrike" spc="-1" dirty="0">
                <a:solidFill>
                  <a:srgbClr val="000000"/>
                </a:solidFill>
                <a:uFill>
                  <a:solidFill>
                    <a:srgbClr val="FFFFFF"/>
                  </a:solidFill>
                </a:uFill>
                <a:latin typeface="Arial"/>
                <a:ea typeface="DejaVu Sans"/>
              </a:rPr>
              <a:t>  Asistir en la realización de funciones secretariales en apoyo a la Secretaría Técnica y a la Dirección de Coordinación Interinstitucional.  </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Realizar y recibir llamadas a solicitud de la Secretaría Técnica o de la Dirección  de Coordinación Interinstitucional.</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Fotocopiar documentos.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oficios, a solicitud de la Secretaría Técnica o la Dirección de Coordinación Interinstitucional .</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Recibir oficios, documentos y trabajos derivados de convocatorias a concursos del Consejo Estatal de Población o de otras instancias.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Enviar y entregar la correspondencia que genere en 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Capturar datos, consultar información e integrar expedientes, a solicitud de la Secretaría Técnica  o de la Dirección  de Coordinación Interinstitucional.</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Escanear la correspondencia que reciba el Consejo Estatal de Población, y posteriormente registrarla en el formato de Registro de Correspondencia y Control de Expedientes.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Canalizar a los funcionarios externos que requieran entrevistarse con la Secretaría Técnica.</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19" name="Table 5"/>
          <p:cNvGraphicFramePr/>
          <p:nvPr>
            <p:extLst>
              <p:ext uri="{D42A27DB-BD31-4B8C-83A1-F6EECF244321}">
                <p14:modId xmlns:p14="http://schemas.microsoft.com/office/powerpoint/2010/main" xmlns="" val="144675405"/>
              </p:ext>
            </p:extLst>
          </p:nvPr>
        </p:nvGraphicFramePr>
        <p:xfrm>
          <a:off x="1615083" y="7972189"/>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Lucia del Carmen  Núñez Muñoz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5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6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61" name="CustomShape 4"/>
          <p:cNvSpPr/>
          <p:nvPr/>
        </p:nvSpPr>
        <p:spPr>
          <a:xfrm>
            <a:off x="1649164" y="758532"/>
            <a:ext cx="5056200" cy="489358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ASISTENTE</a:t>
            </a:r>
            <a:endParaRPr lang="es-MX" sz="1800" b="0" strike="noStrike" spc="-1" dirty="0">
              <a:solidFill>
                <a:srgbClr val="000000"/>
              </a:solidFill>
              <a:uFill>
                <a:solidFill>
                  <a:srgbClr val="FFFFFF"/>
                </a:solidFill>
              </a:uFill>
              <a:latin typeface="Arial"/>
            </a:endParaRP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(CONTINÚA)</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buClr>
                <a:srgbClr val="000000"/>
              </a:buClr>
              <a:buFont typeface="Arial"/>
              <a:buChar char="•"/>
            </a:pPr>
            <a:r>
              <a:rPr lang="es-MX" sz="1200" b="0" strike="noStrike" spc="-1" dirty="0">
                <a:solidFill>
                  <a:srgbClr val="000000"/>
                </a:solidFill>
                <a:uFill>
                  <a:solidFill>
                    <a:srgbClr val="FFFFFF"/>
                  </a:solidFill>
                </a:uFill>
                <a:latin typeface="Arial"/>
                <a:ea typeface="DejaVu Sans"/>
              </a:rPr>
              <a:t>Recibir a las personas que acuden al Consejo Estatal de Población, para tratar algún asunto institucional, y llevar el control del libro de registro de visitas.</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buClr>
                <a:srgbClr val="000000"/>
              </a:buClr>
              <a:buFont typeface="Arial"/>
              <a:buChar char="•"/>
            </a:pPr>
            <a:r>
              <a:rPr lang="es-MX" sz="1200" b="0" strike="noStrike" spc="-1" dirty="0">
                <a:solidFill>
                  <a:srgbClr val="000000"/>
                </a:solidFill>
                <a:uFill>
                  <a:solidFill>
                    <a:srgbClr val="FFFFFF"/>
                  </a:solidFill>
                </a:uFill>
                <a:latin typeface="Arial"/>
                <a:ea typeface="DejaVu Sans"/>
              </a:rPr>
              <a:t>Llevar el registro de las entradas y salidas del personal que labora en el Consejo Estatal de Población, supervisando que las salidas dentro del horario laboral se amparen con el respectivo pase de salida autorizado por la Secretaría Técnica.</a:t>
            </a: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buClr>
                <a:srgbClr val="000000"/>
              </a:buClr>
              <a:buFont typeface="Arial"/>
              <a:buChar char="•"/>
            </a:pPr>
            <a:r>
              <a:rPr lang="es-MX" sz="1200" b="0" strike="noStrike" spc="-1" dirty="0">
                <a:solidFill>
                  <a:srgbClr val="000000"/>
                </a:solidFill>
                <a:uFill>
                  <a:solidFill>
                    <a:srgbClr val="FFFFFF"/>
                  </a:solidFill>
                </a:uFill>
                <a:latin typeface="Arial"/>
                <a:ea typeface="DejaVu Sans"/>
              </a:rPr>
              <a:t>Apoyar en la distribución de materiales promocionales que difundan las diferentes dependencias gubernamentales, instituciones académicas u organizaciones de la sociedad civil.</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buClr>
                <a:srgbClr val="000000"/>
              </a:buClr>
              <a:buFont typeface="Arial"/>
              <a:buChar char="•"/>
            </a:pPr>
            <a:r>
              <a:rPr lang="es-MX" sz="1200" b="0" strike="noStrike" spc="-1" dirty="0">
                <a:solidFill>
                  <a:srgbClr val="000000"/>
                </a:solidFill>
                <a:uFill>
                  <a:solidFill>
                    <a:srgbClr val="FFFFFF"/>
                  </a:solidFill>
                </a:uFill>
                <a:latin typeface="Arial"/>
                <a:ea typeface="DejaVu Sans"/>
              </a:rPr>
              <a:t>Apoyar en el desarrollo de  los eventos  que realice el Consejo Estatal de Población.</a:t>
            </a: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1" strike="noStrike" spc="-1" dirty="0">
                <a:solidFill>
                  <a:srgbClr val="000000"/>
                </a:solidFill>
                <a:uFill>
                  <a:solidFill>
                    <a:srgbClr val="FFFFFF"/>
                  </a:solidFill>
                </a:uFill>
                <a:latin typeface="Arial"/>
                <a:ea typeface="DejaVu Sans"/>
              </a:rPr>
              <a:t> </a:t>
            </a:r>
            <a:endParaRPr lang="es-MX" sz="1800" b="0" strike="noStrike" spc="-1" dirty="0">
              <a:solidFill>
                <a:srgbClr val="000000"/>
              </a:solidFill>
              <a:uFill>
                <a:solidFill>
                  <a:srgbClr val="FFFFFF"/>
                </a:solidFill>
              </a:uFill>
              <a:latin typeface="Arial"/>
            </a:endParaRPr>
          </a:p>
          <a:p>
            <a:pPr marL="95400" indent="-93960" algn="just">
              <a:lnSpc>
                <a:spcPct val="100000"/>
              </a:lnSpc>
              <a:buClr>
                <a:srgbClr val="000000"/>
              </a:buClr>
              <a:buFont typeface="Arial"/>
              <a:buChar char="•"/>
            </a:pPr>
            <a:r>
              <a:rPr lang="es-MX" sz="1200" b="0" strike="noStrike" spc="-1" dirty="0">
                <a:solidFill>
                  <a:srgbClr val="000000"/>
                </a:solidFill>
                <a:uFill>
                  <a:solidFill>
                    <a:srgbClr val="FFFFFF"/>
                  </a:solidFill>
                </a:uFill>
                <a:latin typeface="Arial"/>
                <a:ea typeface="DejaVu Sans"/>
              </a:rPr>
              <a:t> Estas funciones son enunciativas mas no limitativas.</a:t>
            </a: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3620514677"/>
              </p:ext>
            </p:extLst>
          </p:nvPr>
        </p:nvGraphicFramePr>
        <p:xfrm>
          <a:off x="1615083"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Lucia del Carmen  Núñez Muñoz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6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6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66" name="CustomShape 4"/>
          <p:cNvSpPr/>
          <p:nvPr/>
        </p:nvSpPr>
        <p:spPr>
          <a:xfrm>
            <a:off x="1630440" y="755576"/>
            <a:ext cx="5038920" cy="676875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COORDINACIÓN INTERINSTITUCIONAL</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0" strike="noStrike" spc="-1" dirty="0">
                <a:solidFill>
                  <a:srgbClr val="000000"/>
                </a:solidFill>
                <a:uFill>
                  <a:solidFill>
                    <a:srgbClr val="FFFFFF"/>
                  </a:solidFill>
                </a:uFill>
                <a:latin typeface="Arial"/>
                <a:ea typeface="DejaVu Sans"/>
              </a:rPr>
              <a:t>  Proponer y coordinar la participación de las instancias federales, estatales y municipales, así como de los sectores social y privado en la formulación y desarrollo de acciones encaminadas al cumplimiento de la Política  de Población en el Estado. </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Dirigir programas, planes y proyectos que fortalezcan la política poblacional, incidiendo en el ámbito social y económico  de la entidad. </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Proponer mecanismos de evaluación y seguimiento a las acciones que en materia de población realice el Consejo Estatal de Población, a fin de mejorar el proceso de formulación de programas y acciones.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Coordinar las acciones, que en cumplimiento al Programa Estatal de Población, lleven a cabo las dependencias del sector público.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Gestionar la participación de las dependencias de la administración pública estatal, federal y municipal; así como de los sectores social y privado en la elaboración y ejecución de proyectos.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Coadyuvar en el establecimiento del Consejo Consultivo Ciudadano.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Colaborar con la Secretaría Técnica en la coordinación de acciones, en materia de población.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1450" indent="-171450" algn="just">
              <a:lnSpc>
                <a:spcPct val="100000"/>
              </a:lnSpc>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Coordinar la realización de estudios e investigaciones sociodemográficas que el Consejo Estatal de Población realice en colaboración con otras instancias públicas y privadas.</a:t>
            </a: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736568183"/>
              </p:ext>
            </p:extLst>
          </p:nvPr>
        </p:nvGraphicFramePr>
        <p:xfrm>
          <a:off x="1624608"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Mariana</a:t>
                      </a:r>
                      <a:r>
                        <a:rPr lang="es-MX" sz="1200" b="0" strike="noStrike" spc="-1" baseline="0" dirty="0">
                          <a:solidFill>
                            <a:srgbClr val="000000"/>
                          </a:solidFill>
                          <a:uFill>
                            <a:solidFill>
                              <a:srgbClr val="FFFFFF"/>
                            </a:solidFill>
                          </a:uFill>
                          <a:latin typeface="Arial"/>
                        </a:rPr>
                        <a:t> Méndez Romo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6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7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71" name="CustomShape 4"/>
          <p:cNvSpPr/>
          <p:nvPr/>
        </p:nvSpPr>
        <p:spPr>
          <a:xfrm>
            <a:off x="1649164" y="809972"/>
            <a:ext cx="5056200" cy="3870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COORDINACIÓN INTERINSTITUCIONAL</a:t>
            </a:r>
            <a:endParaRPr lang="es-MX" sz="1800" b="0" strike="noStrike" spc="-1" dirty="0">
              <a:solidFill>
                <a:srgbClr val="000000"/>
              </a:solidFill>
              <a:uFill>
                <a:solidFill>
                  <a:srgbClr val="FFFFFF"/>
                </a:solidFill>
              </a:uFill>
              <a:latin typeface="Arial"/>
            </a:endParaRP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(CONTINÚA)</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a la Secretaría Técnica en la supervisión de las acciones que se lleven a cabo en las diversas áreas del Consejo Estatal de Población.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Coordinar la elaboración de los  reportes contables y administrativos para dar cumplimiento a la Ley de Transparencia y Acceso a la Información Pública del estado de San Luis Potosí.</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Supervisar las actividades del Comité de Transparencia del Consejo Estatal de Población, para dar cumplimiento a  la Ley de Transparencia y Acceso a la Información Pública del Estado de San Luis Potosí.</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Estas funciones son enunciativas no limitativas.</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2220799848"/>
              </p:ext>
            </p:extLst>
          </p:nvPr>
        </p:nvGraphicFramePr>
        <p:xfrm>
          <a:off x="1662708"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Mariana</a:t>
                      </a:r>
                      <a:r>
                        <a:rPr lang="es-MX" sz="1200" b="0" strike="noStrike" spc="-1" baseline="0" dirty="0">
                          <a:solidFill>
                            <a:srgbClr val="000000"/>
                          </a:solidFill>
                          <a:uFill>
                            <a:solidFill>
                              <a:srgbClr val="FFFFFF"/>
                            </a:solidFill>
                          </a:uFill>
                          <a:latin typeface="Arial"/>
                        </a:rPr>
                        <a:t> Méndez Romo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stomShape 1"/>
          <p:cNvSpPr/>
          <p:nvPr/>
        </p:nvSpPr>
        <p:spPr>
          <a:xfrm>
            <a:off x="0" y="13648"/>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6" name="CustomShape 4"/>
          <p:cNvSpPr/>
          <p:nvPr/>
        </p:nvSpPr>
        <p:spPr>
          <a:xfrm>
            <a:off x="1628775" y="971550"/>
            <a:ext cx="5038920" cy="730881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pc="-1" dirty="0">
                <a:uFill>
                  <a:solidFill>
                    <a:srgbClr val="FFFFFF"/>
                  </a:solidFill>
                </a:uFill>
              </a:rPr>
              <a:t>ANÁLISIS E INTERPRETACIÓN DE ESTADÍSTICAS E INDICADORES ECONÓMICOS Y DEMOGRÁFICOS </a:t>
            </a:r>
          </a:p>
          <a:p>
            <a:pPr marL="95400" indent="-93960">
              <a:lnSpc>
                <a:spcPct val="100000"/>
              </a:lnSpc>
            </a:pPr>
            <a:endParaRPr lang="es-MX" sz="1200" b="1" i="1" strike="noStrike" spc="-1" dirty="0">
              <a:solidFill>
                <a:srgbClr val="000000"/>
              </a:solidFill>
              <a:uFill>
                <a:solidFill>
                  <a:srgbClr val="FFFFFF"/>
                </a:solidFill>
              </a:uFill>
              <a:latin typeface="Arial"/>
              <a:ea typeface="DejaVu Sans"/>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FF0000"/>
              </a:solidFill>
              <a:uFill>
                <a:solidFill>
                  <a:srgbClr val="FFFFFF"/>
                </a:solidFill>
              </a:uFill>
              <a:latin typeface="Arial"/>
            </a:endParaRPr>
          </a:p>
          <a:p>
            <a:pPr marL="95400" indent="-93960" algn="just">
              <a:lnSpc>
                <a:spcPct val="100000"/>
              </a:lnSpc>
            </a:pPr>
            <a:r>
              <a:rPr lang="es-MX" sz="1200" spc="-1" dirty="0">
                <a:uFill>
                  <a:solidFill>
                    <a:srgbClr val="FFFFFF"/>
                  </a:solidFill>
                </a:uFill>
              </a:rPr>
              <a:t>Generar, analizar e interpretar estadísticas e indicadores económicos y demográficos. Así como contribuir al fortalecimiento de las capacidades de las diversas dependencias de la administración pública estatal, especialmente las vinculadas con el área de planeación. Ello con el fin de aportar elementos para la adecuada toma de decisiones en política pública.</a:t>
            </a:r>
            <a:endParaRPr lang="es-MX" sz="1800" b="0" strike="noStrike" spc="-1" dirty="0">
              <a:uFill>
                <a:solidFill>
                  <a:srgbClr val="FFFFFF"/>
                </a:solidFill>
              </a:uFill>
              <a:latin typeface="Arial"/>
            </a:endParaRPr>
          </a:p>
          <a:p>
            <a:pPr marL="95400" indent="-93960" algn="just">
              <a:lnSpc>
                <a:spcPct val="100000"/>
              </a:lnSpc>
            </a:pPr>
            <a:endParaRPr lang="es-MX" sz="1800" b="0" strike="noStrike" spc="-1" dirty="0">
              <a:solidFill>
                <a:srgbClr val="FF0000"/>
              </a:solidFill>
              <a:uFill>
                <a:solidFill>
                  <a:srgbClr val="FFFFFF"/>
                </a:solidFill>
              </a:uFill>
              <a:latin typeface="Arial"/>
            </a:endParaRPr>
          </a:p>
          <a:p>
            <a:pPr marL="95400" indent="-93960" algn="just">
              <a:lnSpc>
                <a:spcPct val="100000"/>
              </a:lnSpc>
            </a:pPr>
            <a:r>
              <a:rPr lang="es-MX" sz="1200" b="1" i="1" strike="noStrike" spc="-1" dirty="0">
                <a:uFill>
                  <a:solidFill>
                    <a:srgbClr val="FFFFFF"/>
                  </a:solidFill>
                </a:uFill>
                <a:latin typeface="Arial"/>
                <a:ea typeface="DejaVu Sans"/>
              </a:rPr>
              <a:t>FUNCIONES</a:t>
            </a:r>
            <a:endParaRPr lang="es-MX" spc="-1" dirty="0">
              <a:uFill>
                <a:solidFill>
                  <a:srgbClr val="FFFFFF"/>
                </a:solidFill>
              </a:uFill>
              <a:latin typeface="Arial"/>
            </a:endParaRPr>
          </a:p>
          <a:p>
            <a:pPr marL="95400" indent="-93960" algn="just">
              <a:lnSpc>
                <a:spcPct val="100000"/>
              </a:lnSpc>
            </a:pPr>
            <a:endParaRPr lang="es-MX" sz="1800" b="0" strike="noStrike" spc="-1" dirty="0">
              <a:solidFill>
                <a:srgbClr val="FF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spc="-1" dirty="0">
                <a:uFill>
                  <a:solidFill>
                    <a:srgbClr val="FFFFFF"/>
                  </a:solidFill>
                </a:uFill>
              </a:rPr>
              <a:t>Impartir  cursos-talleres en el área teórica-conceptual, en temas de:</a:t>
            </a:r>
          </a:p>
          <a:p>
            <a:pPr marL="269875" algn="just">
              <a:lnSpc>
                <a:spcPct val="100000"/>
              </a:lnSpc>
              <a:buClr>
                <a:srgbClr val="000000"/>
              </a:buClr>
              <a:buFont typeface="Arial" pitchFamily="34" charset="0"/>
              <a:buChar char="−"/>
            </a:pPr>
            <a:r>
              <a:rPr lang="es-MX" sz="1200" spc="-1" dirty="0">
                <a:uFill>
                  <a:solidFill>
                    <a:srgbClr val="FFFFFF"/>
                  </a:solidFill>
                </a:uFill>
              </a:rPr>
              <a:t>Análisis estadístico de la información</a:t>
            </a:r>
          </a:p>
          <a:p>
            <a:pPr marL="269875" algn="just">
              <a:lnSpc>
                <a:spcPct val="100000"/>
              </a:lnSpc>
              <a:buClr>
                <a:srgbClr val="000000"/>
              </a:buClr>
              <a:buFont typeface="Arial" pitchFamily="34" charset="0"/>
              <a:buChar char="−"/>
            </a:pPr>
            <a:r>
              <a:rPr lang="es-MX" sz="1200" spc="-1" dirty="0">
                <a:uFill>
                  <a:solidFill>
                    <a:srgbClr val="FFFFFF"/>
                  </a:solidFill>
                </a:uFill>
              </a:rPr>
              <a:t>Generación de estadística básica (con base en la normatividad de INEGI)</a:t>
            </a:r>
          </a:p>
          <a:p>
            <a:pPr marL="269875" algn="just">
              <a:lnSpc>
                <a:spcPct val="100000"/>
              </a:lnSpc>
              <a:buClr>
                <a:srgbClr val="000000"/>
              </a:buClr>
              <a:buFont typeface="Arial" pitchFamily="34" charset="0"/>
              <a:buChar char="−"/>
            </a:pPr>
            <a:r>
              <a:rPr lang="es-MX" sz="1200" spc="-1" dirty="0">
                <a:uFill>
                  <a:solidFill>
                    <a:srgbClr val="FFFFFF"/>
                  </a:solidFill>
                </a:uFill>
              </a:rPr>
              <a:t>Indicadores de pobreza multidimensional.</a:t>
            </a:r>
          </a:p>
          <a:p>
            <a:pPr marL="358775" indent="-88900" algn="just">
              <a:lnSpc>
                <a:spcPct val="100000"/>
              </a:lnSpc>
              <a:buClr>
                <a:srgbClr val="000000"/>
              </a:buClr>
              <a:buFont typeface="Arial" pitchFamily="34" charset="0"/>
              <a:buChar char="−"/>
            </a:pPr>
            <a:r>
              <a:rPr lang="es-MX" sz="1200" spc="-1" dirty="0">
                <a:uFill>
                  <a:solidFill>
                    <a:srgbClr val="FFFFFF"/>
                  </a:solidFill>
                </a:uFill>
              </a:rPr>
              <a:t>Interpretación de indicadores generados por INEGI, </a:t>
            </a:r>
            <a:r>
              <a:rPr lang="es-MX" sz="1200" spc="-1" dirty="0" err="1">
                <a:uFill>
                  <a:solidFill>
                    <a:srgbClr val="FFFFFF"/>
                  </a:solidFill>
                </a:uFill>
              </a:rPr>
              <a:t>CONEVAL</a:t>
            </a:r>
            <a:r>
              <a:rPr lang="es-MX" sz="1200" spc="-1" dirty="0">
                <a:uFill>
                  <a:solidFill>
                    <a:srgbClr val="FFFFFF"/>
                  </a:solidFill>
                </a:uFill>
              </a:rPr>
              <a:t> y BANXICO.  A saber: INPC, ITAE, Coeficiente de Gini, Índice de competitividad, Tasa de desempleo, entre otros.</a:t>
            </a:r>
          </a:p>
          <a:p>
            <a:pPr marL="269875" algn="just">
              <a:lnSpc>
                <a:spcPct val="100000"/>
              </a:lnSpc>
              <a:buClr>
                <a:srgbClr val="000000"/>
              </a:buClr>
              <a:buFont typeface="Arial" pitchFamily="34" charset="0"/>
              <a:buChar char="−"/>
            </a:pPr>
            <a:r>
              <a:rPr lang="es-MX" sz="1200" spc="-1" dirty="0">
                <a:uFill>
                  <a:solidFill>
                    <a:srgbClr val="FFFFFF"/>
                  </a:solidFill>
                </a:uFill>
              </a:rPr>
              <a:t>Interpretación de indicadores del Plan Nacional de Desarrollo.</a:t>
            </a:r>
          </a:p>
          <a:p>
            <a:pPr marL="1440" algn="just">
              <a:lnSpc>
                <a:spcPct val="100000"/>
              </a:lnSpc>
              <a:buClr>
                <a:srgbClr val="000000"/>
              </a:buClr>
            </a:pPr>
            <a:endParaRPr lang="es-MX" sz="1200" spc="-1" dirty="0">
              <a:uFill>
                <a:solidFill>
                  <a:srgbClr val="FFFFFF"/>
                </a:solidFill>
              </a:uFill>
            </a:endParaRPr>
          </a:p>
          <a:p>
            <a:pPr marL="171450" indent="-171450" algn="just">
              <a:buFont typeface="Arial" panose="020B0604020202020204" pitchFamily="34" charset="0"/>
              <a:buChar char="•"/>
            </a:pPr>
            <a:r>
              <a:rPr lang="es-ES_tradnl" sz="1200" dirty="0"/>
              <a:t>Generar y actualizar diagnósticos demográficos en coordinación con el área de Estadística Poblacional; reforzamiento de indicadores, presentación de gráficos y resultados, actualización periódica de la información.</a:t>
            </a:r>
            <a:endParaRPr lang="es-MX" sz="1200" dirty="0"/>
          </a:p>
          <a:p>
            <a:pPr marL="171450" indent="-171450" algn="just">
              <a:buFont typeface="Arial" panose="020B0604020202020204" pitchFamily="34" charset="0"/>
              <a:buChar char="•"/>
            </a:pPr>
            <a:endParaRPr lang="es-MX" sz="1200" dirty="0"/>
          </a:p>
          <a:p>
            <a:pPr marL="171450" indent="-171450" algn="just">
              <a:buFont typeface="Arial" panose="020B0604020202020204" pitchFamily="34" charset="0"/>
              <a:buChar char="•"/>
            </a:pPr>
            <a:r>
              <a:rPr lang="es-ES_tradnl" sz="1200" dirty="0"/>
              <a:t>Realizar análisis estadísticos y econométricos de las dinámicas poblacional y económica a nivel nacional, estatal y municipal.</a:t>
            </a:r>
          </a:p>
          <a:p>
            <a:pPr marL="358775" indent="-88900" algn="just">
              <a:lnSpc>
                <a:spcPct val="100000"/>
              </a:lnSpc>
              <a:buFont typeface="Arial" panose="020B0604020202020204" pitchFamily="34" charset="0"/>
              <a:buChar char="•"/>
            </a:pPr>
            <a:endParaRPr lang="es-MX" sz="1200" b="0" strike="noStrike" spc="-1" dirty="0">
              <a:solidFill>
                <a:srgbClr val="FF0000"/>
              </a:solidFill>
              <a:uFill>
                <a:solidFill>
                  <a:srgbClr val="FFFFFF"/>
                </a:solidFill>
              </a:uFill>
              <a:latin typeface="Arial"/>
            </a:endParaRPr>
          </a:p>
        </p:txBody>
      </p:sp>
      <p:graphicFrame>
        <p:nvGraphicFramePr>
          <p:cNvPr id="17" name="Table 5"/>
          <p:cNvGraphicFramePr/>
          <p:nvPr>
            <p:extLst>
              <p:ext uri="{D42A27DB-BD31-4B8C-83A1-F6EECF244321}">
                <p14:modId xmlns:p14="http://schemas.microsoft.com/office/powerpoint/2010/main" xmlns="" val="3263683317"/>
              </p:ext>
            </p:extLst>
          </p:nvPr>
        </p:nvGraphicFramePr>
        <p:xfrm>
          <a:off x="1628152" y="7961569"/>
          <a:ext cx="5048640" cy="918972"/>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43170">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513372">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Julio Cesar</a:t>
                      </a:r>
                      <a:r>
                        <a:rPr lang="es-MX" sz="1200" b="0" strike="noStrike" spc="-1" baseline="0" dirty="0">
                          <a:solidFill>
                            <a:srgbClr val="000000"/>
                          </a:solidFill>
                          <a:uFill>
                            <a:solidFill>
                              <a:srgbClr val="FFFFFF"/>
                            </a:solidFill>
                          </a:uFill>
                          <a:latin typeface="Arial"/>
                        </a:rPr>
                        <a:t> Rodríguez Segura</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25302379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5"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6"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7" name="CustomShape 4"/>
          <p:cNvSpPr/>
          <p:nvPr/>
        </p:nvSpPr>
        <p:spPr>
          <a:xfrm>
            <a:off x="1612888" y="971550"/>
            <a:ext cx="5056200" cy="723680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pc="-1" dirty="0">
                <a:uFill>
                  <a:solidFill>
                    <a:srgbClr val="FFFFFF"/>
                  </a:solidFill>
                </a:uFill>
              </a:rPr>
              <a:t>ANÁLISIS E INTERPRETACIÓN DE ESTADÍSTICAS E INDICADORES ECONÓMICOS Y DEMOGRÁFICOS </a:t>
            </a: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(CONTINÚA)</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0" lvl="1" algn="just">
              <a:buClr>
                <a:srgbClr val="000000"/>
              </a:buClr>
              <a:buFont typeface="Arial" panose="020B0604020202020204" pitchFamily="34" charset="0"/>
              <a:buChar char="•"/>
            </a:pPr>
            <a:r>
              <a:rPr lang="es-MX" sz="1200" spc="-1" dirty="0">
                <a:solidFill>
                  <a:srgbClr val="000000"/>
                </a:solidFill>
                <a:uFill>
                  <a:solidFill>
                    <a:srgbClr val="FFFFFF"/>
                  </a:solidFill>
                </a:uFill>
              </a:rPr>
              <a:t>Colaborar en la sistematización y automatización de bases de datos mediante la elaboración de macros específicas en el lenguaje de programación VBA de Excel,  que permitan una captación eficiente de la información que generan las dependencias para atender a su  población objetivo.</a:t>
            </a:r>
          </a:p>
          <a:p>
            <a:pPr marL="182563" indent="-182563" algn="just">
              <a:lnSpc>
                <a:spcPct val="100000"/>
              </a:lnSpc>
              <a:buClr>
                <a:srgbClr val="000000"/>
              </a:buClr>
              <a:buFont typeface="Arial" pitchFamily="34" charset="0"/>
              <a:buChar char="−"/>
            </a:pPr>
            <a:r>
              <a:rPr lang="es-MX" sz="1200" spc="-1" dirty="0">
                <a:solidFill>
                  <a:srgbClr val="000000"/>
                </a:solidFill>
                <a:uFill>
                  <a:solidFill>
                    <a:srgbClr val="FFFFFF"/>
                  </a:solidFill>
                </a:uFill>
              </a:rPr>
              <a:t>Formularios en Excel</a:t>
            </a:r>
          </a:p>
          <a:p>
            <a:pPr marL="182563" indent="-182563" algn="just">
              <a:lnSpc>
                <a:spcPct val="100000"/>
              </a:lnSpc>
              <a:buClr>
                <a:srgbClr val="000000"/>
              </a:buClr>
              <a:buFont typeface="Arial" pitchFamily="34" charset="0"/>
              <a:buChar char="−"/>
            </a:pPr>
            <a:r>
              <a:rPr lang="es-MX" sz="1200" spc="-1" dirty="0">
                <a:solidFill>
                  <a:srgbClr val="000000"/>
                </a:solidFill>
                <a:uFill>
                  <a:solidFill>
                    <a:srgbClr val="FFFFFF"/>
                  </a:solidFill>
                </a:uFill>
              </a:rPr>
              <a:t>Plantillas de Protección de Información.</a:t>
            </a:r>
          </a:p>
          <a:p>
            <a:pPr marL="182563" indent="-182563" algn="just">
              <a:lnSpc>
                <a:spcPct val="100000"/>
              </a:lnSpc>
              <a:buClr>
                <a:srgbClr val="000000"/>
              </a:buClr>
              <a:buFont typeface="Arial" pitchFamily="34" charset="0"/>
              <a:buChar char="−"/>
            </a:pPr>
            <a:r>
              <a:rPr lang="es-MX" sz="1200" spc="-1" dirty="0">
                <a:solidFill>
                  <a:srgbClr val="000000"/>
                </a:solidFill>
                <a:uFill>
                  <a:solidFill>
                    <a:srgbClr val="FFFFFF"/>
                  </a:solidFill>
                </a:uFill>
              </a:rPr>
              <a:t>Plataformas amigables con el usuario</a:t>
            </a:r>
          </a:p>
          <a:p>
            <a:pPr marL="182563" lvl="1" indent="-182563" algn="just">
              <a:buClr>
                <a:srgbClr val="000000"/>
              </a:buClr>
              <a:buFont typeface="Arial" pitchFamily="34" charset="0"/>
              <a:buChar char="−"/>
            </a:pPr>
            <a:r>
              <a:rPr lang="es-MX" sz="1200" spc="-1" dirty="0">
                <a:solidFill>
                  <a:srgbClr val="000000"/>
                </a:solidFill>
                <a:uFill>
                  <a:solidFill>
                    <a:srgbClr val="FFFFFF"/>
                  </a:solidFill>
                </a:uFill>
              </a:rPr>
              <a:t>Solución de problemas económicos de programación lineal con el uso de la herramienta </a:t>
            </a:r>
            <a:r>
              <a:rPr lang="es-MX" sz="1200" spc="-1" dirty="0" err="1">
                <a:solidFill>
                  <a:srgbClr val="000000"/>
                </a:solidFill>
                <a:uFill>
                  <a:solidFill>
                    <a:srgbClr val="FFFFFF"/>
                  </a:solidFill>
                </a:uFill>
              </a:rPr>
              <a:t>Solver</a:t>
            </a:r>
            <a:r>
              <a:rPr lang="es-MX" sz="1200" spc="-1" dirty="0">
                <a:solidFill>
                  <a:srgbClr val="000000"/>
                </a:solidFill>
                <a:uFill>
                  <a:solidFill>
                    <a:srgbClr val="FFFFFF"/>
                  </a:solidFill>
                </a:uFill>
              </a:rPr>
              <a:t> de Excel.</a:t>
            </a:r>
          </a:p>
          <a:p>
            <a:pPr marL="0" lvl="1" algn="just">
              <a:buClr>
                <a:srgbClr val="000000"/>
              </a:buClr>
            </a:pPr>
            <a:endParaRPr lang="es-ES_tradnl" sz="1200" dirty="0"/>
          </a:p>
          <a:p>
            <a:pPr marL="0" lvl="1" algn="just">
              <a:buClr>
                <a:srgbClr val="000000"/>
              </a:buClr>
              <a:buFont typeface="Arial" panose="020B0604020202020204" pitchFamily="34" charset="0"/>
              <a:buChar char="•"/>
            </a:pPr>
            <a:endParaRPr lang="es-MX" sz="1200" spc="-1" dirty="0">
              <a:solidFill>
                <a:srgbClr val="000000"/>
              </a:solidFill>
              <a:uFill>
                <a:solidFill>
                  <a:srgbClr val="FFFFFF"/>
                </a:solidFill>
              </a:uFill>
            </a:endParaRPr>
          </a:p>
          <a:p>
            <a:pPr marL="0" lvl="1" algn="just">
              <a:buFont typeface="Arial" panose="020B0604020202020204" pitchFamily="34" charset="0"/>
              <a:buChar char="•"/>
            </a:pPr>
            <a:r>
              <a:rPr lang="es-ES_tradnl" sz="1200" dirty="0"/>
              <a:t>Participar en proyectos y líneas  de investigación académica  vinculadas con fenómenos demográficos y económicos, que aporten elementos y rigor técnico a la toma de decisiones en política pública.  </a:t>
            </a:r>
          </a:p>
          <a:p>
            <a:pPr marL="0" lvl="1" algn="just">
              <a:buFont typeface="Arial" panose="020B0604020202020204" pitchFamily="34" charset="0"/>
              <a:buChar char="•"/>
            </a:pPr>
            <a:endParaRPr lang="es-ES_tradnl" sz="1200" dirty="0"/>
          </a:p>
          <a:p>
            <a:pPr marL="0" lvl="1" algn="just">
              <a:buFont typeface="Arial" panose="020B0604020202020204" pitchFamily="34" charset="0"/>
              <a:buChar char="•"/>
            </a:pPr>
            <a:r>
              <a:rPr lang="es-ES_tradnl" sz="1200" dirty="0"/>
              <a:t>Analizar y actualizar periódicamente información estadística de coyuntura mediante la redacción de reportes ejecutivos referentes a variables relevantes como:  Índice Nacional de Precios al Consumidor, Producto Interno Bruto, Índice de Desarrollo Humano, Índice de Prosperidad Urbana, Índice de Tendencia Laboral de Pobreza, Cohesión Social y Bienestar Subjetivo. </a:t>
            </a:r>
            <a:endParaRPr lang="es-MX" sz="1200" dirty="0"/>
          </a:p>
          <a:p>
            <a:pPr algn="just">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0" lvl="1" algn="just">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Estas funciones son enunciativas no limitativas.</a:t>
            </a:r>
            <a:endParaRPr lang="es-MX"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19" name="Table 5"/>
          <p:cNvGraphicFramePr/>
          <p:nvPr>
            <p:extLst>
              <p:ext uri="{D42A27DB-BD31-4B8C-83A1-F6EECF244321}">
                <p14:modId xmlns:p14="http://schemas.microsoft.com/office/powerpoint/2010/main" xmlns="" val="1872774394"/>
              </p:ext>
            </p:extLst>
          </p:nvPr>
        </p:nvGraphicFramePr>
        <p:xfrm>
          <a:off x="1615083" y="7961580"/>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Julio Cesar</a:t>
                      </a:r>
                      <a:r>
                        <a:rPr lang="es-MX" sz="1200" b="0" strike="noStrike" spc="-1" baseline="0" dirty="0">
                          <a:solidFill>
                            <a:srgbClr val="000000"/>
                          </a:solidFill>
                          <a:uFill>
                            <a:solidFill>
                              <a:srgbClr val="FFFFFF"/>
                            </a:solidFill>
                          </a:uFill>
                          <a:latin typeface="Arial"/>
                        </a:rPr>
                        <a:t> Rodríguez Segura</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32428322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5"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6"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7" name="CustomShape 4"/>
          <p:cNvSpPr/>
          <p:nvPr/>
        </p:nvSpPr>
        <p:spPr>
          <a:xfrm>
            <a:off x="1630168" y="971550"/>
            <a:ext cx="5038920" cy="712879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ts val="1300"/>
              </a:lnSpc>
            </a:pPr>
            <a:r>
              <a:rPr lang="es-MX" sz="1200" b="1" i="1" spc="-1" dirty="0">
                <a:uFill>
                  <a:solidFill>
                    <a:srgbClr val="FFFFFF"/>
                  </a:solidFill>
                </a:uFill>
              </a:rPr>
              <a:t>DESARROLLO DE ANÁLISIS Y ESTUDIOS EN LOS TEMAS POBLACIONALES </a:t>
            </a:r>
          </a:p>
          <a:p>
            <a:pPr marL="95400" indent="-93960">
              <a:lnSpc>
                <a:spcPts val="1300"/>
              </a:lnSpc>
            </a:pPr>
            <a:r>
              <a:rPr lang="es-MX" sz="1200" b="1" i="1" strike="noStrike" spc="-1" dirty="0">
                <a:solidFill>
                  <a:srgbClr val="000000"/>
                </a:solidFill>
                <a:uFill>
                  <a:solidFill>
                    <a:srgbClr val="FFFFFF"/>
                  </a:solidFill>
                </a:uFill>
                <a:latin typeface="Arial"/>
                <a:ea typeface="DejaVu Sans"/>
              </a:rPr>
              <a:t>OBJETIVO</a:t>
            </a:r>
            <a:endParaRPr lang="es-MX" spc="-1" dirty="0">
              <a:solidFill>
                <a:srgbClr val="000000"/>
              </a:solidFill>
              <a:uFill>
                <a:solidFill>
                  <a:srgbClr val="FFFFFF"/>
                </a:solidFill>
              </a:uFill>
              <a:latin typeface="Arial"/>
            </a:endParaRPr>
          </a:p>
          <a:p>
            <a:pPr marL="95400" indent="-93960" algn="just">
              <a:lnSpc>
                <a:spcPts val="1300"/>
              </a:lnSpc>
            </a:pPr>
            <a:endParaRPr lang="es-MX" sz="1800" b="0" strike="noStrike" spc="-1" dirty="0">
              <a:solidFill>
                <a:srgbClr val="FF0000"/>
              </a:solidFill>
              <a:uFill>
                <a:solidFill>
                  <a:srgbClr val="FFFFFF"/>
                </a:solidFill>
              </a:uFill>
              <a:latin typeface="Arial"/>
            </a:endParaRPr>
          </a:p>
          <a:p>
            <a:pPr marL="95400" indent="-93960" algn="just">
              <a:lnSpc>
                <a:spcPts val="1300"/>
              </a:lnSpc>
            </a:pPr>
            <a:r>
              <a:rPr lang="es-MX" sz="1200" b="0" strike="noStrike" spc="-1" dirty="0">
                <a:solidFill>
                  <a:srgbClr val="FF0000"/>
                </a:solidFill>
                <a:uFill>
                  <a:solidFill>
                    <a:srgbClr val="FFFFFF"/>
                  </a:solidFill>
                </a:uFill>
                <a:latin typeface="Arial"/>
                <a:ea typeface="DejaVu Sans"/>
              </a:rPr>
              <a:t>  </a:t>
            </a:r>
            <a:r>
              <a:rPr lang="es-MX" sz="1200" spc="-1" dirty="0">
                <a:uFill>
                  <a:solidFill>
                    <a:srgbClr val="FFFFFF"/>
                  </a:solidFill>
                </a:uFill>
              </a:rPr>
              <a:t>Desempeñar funciones técnicas especializadas, tendientes a proporcionar fiabilidad, calidad en la información generada en el COESPO, desarrollo de análisis y estudios en los temas poblacionales</a:t>
            </a:r>
          </a:p>
          <a:p>
            <a:pPr marL="95400" indent="-93960" algn="just">
              <a:lnSpc>
                <a:spcPts val="1300"/>
              </a:lnSpc>
            </a:pPr>
            <a:endParaRPr lang="es-MX" sz="1200" b="0" strike="noStrike" spc="-1" dirty="0">
              <a:solidFill>
                <a:srgbClr val="FF0000"/>
              </a:solidFill>
              <a:uFill>
                <a:solidFill>
                  <a:srgbClr val="FFFFFF"/>
                </a:solidFill>
              </a:uFill>
              <a:latin typeface="Arial"/>
            </a:endParaRPr>
          </a:p>
          <a:p>
            <a:pPr marL="95400" indent="-93960" algn="just">
              <a:lnSpc>
                <a:spcPts val="1300"/>
              </a:lnSpc>
            </a:pPr>
            <a:endParaRPr lang="es-MX" sz="1800" b="0" strike="noStrike" spc="-1" dirty="0">
              <a:solidFill>
                <a:srgbClr val="FF0000"/>
              </a:solidFill>
              <a:uFill>
                <a:solidFill>
                  <a:srgbClr val="FFFFFF"/>
                </a:solidFill>
              </a:uFill>
              <a:latin typeface="Arial"/>
            </a:endParaRPr>
          </a:p>
          <a:p>
            <a:pPr marL="95400" indent="-93960" algn="just">
              <a:lnSpc>
                <a:spcPts val="1300"/>
              </a:lnSpc>
            </a:pPr>
            <a:r>
              <a:rPr lang="es-MX" sz="1200" b="1" i="1" strike="noStrike" spc="-1" dirty="0">
                <a:uFill>
                  <a:solidFill>
                    <a:srgbClr val="FFFFFF"/>
                  </a:solidFill>
                </a:uFill>
                <a:latin typeface="Arial"/>
                <a:ea typeface="DejaVu Sans"/>
              </a:rPr>
              <a:t>FUNCIONES</a:t>
            </a:r>
            <a:endParaRPr lang="es-MX" spc="-1" dirty="0">
              <a:uFill>
                <a:solidFill>
                  <a:srgbClr val="FFFFFF"/>
                </a:solidFill>
              </a:uFill>
              <a:latin typeface="Arial"/>
            </a:endParaRPr>
          </a:p>
          <a:p>
            <a:pPr marL="182563" indent="-180975" algn="just">
              <a:lnSpc>
                <a:spcPts val="1300"/>
              </a:lnSpc>
              <a:buFont typeface="Wingdings" pitchFamily="2" charset="2"/>
              <a:buChar char="§"/>
            </a:pPr>
            <a:r>
              <a:rPr lang="es-ES_tradnl" sz="1200" dirty="0"/>
              <a:t>Elaboración de análisis econométricos en colaboración con el área estadístico poblacional (MCO, Datos Panel, </a:t>
            </a:r>
            <a:r>
              <a:rPr lang="es-ES_tradnl" sz="1200" dirty="0" err="1"/>
              <a:t>Anova</a:t>
            </a:r>
            <a:r>
              <a:rPr lang="es-ES_tradnl" sz="1200" dirty="0"/>
              <a:t>, etc.)</a:t>
            </a:r>
          </a:p>
          <a:p>
            <a:pPr marL="182563" indent="-180975" algn="just">
              <a:lnSpc>
                <a:spcPts val="1300"/>
              </a:lnSpc>
              <a:buFont typeface="Wingdings" pitchFamily="2" charset="2"/>
              <a:buChar char="§"/>
            </a:pPr>
            <a:endParaRPr lang="es-MX" sz="1200" dirty="0"/>
          </a:p>
          <a:p>
            <a:pPr marL="182563" indent="-180975">
              <a:lnSpc>
                <a:spcPts val="1300"/>
              </a:lnSpc>
              <a:buFont typeface="Wingdings" pitchFamily="2" charset="2"/>
              <a:buChar char="§"/>
            </a:pPr>
            <a:r>
              <a:rPr lang="es-ES_tradnl" sz="1200" dirty="0"/>
              <a:t>Métodos econométricos para evaluación de políticas públicas (Oaxaca – </a:t>
            </a:r>
            <a:r>
              <a:rPr lang="es-ES_tradnl" sz="1200" dirty="0" err="1"/>
              <a:t>Blinder</a:t>
            </a:r>
            <a:r>
              <a:rPr lang="es-ES_tradnl" sz="1200" dirty="0"/>
              <a:t>, </a:t>
            </a:r>
            <a:r>
              <a:rPr lang="es-ES_tradnl" sz="1200" dirty="0" err="1"/>
              <a:t>Heckman</a:t>
            </a:r>
            <a:r>
              <a:rPr lang="es-ES_tradnl" sz="1200" dirty="0"/>
              <a:t>, Rif Regresión, etc.)</a:t>
            </a:r>
          </a:p>
          <a:p>
            <a:pPr marL="182563" indent="-180975">
              <a:lnSpc>
                <a:spcPts val="1300"/>
              </a:lnSpc>
              <a:buFont typeface="Wingdings" pitchFamily="2" charset="2"/>
              <a:buChar char="§"/>
            </a:pPr>
            <a:endParaRPr lang="es-MX" sz="1200" dirty="0"/>
          </a:p>
          <a:p>
            <a:pPr marL="182563" indent="-180975">
              <a:lnSpc>
                <a:spcPts val="1300"/>
              </a:lnSpc>
              <a:buFont typeface="Wingdings" pitchFamily="2" charset="2"/>
              <a:buChar char="§"/>
            </a:pPr>
            <a:r>
              <a:rPr lang="es-ES_tradnl" sz="1200" dirty="0"/>
              <a:t>Analizar estadísticamente el diseño de encuestas, muestreo poblacional, sondeos, estimación de ponderadores.</a:t>
            </a:r>
          </a:p>
          <a:p>
            <a:pPr marL="182563" indent="-180975">
              <a:lnSpc>
                <a:spcPts val="1300"/>
              </a:lnSpc>
              <a:buFont typeface="Wingdings" pitchFamily="2" charset="2"/>
              <a:buChar char="§"/>
            </a:pPr>
            <a:endParaRPr lang="es-MX" sz="1200" dirty="0"/>
          </a:p>
          <a:p>
            <a:pPr marL="182563" indent="-180975">
              <a:lnSpc>
                <a:spcPts val="1300"/>
              </a:lnSpc>
              <a:buFont typeface="Wingdings" pitchFamily="2" charset="2"/>
              <a:buChar char="§"/>
            </a:pPr>
            <a:r>
              <a:rPr lang="es-ES_tradnl" sz="1200" dirty="0"/>
              <a:t>Realizar análisis estadísticos aplicados en Excel, STATA, SPSS, R, PRODEX</a:t>
            </a:r>
          </a:p>
          <a:p>
            <a:pPr marL="182563" indent="-180975">
              <a:lnSpc>
                <a:spcPts val="1300"/>
              </a:lnSpc>
              <a:buFont typeface="Wingdings" pitchFamily="2" charset="2"/>
              <a:buChar char="§"/>
            </a:pPr>
            <a:endParaRPr lang="es-MX" sz="1200" dirty="0"/>
          </a:p>
          <a:p>
            <a:pPr marL="182563" indent="-180975">
              <a:lnSpc>
                <a:spcPts val="1300"/>
              </a:lnSpc>
              <a:buFont typeface="Wingdings" pitchFamily="2" charset="2"/>
              <a:buChar char="§"/>
            </a:pPr>
            <a:r>
              <a:rPr lang="es-ES_tradnl" sz="1200" dirty="0"/>
              <a:t>Manejar Software: Office 2016, Photoshop, Corel, Mapa digital de México de INEGI (versión de escritorio)</a:t>
            </a:r>
          </a:p>
          <a:p>
            <a:pPr marL="182563" indent="-180975">
              <a:lnSpc>
                <a:spcPts val="1300"/>
              </a:lnSpc>
              <a:buFont typeface="Wingdings" pitchFamily="2" charset="2"/>
              <a:buChar char="§"/>
            </a:pPr>
            <a:endParaRPr lang="es-ES_tradnl" sz="1200" dirty="0"/>
          </a:p>
          <a:p>
            <a:pPr marL="182563" indent="-180975">
              <a:lnSpc>
                <a:spcPts val="1300"/>
              </a:lnSpc>
              <a:buFont typeface="Wingdings" pitchFamily="2" charset="2"/>
              <a:buChar char="§"/>
            </a:pPr>
            <a:r>
              <a:rPr lang="es-ES_tradnl" sz="1200" dirty="0"/>
              <a:t>Proyecciones de población utilizando el método de las componentes mediante el programa PRODEX.</a:t>
            </a:r>
          </a:p>
          <a:p>
            <a:pPr marL="182563" indent="-180975">
              <a:lnSpc>
                <a:spcPts val="1300"/>
              </a:lnSpc>
              <a:buFont typeface="Wingdings" pitchFamily="2" charset="2"/>
              <a:buChar char="§"/>
            </a:pPr>
            <a:endParaRPr lang="es-ES_tradnl" sz="1200" b="0" strike="noStrike" spc="-1" dirty="0">
              <a:solidFill>
                <a:srgbClr val="FF0000"/>
              </a:solidFill>
              <a:uFill>
                <a:solidFill>
                  <a:srgbClr val="FFFFFF"/>
                </a:solidFill>
              </a:uFill>
              <a:latin typeface="Arial"/>
            </a:endParaRPr>
          </a:p>
          <a:p>
            <a:pPr marL="182563" indent="-180975" algn="just">
              <a:lnSpc>
                <a:spcPts val="1300"/>
              </a:lnSpc>
              <a:buFont typeface="Wingdings" pitchFamily="2" charset="2"/>
              <a:buChar char="§"/>
            </a:pPr>
            <a:r>
              <a:rPr lang="es-MX" sz="1200" spc="-1" dirty="0">
                <a:uFill>
                  <a:solidFill>
                    <a:srgbClr val="FFFFFF"/>
                  </a:solidFill>
                </a:uFill>
              </a:rPr>
              <a:t>Contribuir en proyectos de generación, sistematización y análisis econométrico de información en el marco del Comité Estatal de Información Estadística y Geografía de (</a:t>
            </a:r>
            <a:r>
              <a:rPr lang="es-MX" sz="1200" spc="-1" dirty="0" err="1">
                <a:uFill>
                  <a:solidFill>
                    <a:srgbClr val="FFFFFF"/>
                  </a:solidFill>
                </a:uFill>
              </a:rPr>
              <a:t>CEIEG</a:t>
            </a:r>
            <a:r>
              <a:rPr lang="es-MX" sz="1200" spc="-1" dirty="0">
                <a:uFill>
                  <a:solidFill>
                    <a:srgbClr val="FFFFFF"/>
                  </a:solidFill>
                </a:uFill>
              </a:rPr>
              <a:t>) de San Luis Potosí. </a:t>
            </a:r>
          </a:p>
          <a:p>
            <a:pPr marL="182563" indent="-180975" algn="just">
              <a:lnSpc>
                <a:spcPts val="1300"/>
              </a:lnSpc>
              <a:buFont typeface="Wingdings" pitchFamily="2" charset="2"/>
              <a:buChar char="§"/>
            </a:pPr>
            <a:endParaRPr lang="es-MX" sz="1200" spc="-1" dirty="0">
              <a:uFill>
                <a:solidFill>
                  <a:srgbClr val="FFFFFF"/>
                </a:solidFill>
              </a:uFill>
            </a:endParaRPr>
          </a:p>
          <a:p>
            <a:pPr marL="182563" indent="-180975" algn="just">
              <a:lnSpc>
                <a:spcPts val="1300"/>
              </a:lnSpc>
              <a:buFont typeface="Wingdings" pitchFamily="2" charset="2"/>
              <a:buChar char="§"/>
            </a:pPr>
            <a:r>
              <a:rPr lang="es-MX" sz="1200" spc="-1" dirty="0">
                <a:uFill>
                  <a:solidFill>
                    <a:srgbClr val="FFFFFF"/>
                  </a:solidFill>
                </a:uFill>
              </a:rPr>
              <a:t>Desarrollar e implementar de cursos y talleres a fin de brindar capacitación en temas de indicadores poblacionales, económicos y matemáticos, así como de manejo y desarrollo de bases de datos.</a:t>
            </a:r>
          </a:p>
          <a:p>
            <a:pPr marL="182563" indent="-180975" algn="just">
              <a:lnSpc>
                <a:spcPts val="1300"/>
              </a:lnSpc>
              <a:buFont typeface="Wingdings" pitchFamily="2" charset="2"/>
              <a:buChar char="§"/>
            </a:pPr>
            <a:endParaRPr lang="es-MX" sz="1200" spc="-1" dirty="0">
              <a:uFill>
                <a:solidFill>
                  <a:srgbClr val="FFFFFF"/>
                </a:solidFill>
              </a:uFill>
            </a:endParaRPr>
          </a:p>
          <a:p>
            <a:pPr marL="182563" indent="-180975" algn="just">
              <a:lnSpc>
                <a:spcPts val="1300"/>
              </a:lnSpc>
              <a:buFont typeface="Wingdings" pitchFamily="2" charset="2"/>
              <a:buChar char="§"/>
            </a:pPr>
            <a:r>
              <a:rPr lang="es-MX" sz="1200" spc="-1" dirty="0">
                <a:uFill>
                  <a:solidFill>
                    <a:srgbClr val="FFFFFF"/>
                  </a:solidFill>
                </a:uFill>
              </a:rPr>
              <a:t>  Desarrollar mapas temáticos </a:t>
            </a:r>
            <a:r>
              <a:rPr lang="es-MX" sz="1200" spc="-1" dirty="0" err="1">
                <a:uFill>
                  <a:solidFill>
                    <a:srgbClr val="FFFFFF"/>
                  </a:solidFill>
                </a:uFill>
              </a:rPr>
              <a:t>georreferenciados</a:t>
            </a:r>
            <a:r>
              <a:rPr lang="es-MX" sz="1200" spc="-1" dirty="0">
                <a:uFill>
                  <a:solidFill>
                    <a:srgbClr val="FFFFFF"/>
                  </a:solidFill>
                </a:uFill>
              </a:rPr>
              <a:t> en aspectos poblacionales, económicos y sociales.</a:t>
            </a:r>
          </a:p>
          <a:p>
            <a:pPr marL="182563" indent="-180975">
              <a:lnSpc>
                <a:spcPts val="1300"/>
              </a:lnSpc>
              <a:buFont typeface="Wingdings" pitchFamily="2" charset="2"/>
              <a:buChar char="§"/>
            </a:pPr>
            <a:endParaRPr lang="es-MX" sz="1200" b="0" strike="noStrike" spc="-1" dirty="0">
              <a:solidFill>
                <a:srgbClr val="FF0000"/>
              </a:solidFill>
              <a:uFill>
                <a:solidFill>
                  <a:srgbClr val="FFFFFF"/>
                </a:solidFill>
              </a:uFill>
              <a:latin typeface="Arial"/>
            </a:endParaRPr>
          </a:p>
        </p:txBody>
      </p:sp>
      <p:graphicFrame>
        <p:nvGraphicFramePr>
          <p:cNvPr id="8" name="Table 5"/>
          <p:cNvGraphicFramePr/>
          <p:nvPr>
            <p:extLst>
              <p:ext uri="{D42A27DB-BD31-4B8C-83A1-F6EECF244321}">
                <p14:modId xmlns:p14="http://schemas.microsoft.com/office/powerpoint/2010/main" xmlns="" val="3168178995"/>
              </p:ext>
            </p:extLst>
          </p:nvPr>
        </p:nvGraphicFramePr>
        <p:xfrm>
          <a:off x="1615083" y="7971105"/>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Agustín</a:t>
                      </a:r>
                      <a:r>
                        <a:rPr lang="es-MX" sz="1200" b="0" strike="noStrike" spc="-1" baseline="0" dirty="0">
                          <a:solidFill>
                            <a:srgbClr val="000000"/>
                          </a:solidFill>
                          <a:uFill>
                            <a:solidFill>
                              <a:srgbClr val="FFFFFF"/>
                            </a:solidFill>
                          </a:uFill>
                          <a:latin typeface="Arial"/>
                        </a:rPr>
                        <a:t> Aguilar Reséndiz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15966520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5"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6"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7" name="CustomShape 4"/>
          <p:cNvSpPr/>
          <p:nvPr/>
        </p:nvSpPr>
        <p:spPr>
          <a:xfrm>
            <a:off x="1612888" y="899134"/>
            <a:ext cx="5056200" cy="723680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ts val="1300"/>
              </a:lnSpc>
            </a:pPr>
            <a:r>
              <a:rPr lang="es-MX" sz="1200" b="1" i="1" spc="-1" dirty="0">
                <a:uFill>
                  <a:solidFill>
                    <a:srgbClr val="FFFFFF"/>
                  </a:solidFill>
                </a:uFill>
              </a:rPr>
              <a:t>DESARROLLO DE ANÁLISIS Y ESTUDIOS EN LOS TEMAS POBLACIONALES </a:t>
            </a: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(CONTINÚA)</a:t>
            </a:r>
            <a:endParaRPr lang="es-MX" sz="1800" b="0" strike="noStrike" spc="-1" dirty="0">
              <a:solidFill>
                <a:srgbClr val="000000"/>
              </a:solidFill>
              <a:uFill>
                <a:solidFill>
                  <a:srgbClr val="FFFFFF"/>
                </a:solidFill>
              </a:uFill>
              <a:latin typeface="Arial"/>
            </a:endParaRPr>
          </a:p>
          <a:p>
            <a:endParaRPr lang="es-MX" sz="1200" dirty="0"/>
          </a:p>
          <a:p>
            <a:r>
              <a:rPr lang="es-ES_tradnl" sz="1200" dirty="0"/>
              <a:t>•Elaboración de análisis matemático: práctico y abstracto a fin de construir indicadores y realizar estimaciones de la población mediante el método de las componentes.</a:t>
            </a:r>
          </a:p>
          <a:p>
            <a:endParaRPr lang="es-ES_tradnl" sz="1200" dirty="0"/>
          </a:p>
          <a:p>
            <a:r>
              <a:rPr lang="es-ES_tradnl" sz="1200" dirty="0"/>
              <a:t>•Analizar econométricamente a fin de generar información de los fenómenos económicos que conciernen a la población.</a:t>
            </a:r>
          </a:p>
          <a:p>
            <a:endParaRPr lang="es-ES_tradnl" sz="1200" dirty="0"/>
          </a:p>
          <a:p>
            <a:r>
              <a:rPr lang="es-ES_tradnl" sz="1200" dirty="0"/>
              <a:t>•Construir indicadores mediante cursos y talleres.</a:t>
            </a:r>
            <a:endParaRPr lang="es-MX" sz="1200" dirty="0"/>
          </a:p>
          <a:p>
            <a:endParaRPr lang="es-ES_tradnl" sz="1200" dirty="0"/>
          </a:p>
          <a:p>
            <a:r>
              <a:rPr lang="es-ES_tradnl" sz="1200" dirty="0"/>
              <a:t>•Analizar  información estadística relevante, mediante la redacción de reportes ejecutivos e informe referentes a variables relevantes como: Índice Nacional de Precios al Consumidor, Producto Interno Bruto, Índice de Desarrollo Humano, Índice de Prosperidad Urbana, Índice de Tendencia Laboral de Pobreza, Cohesión Social y Bienestar Subjetivo de fuentes como el INEGI, el Buro de Análisis Económico de los Estados Unidos, Fondo de Población de las Naciones Unidas (UNFPA), entre otras. </a:t>
            </a:r>
            <a:endParaRPr lang="es-MX" sz="1200" dirty="0"/>
          </a:p>
          <a:p>
            <a:pPr marL="1440" algn="just">
              <a:lnSpc>
                <a:spcPct val="100000"/>
              </a:lnSpc>
              <a:buClr>
                <a:srgbClr val="000000"/>
              </a:buClr>
            </a:pPr>
            <a:r>
              <a:rPr lang="es-MX" sz="1200" spc="-1" dirty="0">
                <a:solidFill>
                  <a:srgbClr val="000000"/>
                </a:solidFill>
                <a:uFill>
                  <a:solidFill>
                    <a:srgbClr val="FFFFFF"/>
                  </a:solidFill>
                </a:uFill>
              </a:rPr>
              <a:t>	</a:t>
            </a: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Estas funciones son enunciativas no limitativas.</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8" name="Table 5"/>
          <p:cNvGraphicFramePr/>
          <p:nvPr>
            <p:extLst>
              <p:ext uri="{D42A27DB-BD31-4B8C-83A1-F6EECF244321}">
                <p14:modId xmlns:p14="http://schemas.microsoft.com/office/powerpoint/2010/main" xmlns="" val="3317316766"/>
              </p:ext>
            </p:extLst>
          </p:nvPr>
        </p:nvGraphicFramePr>
        <p:xfrm>
          <a:off x="1615083" y="7971105"/>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Agustín</a:t>
                      </a:r>
                      <a:r>
                        <a:rPr lang="es-MX" sz="1200" b="0" strike="noStrike" spc="-1" baseline="0" dirty="0">
                          <a:solidFill>
                            <a:srgbClr val="000000"/>
                          </a:solidFill>
                          <a:uFill>
                            <a:solidFill>
                              <a:srgbClr val="FFFFFF"/>
                            </a:solidFill>
                          </a:uFill>
                          <a:latin typeface="Arial"/>
                        </a:rPr>
                        <a:t> Aguilar Reséndiz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31597258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7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7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dirty="0">
                <a:solidFill>
                  <a:srgbClr val="000000"/>
                </a:solidFill>
                <a:uFill>
                  <a:solidFill>
                    <a:srgbClr val="FFFFFF"/>
                  </a:solidFill>
                </a:uFill>
                <a:latin typeface="Arial"/>
                <a:ea typeface="DejaVu Sans"/>
              </a:rPr>
              <a:t>DESCRIPCIÓN DE FUNCIONES</a:t>
            </a:r>
            <a:endParaRPr lang="es-MX" sz="1800" b="0" strike="noStrike" spc="-1" dirty="0">
              <a:solidFill>
                <a:srgbClr val="000000"/>
              </a:solidFill>
              <a:uFill>
                <a:solidFill>
                  <a:srgbClr val="FFFFFF"/>
                </a:solidFill>
              </a:uFill>
              <a:latin typeface="Arial"/>
            </a:endParaRPr>
          </a:p>
        </p:txBody>
      </p:sp>
      <p:sp>
        <p:nvSpPr>
          <p:cNvPr id="176" name="CustomShape 4"/>
          <p:cNvSpPr/>
          <p:nvPr/>
        </p:nvSpPr>
        <p:spPr>
          <a:xfrm>
            <a:off x="1628800" y="755576"/>
            <a:ext cx="5000760" cy="701682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 RECURSOS HUMANOS Y  FINANCIEROS</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0" strike="noStrike" spc="-1" dirty="0">
                <a:solidFill>
                  <a:srgbClr val="000000"/>
                </a:solidFill>
                <a:uFill>
                  <a:solidFill>
                    <a:srgbClr val="FFFFFF"/>
                  </a:solidFill>
                </a:uFill>
                <a:latin typeface="Arial"/>
                <a:ea typeface="DejaVu Sans"/>
              </a:rPr>
              <a:t>  Administrar de manera óptima los recursos humanos, financieros y materiales del Consejo Estatal de Población,  a fin de lograr su correcta aplicación.</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Coadyuvar en la formulación del proyecto de presupuesto anual del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Mantener actualizada la plantilla del personal. </a:t>
            </a:r>
          </a:p>
          <a:p>
            <a:pPr marL="172890" indent="-171450" algn="just">
              <a:lnSpc>
                <a:spcPct val="100000"/>
              </a:lnSpc>
              <a:buClr>
                <a:srgbClr val="000000"/>
              </a:buClr>
              <a:buFont typeface="Arial" panose="020B0604020202020204" pitchFamily="34" charset="0"/>
              <a:buChar char="•"/>
            </a:pPr>
            <a:endParaRPr lang="es-MX" sz="1200" spc="-1" dirty="0">
              <a:solidFill>
                <a:srgbClr val="000000"/>
              </a:solidFill>
              <a:uFill>
                <a:solidFill>
                  <a:srgbClr val="FFFFFF"/>
                </a:solidFill>
              </a:uFill>
              <a:latin typeface="Arial"/>
              <a:ea typeface="DejaVu Sans"/>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Tramitar los movimientos de alta, baja, cambios de adscripción, comisiones, jubilaciones y todos lo que por su naturaleza se necesiten, manteniendo un control y en orden dichos movimientos.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Llevar el control de la asistencia del personal adscrito y comisionado al Consejo Estatal de Población.</a:t>
            </a:r>
            <a:r>
              <a:rPr lang="es-MX" sz="1200" b="0" strike="noStrike" spc="-1" dirty="0">
                <a:solidFill>
                  <a:srgbClr val="009973"/>
                </a:solidFill>
                <a:uFill>
                  <a:solidFill>
                    <a:srgbClr val="FFFFFF"/>
                  </a:solidFill>
                </a:uFill>
                <a:latin typeface="Arial"/>
                <a:ea typeface="DejaVu Sans"/>
              </a:rPr>
              <a:t> </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Supervisar el  control de las entradas y salidas del personal, elaborando  mensualmente un reporte.</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un reporte sobre las incidencias del personal e informarlas a Oficialía Mayor del Poder Ejecutivo y a las dependencias que tengan personal comisionado en 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Enviar quincenalmente, los recibos de pago al personal adscrito al Consejo Estatal de Población y una vez firmados archivarlos de acuerdo como aparezcan en la página web. http://www.cfdinomina.slp.gob.mx</a:t>
            </a:r>
            <a:r>
              <a:rPr lang="es-MX" sz="1200" b="0" u="sng" strike="noStrike" spc="-1" dirty="0">
                <a:solidFill>
                  <a:srgbClr val="0000FF"/>
                </a:solidFill>
                <a:uFill>
                  <a:solidFill>
                    <a:srgbClr val="FFFFFF"/>
                  </a:solidFill>
                </a:uFill>
                <a:latin typeface="Arial"/>
                <a:ea typeface="DejaVu Sans"/>
                <a:hlinkClick r:id="rId3"/>
              </a:rPr>
              <a:t>/</a:t>
            </a:r>
            <a:r>
              <a:rPr lang="es-MX" sz="1200" b="0" strike="noStrike" spc="-1" dirty="0">
                <a:solidFill>
                  <a:srgbClr val="000000"/>
                </a:solidFill>
                <a:uFill>
                  <a:solidFill>
                    <a:srgbClr val="FFFFFF"/>
                  </a:solidFill>
                </a:uFill>
                <a:latin typeface="Arial"/>
                <a:ea typeface="DejaVu Sans"/>
              </a:rPr>
              <a:t> de la Secretaría de Finanzas.</a:t>
            </a:r>
            <a:endParaRPr lang="es-MX" sz="1800" b="0" strike="noStrike" spc="-1" dirty="0">
              <a:solidFill>
                <a:srgbClr val="000000"/>
              </a:solidFill>
              <a:uFill>
                <a:solidFill>
                  <a:srgbClr val="FFFFFF"/>
                </a:solidFill>
              </a:uFill>
              <a:latin typeface="Arial"/>
            </a:endParaRPr>
          </a:p>
        </p:txBody>
      </p:sp>
      <p:graphicFrame>
        <p:nvGraphicFramePr>
          <p:cNvPr id="10" name="Table 5"/>
          <p:cNvGraphicFramePr/>
          <p:nvPr>
            <p:extLst>
              <p:ext uri="{D42A27DB-BD31-4B8C-83A1-F6EECF244321}">
                <p14:modId xmlns:p14="http://schemas.microsoft.com/office/powerpoint/2010/main" xmlns="" val="2095783216"/>
              </p:ext>
            </p:extLst>
          </p:nvPr>
        </p:nvGraphicFramePr>
        <p:xfrm>
          <a:off x="1615083"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Maricarmen</a:t>
                      </a:r>
                      <a:r>
                        <a:rPr lang="es-MX" sz="1200" b="0" strike="noStrike" spc="-1" baseline="0" dirty="0">
                          <a:solidFill>
                            <a:srgbClr val="000000"/>
                          </a:solidFill>
                          <a:uFill>
                            <a:solidFill>
                              <a:srgbClr val="FFFFFF"/>
                            </a:solidFill>
                          </a:uFill>
                          <a:latin typeface="Arial"/>
                          <a:ea typeface="Calibri"/>
                        </a:rPr>
                        <a:t> Jasso Díaz de León</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7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8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181" name="CustomShape 4"/>
          <p:cNvSpPr/>
          <p:nvPr/>
        </p:nvSpPr>
        <p:spPr>
          <a:xfrm>
            <a:off x="1628800" y="768039"/>
            <a:ext cx="5056200" cy="697282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 RECURSOS HUMANOS Y FINANCIEROS</a:t>
            </a:r>
            <a:endParaRPr lang="es-MX" sz="1800" b="0" strike="noStrike" spc="-1" dirty="0">
              <a:solidFill>
                <a:srgbClr val="000000"/>
              </a:solidFill>
              <a:uFill>
                <a:solidFill>
                  <a:srgbClr val="FFFFFF"/>
                </a:solidFill>
              </a:uFill>
              <a:latin typeface="Arial"/>
            </a:endParaRP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(CONTINÚA)</a:t>
            </a:r>
          </a:p>
          <a:p>
            <a:pPr marL="95400" indent="-93960" algn="ctr">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Controlar y ejercer el recurso de Caja Chica,  presentando mensualmente un reporte.</a:t>
            </a:r>
            <a:endParaRPr lang="es-MX" sz="12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Cotizar y adquirir los  bienes y servicios necesarios para el funcionamiento del Consejo Estatal de Población, previa autorización de la Secretaría Técnica.</a:t>
            </a:r>
            <a:endParaRPr lang="es-MX" sz="12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Adquirir bienes y contratar servicios de conformidad con la normatividad vigente.</a:t>
            </a:r>
            <a:endParaRPr lang="es-MX" sz="12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Realizar, en acuerdo con la Secretaría Técnica, las gestiones necesarias para el mantenimiento del equipo de trabajo y  de las instalaciones  del Consejo Estatal de Población.</a:t>
            </a:r>
            <a:endParaRPr lang="es-MX" sz="12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Calibri"/>
              </a:rPr>
              <a:t>Mantener un nivel eficiente de inventarios de papelería y llevar el control de las entradas y salidas de almacén.</a:t>
            </a:r>
            <a:endParaRPr lang="es-MX" sz="1200" b="0" strike="noStrike" spc="-1" dirty="0">
              <a:solidFill>
                <a:srgbClr val="000000"/>
              </a:solidFill>
              <a:uFill>
                <a:solidFill>
                  <a:srgbClr val="FFFFFF"/>
                </a:solidFill>
              </a:uFill>
              <a:latin typeface="Arial"/>
            </a:endParaRPr>
          </a:p>
          <a:p>
            <a:pPr marL="1440" algn="just">
              <a:lnSpc>
                <a:spcPct val="100000"/>
              </a:lnSpc>
            </a:pPr>
            <a:endParaRPr lang="es-MX" sz="1200" spc="-1" dirty="0">
              <a:solidFill>
                <a:srgbClr val="000000"/>
              </a:solidFill>
              <a:uFill>
                <a:solidFill>
                  <a:srgbClr val="FFFFFF"/>
                </a:solidFill>
              </a:uFill>
              <a:latin typeface="Arial"/>
            </a:endParaRPr>
          </a:p>
          <a:p>
            <a:pPr marL="172890" indent="-171450" algn="just">
              <a:buFont typeface="Arial" panose="020B0604020202020204" pitchFamily="34" charset="0"/>
              <a:buChar char="•"/>
            </a:pPr>
            <a:r>
              <a:rPr lang="es-MX" sz="1200" spc="-1" dirty="0">
                <a:solidFill>
                  <a:srgbClr val="000000"/>
                </a:solidFill>
                <a:uFill>
                  <a:solidFill>
                    <a:srgbClr val="FFFFFF"/>
                  </a:solidFill>
                </a:uFill>
                <a:ea typeface="Calibri"/>
              </a:rPr>
              <a:t>Apoyar en la coordinación, gestión, organización y logística de los diferentes eventos organizados o apoyados por el Consejo Estatal de Población.</a:t>
            </a:r>
          </a:p>
          <a:p>
            <a:pPr marL="172890" indent="-171450" algn="just">
              <a:buFont typeface="Arial" panose="020B0604020202020204" pitchFamily="34" charset="0"/>
              <a:buChar char="•"/>
            </a:pPr>
            <a:endParaRPr lang="es-MX" sz="1200" spc="-1" dirty="0">
              <a:solidFill>
                <a:srgbClr val="000000"/>
              </a:solidFill>
              <a:uFill>
                <a:solidFill>
                  <a:srgbClr val="FFFFFF"/>
                </a:solidFill>
              </a:uFill>
            </a:endParaRPr>
          </a:p>
          <a:p>
            <a:pPr marL="172890" indent="-171450" algn="just">
              <a:buFont typeface="Arial" panose="020B0604020202020204" pitchFamily="34" charset="0"/>
              <a:buChar char="•"/>
            </a:pPr>
            <a:r>
              <a:rPr lang="es-MX" sz="1200" spc="-1" dirty="0">
                <a:solidFill>
                  <a:srgbClr val="000000"/>
                </a:solidFill>
                <a:uFill>
                  <a:solidFill>
                    <a:srgbClr val="FFFFFF"/>
                  </a:solidFill>
                </a:uFill>
                <a:ea typeface="Calibri"/>
              </a:rPr>
              <a:t>Gestionar mensualmente los recursos estatales, ante la Secretaría de Finanzas y presentar los reportes que esta dependencia requiera.</a:t>
            </a:r>
          </a:p>
          <a:p>
            <a:pPr marL="172890" indent="-171450" algn="just">
              <a:buFont typeface="Arial" panose="020B0604020202020204" pitchFamily="34" charset="0"/>
              <a:buChar char="•"/>
            </a:pPr>
            <a:endParaRPr lang="es-MX" sz="1200" spc="-1" dirty="0">
              <a:solidFill>
                <a:srgbClr val="000000"/>
              </a:solidFill>
              <a:uFill>
                <a:solidFill>
                  <a:srgbClr val="FFFFFF"/>
                </a:solidFill>
              </a:uFill>
              <a:ea typeface="Calibri"/>
            </a:endParaRPr>
          </a:p>
          <a:p>
            <a:pPr marL="172890" indent="-171450" algn="just">
              <a:buFont typeface="Arial" panose="020B0604020202020204" pitchFamily="34" charset="0"/>
              <a:buChar char="•"/>
            </a:pPr>
            <a:r>
              <a:rPr lang="es-MX" sz="1200" spc="-1" dirty="0">
                <a:solidFill>
                  <a:srgbClr val="000000"/>
                </a:solidFill>
                <a:uFill>
                  <a:solidFill>
                    <a:srgbClr val="FFFFFF"/>
                  </a:solidFill>
                </a:uFill>
                <a:ea typeface="Calibri"/>
              </a:rPr>
              <a:t>Controlar las entradas y salidas de equipos de cómputo,  propiedad  del Consejo Estatal de Población, llevando un registro.</a:t>
            </a:r>
            <a:endParaRPr lang="es-MX" sz="1200" spc="-1" dirty="0">
              <a:solidFill>
                <a:srgbClr val="000000"/>
              </a:solidFill>
              <a:uFill>
                <a:solidFill>
                  <a:srgbClr val="FFFFFF"/>
                </a:solidFill>
              </a:uFill>
            </a:endParaRPr>
          </a:p>
          <a:p>
            <a:pPr marL="172890" indent="-171450" algn="just">
              <a:buFont typeface="Arial" panose="020B0604020202020204" pitchFamily="34" charset="0"/>
              <a:buChar char="•"/>
            </a:pPr>
            <a:endParaRPr lang="es-MX" sz="1200" spc="-1" dirty="0">
              <a:solidFill>
                <a:srgbClr val="000000"/>
              </a:solidFill>
              <a:uFill>
                <a:solidFill>
                  <a:srgbClr val="FFFFFF"/>
                </a:solidFill>
              </a:uFill>
            </a:endParaRPr>
          </a:p>
          <a:p>
            <a:pPr marL="172890" indent="-171450" algn="just">
              <a:buFont typeface="Arial" panose="020B0604020202020204" pitchFamily="34" charset="0"/>
              <a:buChar char="•"/>
            </a:pPr>
            <a:r>
              <a:rPr lang="es-MX" sz="1200" spc="-1" dirty="0">
                <a:solidFill>
                  <a:srgbClr val="000000"/>
                </a:solidFill>
                <a:uFill>
                  <a:solidFill>
                    <a:srgbClr val="FFFFFF"/>
                  </a:solidFill>
                </a:uFill>
                <a:ea typeface="Calibri"/>
              </a:rPr>
              <a:t>Coordinar la elaboración de los Manuales Administrativos y difundirlos, para su correcta aplicación dentro del Consejo Estatal de Población.</a:t>
            </a: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r>
              <a:rPr lang="es-MX" sz="1200" spc="-1" dirty="0">
                <a:solidFill>
                  <a:srgbClr val="000000"/>
                </a:solidFill>
                <a:uFill>
                  <a:solidFill>
                    <a:srgbClr val="FFFFFF"/>
                  </a:solidFill>
                </a:uFill>
                <a:latin typeface="Arial"/>
              </a:rPr>
              <a:t>Realizar la compra y control de vales de gasolina para uso de la flotilla vehicular de COESPO.</a:t>
            </a:r>
            <a:endParaRPr lang="es-MX" sz="12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p:txBody>
      </p:sp>
      <p:graphicFrame>
        <p:nvGraphicFramePr>
          <p:cNvPr id="12" name="Table 5"/>
          <p:cNvGraphicFramePr/>
          <p:nvPr>
            <p:extLst>
              <p:ext uri="{D42A27DB-BD31-4B8C-83A1-F6EECF244321}">
                <p14:modId xmlns:p14="http://schemas.microsoft.com/office/powerpoint/2010/main" xmlns="" val="3130109646"/>
              </p:ext>
            </p:extLst>
          </p:nvPr>
        </p:nvGraphicFramePr>
        <p:xfrm>
          <a:off x="1615083"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Maricarmen</a:t>
                      </a:r>
                      <a:r>
                        <a:rPr lang="es-MX" sz="1200" b="0" strike="noStrike" spc="-1" baseline="0" dirty="0">
                          <a:solidFill>
                            <a:srgbClr val="000000"/>
                          </a:solidFill>
                          <a:uFill>
                            <a:solidFill>
                              <a:srgbClr val="FFFFFF"/>
                            </a:solidFill>
                          </a:uFill>
                          <a:latin typeface="Arial"/>
                          <a:ea typeface="Calibri"/>
                        </a:rPr>
                        <a:t> Jasso Díaz de León</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8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8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186" name="CustomShape 4"/>
          <p:cNvSpPr/>
          <p:nvPr/>
        </p:nvSpPr>
        <p:spPr>
          <a:xfrm>
            <a:off x="1649164" y="433227"/>
            <a:ext cx="5056200" cy="7451141"/>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endParaRPr lang="es-MX" sz="1200" b="1" i="1" strike="noStrike" spc="-1" dirty="0">
              <a:solidFill>
                <a:srgbClr val="000000"/>
              </a:solidFill>
              <a:uFill>
                <a:solidFill>
                  <a:srgbClr val="FFFFFF"/>
                </a:solidFill>
              </a:uFill>
              <a:latin typeface="Arial"/>
              <a:ea typeface="DejaVu Sans"/>
            </a:endParaRPr>
          </a:p>
          <a:p>
            <a:pPr marL="95400" indent="-93960" algn="ctr">
              <a:lnSpc>
                <a:spcPct val="100000"/>
              </a:lnSpc>
            </a:pPr>
            <a:endParaRPr lang="es-MX" sz="1200" b="1" i="1" strike="noStrike" spc="-1" dirty="0">
              <a:solidFill>
                <a:srgbClr val="000000"/>
              </a:solidFill>
              <a:uFill>
                <a:solidFill>
                  <a:srgbClr val="FFFFFF"/>
                </a:solidFill>
              </a:uFill>
              <a:latin typeface="Arial"/>
              <a:ea typeface="DejaVu Sans"/>
            </a:endParaRP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 RECURSOS HUMANOS Y FINANCIEROS</a:t>
            </a:r>
            <a:endParaRPr lang="es-MX" sz="1800" b="0" strike="noStrike" spc="-1" dirty="0">
              <a:solidFill>
                <a:srgbClr val="000000"/>
              </a:solidFill>
              <a:uFill>
                <a:solidFill>
                  <a:srgbClr val="FFFFFF"/>
                </a:solidFill>
              </a:uFill>
              <a:latin typeface="Arial"/>
            </a:endParaRP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(CONTINÚA)</a:t>
            </a:r>
            <a:endParaRPr lang="es-MX" sz="1800" b="0" strike="noStrike" spc="-1" dirty="0">
              <a:solidFill>
                <a:srgbClr val="000000"/>
              </a:solidFill>
              <a:uFill>
                <a:solidFill>
                  <a:srgbClr val="FFFFFF"/>
                </a:solidFill>
              </a:uFill>
              <a:latin typeface="Arial"/>
            </a:endParaRPr>
          </a:p>
          <a:p>
            <a:pPr marL="1440" algn="just">
              <a:lnSpc>
                <a:spcPct val="100000"/>
              </a:lnSpc>
              <a:buClr>
                <a:srgbClr val="000000"/>
              </a:buClr>
            </a:pPr>
            <a:endParaRPr lang="es-MX" sz="1200" spc="-1" dirty="0">
              <a:solidFill>
                <a:srgbClr val="000000"/>
              </a:solidFill>
              <a:uFill>
                <a:solidFill>
                  <a:srgbClr val="FFFFFF"/>
                </a:solidFill>
              </a:uFill>
              <a:latin typeface="Arial"/>
              <a:ea typeface="Calibri"/>
            </a:endParaRPr>
          </a:p>
          <a:p>
            <a:pPr marL="1440" algn="just">
              <a:lnSpc>
                <a:spcPct val="100000"/>
              </a:lnSpc>
              <a:buClr>
                <a:srgbClr val="000000"/>
              </a:buClr>
            </a:pPr>
            <a:endParaRPr lang="es-MX" sz="1200" spc="-1" dirty="0">
              <a:solidFill>
                <a:srgbClr val="000000"/>
              </a:solidFill>
              <a:uFill>
                <a:solidFill>
                  <a:srgbClr val="FFFFFF"/>
                </a:solidFill>
              </a:uFill>
              <a:latin typeface="Arial"/>
            </a:endParaRPr>
          </a:p>
          <a:p>
            <a:pPr marL="172890" indent="-171450" algn="just">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Supervisar las actividades del personal a su cargo, proporcionándoles las herramientas y suministros necesarios para el desempeño de sus funciones.</a:t>
            </a:r>
          </a:p>
          <a:p>
            <a:pPr marL="1440" algn="just">
              <a:buClr>
                <a:srgbClr val="000000"/>
              </a:buClr>
            </a:pPr>
            <a:endParaRPr lang="es-MX" sz="1200" spc="-1" dirty="0">
              <a:solidFill>
                <a:srgbClr val="000000"/>
              </a:solidFill>
              <a:uFill>
                <a:solidFill>
                  <a:srgbClr val="FFFFFF"/>
                </a:solidFill>
              </a:uFill>
              <a:latin typeface="+mj-lt"/>
            </a:endParaRPr>
          </a:p>
          <a:p>
            <a:pPr marL="172890" indent="-171450" algn="just">
              <a:buClr>
                <a:srgbClr val="000000"/>
              </a:buClr>
              <a:buFont typeface="Arial" panose="020B0604020202020204" pitchFamily="34" charset="0"/>
              <a:buChar char="•"/>
            </a:pPr>
            <a:r>
              <a:rPr lang="es-MX" sz="1200" spc="-1" dirty="0">
                <a:solidFill>
                  <a:srgbClr val="000000"/>
                </a:solidFill>
                <a:uFill>
                  <a:solidFill>
                    <a:srgbClr val="FFFFFF"/>
                  </a:solidFill>
                </a:uFill>
                <a:ea typeface="Calibri"/>
              </a:rPr>
              <a:t>Gestionar mensualmente los recursos para el pago de Honorarios Asimilables y Honorarios Profesionales ante la Secretaría de Finanzas y presentar los reportes que esta dependencia requiera.</a:t>
            </a: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mj-lt"/>
            </a:endParaRPr>
          </a:p>
          <a:p>
            <a:pPr marL="172890" indent="-171450" algn="just">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Elaborar el trámite necesario para el pago de Honorarios Profesionales y Honorarios Asimilables, quincenalmente y/o mensualmente según corresponda en la Oficialía Mayor.</a:t>
            </a: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mj-lt"/>
            </a:endParaRPr>
          </a:p>
          <a:p>
            <a:pPr marL="172890" indent="-171450" algn="just">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Realizar las transferencias y pago a proveedores, con el registro correspondiente.</a:t>
            </a:r>
          </a:p>
          <a:p>
            <a:pPr marL="172890" indent="-171450" algn="just">
              <a:lnSpc>
                <a:spcPct val="100000"/>
              </a:lnSpc>
              <a:buClr>
                <a:srgbClr val="000000"/>
              </a:buClr>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Entregar mensualmente los reportes correspondientes a las siguientes instancias  :</a:t>
            </a:r>
          </a:p>
          <a:p>
            <a:pPr marL="172890" indent="-171450" algn="just">
              <a:lnSpc>
                <a:spcPct val="100000"/>
              </a:lnSpc>
              <a:buClr>
                <a:srgbClr val="000000"/>
              </a:buClr>
              <a:buFont typeface="Arial" panose="020B0604020202020204" pitchFamily="34" charset="0"/>
              <a:buChar char="•"/>
            </a:pPr>
            <a:endParaRPr lang="es-MX" sz="1200" spc="-1" dirty="0">
              <a:solidFill>
                <a:srgbClr val="000000"/>
              </a:solidFill>
              <a:uFill>
                <a:solidFill>
                  <a:srgbClr val="FFFFFF"/>
                </a:solidFill>
              </a:uFill>
              <a:latin typeface="+mj-lt"/>
            </a:endParaRP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Consejo Ciudadano de Transparencia. Adquisiciones</a:t>
            </a: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Contraloría General del Estado. Convenios y Adquisiciones.</a:t>
            </a: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Oficialía Mayor de Gobierno del Estado. Puntualidad y 	    asistencia.</a:t>
            </a: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Puntualidad y asistencia de personal comisionado.</a:t>
            </a: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Comisión Estatal de Garantía de Acceso a la Información Pública  del Estado de San Luis Potosí. Reportes  de recursos humanos.</a:t>
            </a: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Sistema Nacional de Transparencia. Reportes trimestrales de recursos humanos.</a:t>
            </a:r>
          </a:p>
          <a:p>
            <a:pPr marL="172890" indent="-171450" algn="just">
              <a:lnSpc>
                <a:spcPct val="100000"/>
              </a:lnSpc>
              <a:buClr>
                <a:srgbClr val="000000"/>
              </a:buClr>
              <a:buFont typeface="Arial" panose="020B0604020202020204" pitchFamily="34" charset="0"/>
              <a:buChar char="•"/>
            </a:pPr>
            <a:endParaRPr lang="es-MX" sz="1200" spc="-1" dirty="0">
              <a:solidFill>
                <a:srgbClr val="000000"/>
              </a:solidFill>
              <a:uFill>
                <a:solidFill>
                  <a:srgbClr val="FFFFFF"/>
                </a:solidFill>
              </a:uFill>
              <a:latin typeface="+mj-lt"/>
            </a:endParaRP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mj-lt"/>
              </a:rPr>
              <a:t>Estas funciones son enunciativas mas no limitativas</a:t>
            </a:r>
          </a:p>
          <a:p>
            <a:pPr marL="172890" indent="-171450" algn="just">
              <a:lnSpc>
                <a:spcPct val="100000"/>
              </a:lnSpc>
              <a:buClr>
                <a:srgbClr val="000000"/>
              </a:buClr>
              <a:buFont typeface="Arial" panose="020B0604020202020204" pitchFamily="34" charset="0"/>
              <a:buChar char="•"/>
            </a:pPr>
            <a:endParaRPr lang="es-MX" sz="1200" b="0" strike="noStrike" spc="-1" dirty="0">
              <a:solidFill>
                <a:srgbClr val="000000"/>
              </a:solidFill>
              <a:uFill>
                <a:solidFill>
                  <a:srgbClr val="FFFFFF"/>
                </a:solidFill>
              </a:uFill>
              <a:latin typeface="+mj-lt"/>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13" name="Table 5"/>
          <p:cNvGraphicFramePr/>
          <p:nvPr>
            <p:extLst>
              <p:ext uri="{D42A27DB-BD31-4B8C-83A1-F6EECF244321}">
                <p14:modId xmlns:p14="http://schemas.microsoft.com/office/powerpoint/2010/main" xmlns="" val="3130109646"/>
              </p:ext>
            </p:extLst>
          </p:nvPr>
        </p:nvGraphicFramePr>
        <p:xfrm>
          <a:off x="1615083"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Maricarmen</a:t>
                      </a:r>
                      <a:r>
                        <a:rPr lang="es-MX" sz="1200" b="0" strike="noStrike" spc="-1" baseline="0" dirty="0">
                          <a:solidFill>
                            <a:srgbClr val="000000"/>
                          </a:solidFill>
                          <a:uFill>
                            <a:solidFill>
                              <a:srgbClr val="FFFFFF"/>
                            </a:solidFill>
                          </a:uFill>
                          <a:latin typeface="Arial"/>
                          <a:ea typeface="Calibri"/>
                        </a:rPr>
                        <a:t> Jasso Díaz de León</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8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9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191" name="CustomShape 4"/>
          <p:cNvSpPr/>
          <p:nvPr/>
        </p:nvSpPr>
        <p:spPr>
          <a:xfrm>
            <a:off x="1657440" y="778688"/>
            <a:ext cx="4867904" cy="6961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MENSAJERO / CHOFER </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0" strike="noStrike" spc="-1" dirty="0">
                <a:solidFill>
                  <a:srgbClr val="000000"/>
                </a:solidFill>
                <a:uFill>
                  <a:solidFill>
                    <a:srgbClr val="FFFFFF"/>
                  </a:solidFill>
                </a:uFill>
                <a:latin typeface="Arial"/>
                <a:ea typeface="DejaVu Sans"/>
              </a:rPr>
              <a:t>Apoyar en la entrega de correspondencia y documentación institucional, así como trasladar a las personas que atiendan asuntos relacionados con  el Consejo Estatal de Población.</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Entregar a sus destinatarios la correspondencia que generen las diferentes áreas del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Trasladar, previa autorización de recursos humanos y financieros, a los visitantes externos y al personal del Consejo Estatal de Población para que realicen asuntos institucionales.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latin typeface="Arial"/>
                <a:ea typeface="DejaVu Sans"/>
              </a:rPr>
              <a:t>Realizar</a:t>
            </a:r>
            <a:r>
              <a:rPr lang="es-MX" sz="1200" b="0" strike="noStrike" spc="-1" dirty="0">
                <a:solidFill>
                  <a:srgbClr val="000000"/>
                </a:solidFill>
                <a:uFill>
                  <a:solidFill>
                    <a:srgbClr val="FFFFFF"/>
                  </a:solidFill>
                </a:uFill>
                <a:latin typeface="Arial"/>
                <a:ea typeface="DejaVu Sans"/>
              </a:rPr>
              <a:t> las compras de artículos de papelería, limpieza y cafetería, a solicitud de Recursos Humanos y Materiales .</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en el desarrollo de eventos organizados por 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con el mantenimiento de instalaciones y mobiliario del Consejo Estatal de Población, cuando así se requiera.</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Reportar cualquier falla que presente el y/o los vehículos asignados al área de Recursos Humanos y Financieros..</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Mantener en buen estado la flotilla vehicular de la dependencia.</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Solicitar a Recursos Humanos y Financieros los vales correspondientes para gasolina.</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Estas funciones son enunciativas mas no limitativas.</a:t>
            </a:r>
          </a:p>
        </p:txBody>
      </p:sp>
      <p:graphicFrame>
        <p:nvGraphicFramePr>
          <p:cNvPr id="10" name="Table 5"/>
          <p:cNvGraphicFramePr/>
          <p:nvPr>
            <p:extLst>
              <p:ext uri="{D42A27DB-BD31-4B8C-83A1-F6EECF244321}">
                <p14:modId xmlns:p14="http://schemas.microsoft.com/office/powerpoint/2010/main" xmlns="" val="1269951168"/>
              </p:ext>
            </p:extLst>
          </p:nvPr>
        </p:nvGraphicFramePr>
        <p:xfrm>
          <a:off x="1615083" y="7962664"/>
          <a:ext cx="5048640" cy="921375"/>
        </p:xfrm>
        <a:graphic>
          <a:graphicData uri="http://schemas.openxmlformats.org/drawingml/2006/table">
            <a:tbl>
              <a:tblPr/>
              <a:tblGrid>
                <a:gridCol w="2524320">
                  <a:extLst>
                    <a:ext uri="{9D8B030D-6E8A-4147-A177-3AD203B41FA5}">
                      <a16:colId xmlns="" xmlns:a16="http://schemas.microsoft.com/office/drawing/2014/main" val="20000"/>
                    </a:ext>
                  </a:extLst>
                </a:gridCol>
                <a:gridCol w="2524320">
                  <a:extLst>
                    <a:ext uri="{9D8B030D-6E8A-4147-A177-3AD203B41FA5}">
                      <a16:colId xmlns="" xmlns:a16="http://schemas.microsoft.com/office/drawing/2014/main" val="20001"/>
                    </a:ext>
                  </a:extLst>
                </a:gridCol>
              </a:tblGrid>
              <a:tr h="222905">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a:solidFill>
                            <a:srgbClr val="000000"/>
                          </a:solidFill>
                          <a:uFill>
                            <a:solidFill>
                              <a:srgbClr val="FFFFFF"/>
                            </a:solidFill>
                          </a:uFill>
                          <a:latin typeface="Arial"/>
                          <a:ea typeface="Calibri"/>
                        </a:rPr>
                        <a:t>Secretario Técnico del COESPO</a:t>
                      </a:r>
                      <a:endParaRPr lang="es-MX" sz="1800" b="0" strike="noStrike" spc="-1">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19623">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Bruce Lee Sánchez González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CustomShape 1"/>
          <p:cNvSpPr/>
          <p:nvPr/>
        </p:nvSpPr>
        <p:spPr>
          <a:xfrm>
            <a:off x="0" y="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9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98"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199" name="CustomShape 4"/>
          <p:cNvSpPr/>
          <p:nvPr/>
        </p:nvSpPr>
        <p:spPr>
          <a:xfrm>
            <a:off x="1679400" y="791580"/>
            <a:ext cx="5063040" cy="676875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CONTABILIDAD</a:t>
            </a:r>
            <a:endParaRPr lang="es-MX" sz="1800" b="0" strike="noStrike" spc="-1" dirty="0">
              <a:solidFill>
                <a:srgbClr val="000000"/>
              </a:solidFill>
              <a:uFill>
                <a:solidFill>
                  <a:srgbClr val="FFFFFF"/>
                </a:solidFill>
              </a:uFill>
              <a:latin typeface="Arial"/>
            </a:endParaRPr>
          </a:p>
          <a:p>
            <a:pPr marL="95400" indent="-94320">
              <a:lnSpc>
                <a:spcPct val="100000"/>
              </a:lnSpc>
            </a:pPr>
            <a:endParaRPr lang="es-MX" sz="1800" b="0" strike="noStrike" spc="-1" dirty="0">
              <a:solidFill>
                <a:srgbClr val="000000"/>
              </a:solidFill>
              <a:uFill>
                <a:solidFill>
                  <a:srgbClr val="FFFFFF"/>
                </a:solidFill>
              </a:uFill>
              <a:latin typeface="Arial"/>
            </a:endParaRPr>
          </a:p>
          <a:p>
            <a:pPr marL="95400" indent="-9432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4320">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0" strike="noStrike" spc="-1" dirty="0">
                <a:solidFill>
                  <a:srgbClr val="000000"/>
                </a:solidFill>
                <a:uFill>
                  <a:solidFill>
                    <a:srgbClr val="FFFFFF"/>
                  </a:solidFill>
                </a:uFill>
                <a:latin typeface="Arial"/>
                <a:ea typeface="DejaVu Sans"/>
              </a:rPr>
              <a:t>	Ejecutar los procesos administrativos del área, aplicando las normas y procedimientos definidos, elaborando la documentación necesaria y revisando, a fin de dar cumplimiento a cada uno de esos procesos, lograr resultados oportunos y garantizar el resultado eficiente de este Consejo Estatal de Población.</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Registrar, manejar y archivar mensualmente la documentación administrativa, contable y fiscal de las operaciones que realice el Consejo Estatal de Población, para que las mismas se procesen de acuerdo a la Ley General de Contabilidad Gubernamental.</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Revisar que la documentación comprobatoria del gasto cumpla con las normas y requisitos establecidos por la Secretaría de Hacienda y Crédito Público, así como por Gobierno del Estado.</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las Constancias de Retenciones para personal o proveedores.</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Llevar el control y registro de movimientos de presupuesto.</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mensualmente las conciliaciones bancarias</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los estados financieros del Consejo Estatal de Población, así como la documentación comprobatoria.</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Entregar mensualmente a la Dirección de Contabilidad Gubernamental,  de la Secretaría de Finanzas, los informes de financieros del Consejo Estatal de Población.</a:t>
            </a:r>
            <a:endParaRPr lang="es-MX" sz="1800" b="0" strike="noStrike" spc="-1" dirty="0">
              <a:solidFill>
                <a:srgbClr val="000000"/>
              </a:solidFill>
              <a:uFill>
                <a:solidFill>
                  <a:srgbClr val="FFFFFF"/>
                </a:solidFill>
              </a:uFill>
              <a:latin typeface="Arial"/>
            </a:endParaRPr>
          </a:p>
          <a:p>
            <a:pPr marL="95400" indent="-94320">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0" strike="noStrike" spc="-1" dirty="0">
                <a:solidFill>
                  <a:srgbClr val="000000"/>
                </a:solidFill>
                <a:uFill>
                  <a:solidFill>
                    <a:srgbClr val="FFFFFF"/>
                  </a:solidFill>
                </a:uFill>
                <a:latin typeface="Arial"/>
                <a:ea typeface="DejaVu Sans"/>
              </a:rPr>
              <a:t>.</a:t>
            </a:r>
            <a:endParaRPr lang="es-MX" sz="1800" b="0" strike="noStrike" spc="-1" dirty="0">
              <a:solidFill>
                <a:srgbClr val="000000"/>
              </a:solidFill>
              <a:uFill>
                <a:solidFill>
                  <a:srgbClr val="FFFFFF"/>
                </a:solidFill>
              </a:uFill>
              <a:latin typeface="Arial"/>
            </a:endParaRPr>
          </a:p>
        </p:txBody>
      </p:sp>
      <p:graphicFrame>
        <p:nvGraphicFramePr>
          <p:cNvPr id="200" name="Table 5"/>
          <p:cNvGraphicFramePr/>
          <p:nvPr>
            <p:extLst>
              <p:ext uri="{D42A27DB-BD31-4B8C-83A1-F6EECF244321}">
                <p14:modId xmlns:p14="http://schemas.microsoft.com/office/powerpoint/2010/main" xmlns="" val="3246440348"/>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Magdalena Geraldina Zavala Rico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CustomShape 1"/>
          <p:cNvSpPr/>
          <p:nvPr/>
        </p:nvSpPr>
        <p:spPr>
          <a:xfrm>
            <a:off x="0" y="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0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03"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04" name="CustomShape 4"/>
          <p:cNvSpPr/>
          <p:nvPr/>
        </p:nvSpPr>
        <p:spPr>
          <a:xfrm>
            <a:off x="1628640" y="791580"/>
            <a:ext cx="5113800" cy="6601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200" b="1" i="1" spc="-1" dirty="0">
                <a:solidFill>
                  <a:srgbClr val="000000"/>
                </a:solidFill>
                <a:uFill>
                  <a:solidFill>
                    <a:srgbClr val="FFFFFF"/>
                  </a:solidFill>
                </a:uFill>
              </a:rPr>
              <a:t>CONTABILIDAD</a:t>
            </a:r>
            <a:endParaRPr lang="es-MX" spc="-1" dirty="0">
              <a:solidFill>
                <a:srgbClr val="000000"/>
              </a:solidFill>
              <a:uFill>
                <a:solidFill>
                  <a:srgbClr val="FFFFFF"/>
                </a:solidFill>
              </a:uFill>
            </a:endParaRPr>
          </a:p>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(CONTINUA)</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171360" indent="-170280" algn="just">
              <a:lnSpc>
                <a:spcPct val="100000"/>
              </a:lnSpc>
              <a:buClr>
                <a:srgbClr val="000000"/>
              </a:buClr>
              <a:buFont typeface="Arial"/>
              <a:buChar char="•"/>
            </a:pPr>
            <a:endParaRPr lang="es-MX" sz="1200" b="0" strike="noStrike" spc="-1" dirty="0">
              <a:solidFill>
                <a:srgbClr val="000000"/>
              </a:solidFill>
              <a:uFill>
                <a:solidFill>
                  <a:srgbClr val="FFFFFF"/>
                </a:solidFill>
              </a:uFill>
              <a:latin typeface="Arial"/>
              <a:ea typeface="DejaVu Sans"/>
            </a:endParaRPr>
          </a:p>
          <a:p>
            <a:pPr marL="172530" indent="-171450" algn="just">
              <a:buClr>
                <a:srgbClr val="000000"/>
              </a:buClr>
              <a:buFont typeface="Arial" panose="020B0604020202020204" pitchFamily="34" charset="0"/>
              <a:buChar char="•"/>
            </a:pPr>
            <a:r>
              <a:rPr lang="es-MX" sz="1200" spc="-1" dirty="0">
                <a:solidFill>
                  <a:srgbClr val="000000"/>
                </a:solidFill>
                <a:uFill>
                  <a:solidFill>
                    <a:srgbClr val="FFFFFF"/>
                  </a:solidFill>
                </a:uFill>
              </a:rPr>
              <a:t>Elaborar Reporte quincenal, mensual, mensual acumulativo y anual de Nómina del Personal</a:t>
            </a:r>
            <a:r>
              <a:rPr lang="es-MX" sz="1200" spc="-1" dirty="0">
                <a:solidFill>
                  <a:srgbClr val="000000"/>
                </a:solidFill>
                <a:uFill>
                  <a:solidFill>
                    <a:srgbClr val="FFFFFF"/>
                  </a:solidFill>
                </a:uFill>
                <a:latin typeface="Calibri"/>
              </a:rPr>
              <a:t>.</a:t>
            </a:r>
            <a:endParaRPr lang="es-MX" spc="-1" dirty="0">
              <a:solidFill>
                <a:srgbClr val="000000"/>
              </a:solidFill>
              <a:uFill>
                <a:solidFill>
                  <a:srgbClr val="FFFFFF"/>
                </a:solidFill>
              </a:uFill>
            </a:endParaRPr>
          </a:p>
          <a:p>
            <a:pPr marL="172530" indent="-171450" algn="just">
              <a:lnSpc>
                <a:spcPct val="100000"/>
              </a:lnSpc>
              <a:buClr>
                <a:srgbClr val="000000"/>
              </a:buClr>
              <a:buFont typeface="Arial" panose="020B0604020202020204" pitchFamily="34" charset="0"/>
              <a:buChar char="•"/>
            </a:pPr>
            <a:endParaRPr lang="es-MX" sz="1200" b="0" strike="noStrike" spc="-1" dirty="0">
              <a:solidFill>
                <a:srgbClr val="000000"/>
              </a:solidFill>
              <a:uFill>
                <a:solidFill>
                  <a:srgbClr val="FFFFFF"/>
                </a:solidFill>
              </a:uFill>
              <a:latin typeface="Arial"/>
              <a:ea typeface="DejaVu Sans"/>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Presentar las Declaraciones Informativas mensuales y anuales.</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los  reportes contables y administrativos para dar cumplimiento a la Ley de Transparencia y Acceso a la Información Pública del estado de San Luis Potosí.</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Conciliar los Ingresos con la Dir. De Contabilidad Gubernamental de la Secretaría de Finanzas.</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Colaborar en el levantamiento y actualización del inventario de bienes muebles del Consejo  Estatal de Población.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en la elaboración y distribución de materiales.</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Auxiliar en el control de inventario de papelería y artículos de limpieza.</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en el desarrollo de eventos organizados por el Consejo Estatal de Población.</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Estas funciones son enunciativas mas no limitativas.</a:t>
            </a: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2676458633"/>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Magdalena Geraldina Zavala Rico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0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0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09" name="CustomShape 4"/>
          <p:cNvSpPr/>
          <p:nvPr/>
        </p:nvSpPr>
        <p:spPr>
          <a:xfrm>
            <a:off x="1628800" y="778648"/>
            <a:ext cx="5062680" cy="6601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INTENDENCIA </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0" strike="noStrike" spc="-1" dirty="0">
                <a:solidFill>
                  <a:srgbClr val="000000"/>
                </a:solidFill>
                <a:uFill>
                  <a:solidFill>
                    <a:srgbClr val="FFFFFF"/>
                  </a:solidFill>
                </a:uFill>
                <a:latin typeface="Arial"/>
                <a:ea typeface="DejaVu Sans"/>
              </a:rPr>
              <a:t>Mantener limpias y ordenadas las oficinas del Consejo Estatal de Población.</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Realizar diariamente la limpieza de las oficinas del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Resguardar  y controlar los artículos de limpieza que se adquieran.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la requisición de los suministros de limpieza y servicios de café al área de recursos humanos y financieros.</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con la entrega de documentos y compra de artículos, cuando así se requiera.</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con el servicio de café en las reuniones que lleve a cabo la Secretaría Técnica o la Dirección del Área de Coordinación Interinstitucional.</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en la atención de llamadas telefónicas, cuando se requiera.</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Estas funciones son enunciativas mas no limitativas.</a:t>
            </a: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2418956921"/>
              </p:ext>
            </p:extLst>
          </p:nvPr>
        </p:nvGraphicFramePr>
        <p:xfrm>
          <a:off x="1624608"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Ma.</a:t>
                      </a:r>
                      <a:r>
                        <a:rPr lang="es-MX" sz="1200" b="0" strike="noStrike" spc="-1" baseline="0" dirty="0">
                          <a:solidFill>
                            <a:srgbClr val="000000"/>
                          </a:solidFill>
                          <a:uFill>
                            <a:solidFill>
                              <a:srgbClr val="FFFFFF"/>
                            </a:solidFill>
                          </a:uFill>
                          <a:latin typeface="Arial"/>
                          <a:ea typeface="Calibri"/>
                        </a:rPr>
                        <a:t> Guadalupe Vargas Martínez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CustomShape 1"/>
          <p:cNvSpPr/>
          <p:nvPr/>
        </p:nvSpPr>
        <p:spPr>
          <a:xfrm>
            <a:off x="0" y="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1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13"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14" name="CustomShape 4"/>
          <p:cNvSpPr/>
          <p:nvPr/>
        </p:nvSpPr>
        <p:spPr>
          <a:xfrm>
            <a:off x="1628800" y="785864"/>
            <a:ext cx="5085360" cy="67024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ESTADÍSTICA POBLACIONAL</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0" strike="noStrike" spc="-1" dirty="0">
                <a:solidFill>
                  <a:srgbClr val="000000"/>
                </a:solidFill>
                <a:uFill>
                  <a:solidFill>
                    <a:srgbClr val="FFFFFF"/>
                  </a:solidFill>
                </a:uFill>
                <a:latin typeface="Arial"/>
                <a:ea typeface="DejaVu Sans"/>
              </a:rPr>
              <a:t>Identificar, Integrar y analizar estadísticas, así como diseñar y desarrollar estudios y diagnósticos demográficos que permitan tener una perspectiva demográfica, para plantear programas y líneas de intervención y atención en los diversos fenómenos resultado de la dinámica de la población en el estado.</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Identificar las diversas fuentes de información sociodemográfica y socioeconómica.</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Sistematizar información estadística y procesar bases de datos para estar en condiciones de analizar y difundir indicadores puntuales y  perspectiva de la población del estado y de sus municipios.</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Proponer a la Secretaría Técnica del COESPO la realización de estudios y diagnósticos de los diversos fenómenos demográficos   del estado.</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 Mantener actualizadas las estadísticas sociodemográficas estatales, con su respectiva referencia nacional, y en su caso, internacional. </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Proporcionar de manera periódica, información al área de comunicación para la generación boletines informativos sobre los fenómenos resultado de la dinámica poblacional.</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Promover estudios, actualización, difusión y análisis de información demográfica, de manera coordinada con dependencias publicas,  la academia, e instancias relacionadas con la generación y análisis de información relacionada con la población.</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672276674"/>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José</a:t>
                      </a:r>
                      <a:r>
                        <a:rPr lang="es-MX" sz="1200" b="0" strike="noStrike" spc="-1" baseline="0" dirty="0">
                          <a:solidFill>
                            <a:srgbClr val="000000"/>
                          </a:solidFill>
                          <a:uFill>
                            <a:solidFill>
                              <a:srgbClr val="FFFFFF"/>
                            </a:solidFill>
                          </a:uFill>
                          <a:latin typeface="Arial"/>
                        </a:rPr>
                        <a:t> Juan Fajardo Telles</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CustomShape 1"/>
          <p:cNvSpPr/>
          <p:nvPr/>
        </p:nvSpPr>
        <p:spPr>
          <a:xfrm>
            <a:off x="0" y="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1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18"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19" name="CustomShape 4"/>
          <p:cNvSpPr/>
          <p:nvPr/>
        </p:nvSpPr>
        <p:spPr>
          <a:xfrm>
            <a:off x="1620004" y="790180"/>
            <a:ext cx="5085360" cy="6842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ESTADÍSTICA POBLACIONAL</a:t>
            </a:r>
            <a:endParaRPr lang="es-MX" sz="1800" b="0" strike="noStrike" spc="-1" dirty="0">
              <a:solidFill>
                <a:srgbClr val="000000"/>
              </a:solidFill>
              <a:uFill>
                <a:solidFill>
                  <a:srgbClr val="FFFFFF"/>
                </a:solidFill>
              </a:uFill>
              <a:latin typeface="Arial"/>
            </a:endParaRPr>
          </a:p>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(CONTINÚA)</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Poner a disposición de las instancias de la administración pública, la academia y de los sectores social y privado, los resultados de las investigaciones desarrolladas, previa autorización de la Secretaría Técnica.</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Participar con la Coordinación Interinstitucional en el diseño de programas, planes y proyectos que coadyuven al fortalecimiento de la política poblacional.</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Colaborar con la Coordinación Interinstitucional en la promoción de  información y uso de los insumos Sociodemográficos, en  las instancias publicas, académicas, de la Sociedad Civil y las presidencias municipales.  </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Colaborar en la elaboración del Programa Anual de Trabajo.</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Participar en la elaboración del anteproyecto del Programa Especial de Población, así como en la actualización y seguimiento del Programa.</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Integrar los informes que la Secretaría Técnica requiera, en cumplimiento de sus funciones.</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Trabajar de manera coordinada con la Unidad y Comité de Transparencia del Consejo Estatal de Población para dar trámite a las solicitudes de información que sean de competencia del área de estadística población.</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 Estas funciones son enunciativas mas no limitativas.</a:t>
            </a: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8" name="Table 5"/>
          <p:cNvGraphicFramePr/>
          <p:nvPr>
            <p:extLst>
              <p:ext uri="{D42A27DB-BD31-4B8C-83A1-F6EECF244321}">
                <p14:modId xmlns:p14="http://schemas.microsoft.com/office/powerpoint/2010/main" xmlns="" val="125906917"/>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José</a:t>
                      </a:r>
                      <a:r>
                        <a:rPr lang="es-MX" sz="1200" b="0" strike="noStrike" spc="-1" baseline="0" dirty="0">
                          <a:solidFill>
                            <a:srgbClr val="000000"/>
                          </a:solidFill>
                          <a:uFill>
                            <a:solidFill>
                              <a:srgbClr val="FFFFFF"/>
                            </a:solidFill>
                          </a:uFill>
                          <a:latin typeface="Arial"/>
                        </a:rPr>
                        <a:t> Juan Fajardo Telles</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2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23"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24" name="CustomShape 4"/>
          <p:cNvSpPr/>
          <p:nvPr/>
        </p:nvSpPr>
        <p:spPr>
          <a:xfrm>
            <a:off x="1642684" y="787320"/>
            <a:ext cx="5062680" cy="7025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 INFORMÁTICA  Y TRANSPARENCIA</a:t>
            </a:r>
            <a:endParaRPr lang="es-MX" sz="1800" b="0" strike="noStrike" spc="-1" dirty="0">
              <a:solidFill>
                <a:srgbClr val="000000"/>
              </a:solidFill>
              <a:uFill>
                <a:solidFill>
                  <a:srgbClr val="FFFFFF"/>
                </a:solidFill>
              </a:uFill>
              <a:latin typeface="Arial"/>
            </a:endParaRPr>
          </a:p>
          <a:p>
            <a:pPr marL="95400" indent="-93960" algn="ctr">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0" strike="noStrike" spc="-1" dirty="0">
                <a:solidFill>
                  <a:srgbClr val="000000"/>
                </a:solidFill>
                <a:uFill>
                  <a:solidFill>
                    <a:srgbClr val="FFFFFF"/>
                  </a:solidFill>
                </a:uFill>
                <a:latin typeface="Arial"/>
                <a:ea typeface="DejaVu Sans"/>
              </a:rPr>
              <a:t>Diseñar e implementar acciones de sistematización de los procesos  informáticos que se lleven a cabo dentro del Consejo Estatal de Población.</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Diseñar, instrumentar y dar mantenimiento a los sistemas de información y  redes de comunicación, brindando la capacitación necesaria para el manejo y uso adecuado.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Implantar los programas informáticos que en materia de estadística demográfica  le sean requeridos.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Actualizar y dar mantenimiento a la página electrónica del Consejo Estatal de Población, a solicitud  de la Dirección de Coordinación Interinstitucional.</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Proponer la adquisición de equipos, programas, permisos y licencias de cómputo.</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Actualizar, cuando así se requiera, la paquetería de los equipos de cómputo. </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Supervisar que el equipo de cómputo y distintos dispositivos se utilicen de manera adecuada. </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Realizar las configuraciones que se requieran para su adecuado funcionamiento. </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8" name="Table 5"/>
          <p:cNvGraphicFramePr/>
          <p:nvPr>
            <p:extLst>
              <p:ext uri="{D42A27DB-BD31-4B8C-83A1-F6EECF244321}">
                <p14:modId xmlns:p14="http://schemas.microsoft.com/office/powerpoint/2010/main" xmlns="" val="2876784401"/>
              </p:ext>
            </p:extLst>
          </p:nvPr>
        </p:nvGraphicFramePr>
        <p:xfrm>
          <a:off x="1624608"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Juan Gerardo Quiroz Ávila</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2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2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29" name="CustomShape 4"/>
          <p:cNvSpPr/>
          <p:nvPr/>
        </p:nvSpPr>
        <p:spPr>
          <a:xfrm>
            <a:off x="1642684" y="793676"/>
            <a:ext cx="5062680" cy="700198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 INFORMÁTICA  Y TRANSPARENCIA</a:t>
            </a:r>
            <a:endParaRPr lang="es-MX" sz="1800" b="0" strike="noStrike" spc="-1" dirty="0">
              <a:solidFill>
                <a:srgbClr val="000000"/>
              </a:solidFill>
              <a:uFill>
                <a:solidFill>
                  <a:srgbClr val="FFFFFF"/>
                </a:solidFill>
              </a:uFill>
              <a:latin typeface="Arial"/>
            </a:endParaRP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(CONTINÚA) </a:t>
            </a:r>
            <a:endParaRPr lang="es-MX" sz="1800" b="0" strike="noStrike" spc="-1" dirty="0">
              <a:solidFill>
                <a:srgbClr val="000000"/>
              </a:solidFill>
              <a:uFill>
                <a:solidFill>
                  <a:srgbClr val="FFFFFF"/>
                </a:solidFill>
              </a:uFill>
              <a:latin typeface="Arial"/>
            </a:endParaRPr>
          </a:p>
          <a:p>
            <a:pPr marL="172890" indent="-171450" algn="just">
              <a:buFont typeface="Arial" panose="020B0604020202020204" pitchFamily="34" charset="0"/>
              <a:buChar char="•"/>
            </a:pPr>
            <a:endParaRPr lang="es-MX" sz="1200" spc="-1" dirty="0">
              <a:solidFill>
                <a:srgbClr val="000000"/>
              </a:solidFill>
              <a:uFill>
                <a:solidFill>
                  <a:srgbClr val="FFFFFF"/>
                </a:solidFill>
              </a:uFill>
              <a:latin typeface="+mj-lt"/>
            </a:endParaRPr>
          </a:p>
          <a:p>
            <a:pPr marL="172890" indent="-171450" algn="just">
              <a:buFont typeface="Arial" panose="020B0604020202020204" pitchFamily="34" charset="0"/>
              <a:buChar char="•"/>
            </a:pPr>
            <a:r>
              <a:rPr lang="es-MX" sz="1200" spc="-1" dirty="0">
                <a:solidFill>
                  <a:srgbClr val="000000"/>
                </a:solidFill>
                <a:uFill>
                  <a:solidFill>
                    <a:srgbClr val="FFFFFF"/>
                  </a:solidFill>
                </a:uFill>
                <a:latin typeface="+mj-lt"/>
              </a:rPr>
              <a:t>Administrar los recursos que en materia de información e informática le sean confiados, llevando una bitácora de control de equipos de cómputo.</a:t>
            </a: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Proponer las acciones necesarias para el mantenimiento de los equipos de cómputo, para su posterior implementación.</a:t>
            </a: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Crear y proteger Discos Compactos y </a:t>
            </a:r>
            <a:r>
              <a:rPr lang="es-MX" sz="1200" b="0" strike="noStrike" spc="-1" dirty="0" err="1">
                <a:solidFill>
                  <a:srgbClr val="000000"/>
                </a:solidFill>
                <a:uFill>
                  <a:solidFill>
                    <a:srgbClr val="FFFFFF"/>
                  </a:solidFill>
                </a:uFill>
                <a:latin typeface="Arial"/>
                <a:ea typeface="DejaVu Sans"/>
              </a:rPr>
              <a:t>DVDs</a:t>
            </a:r>
            <a:r>
              <a:rPr lang="es-MX" sz="1200" b="0" strike="noStrike" spc="-1" dirty="0">
                <a:solidFill>
                  <a:srgbClr val="000000"/>
                </a:solidFill>
                <a:uFill>
                  <a:solidFill>
                    <a:srgbClr val="FFFFFF"/>
                  </a:solidFill>
                </a:uFill>
                <a:latin typeface="Arial"/>
                <a:ea typeface="DejaVu Sans"/>
              </a:rPr>
              <a:t> que el Consejo Estatal de Población produzca  para ser distribuidos  en las diversas instituciones.</a:t>
            </a: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Colaborar en la edición, distribución y difusión de información electrónica. </a:t>
            </a: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en la adecuada organización de archivos del Consejo Estatal de Población.</a:t>
            </a: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Fungir como responsable  de la  verificación y recepción de las solicitudes de acceso a la información pública y de la actualización de la difusión de la información pública del Portal de Transparencia de Gobierno del Estado, en cumplimiento a las funciones de la Unidad de Información Pública del Consejo Estatal de Población.</a:t>
            </a: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Respaldar la Información Pública de Oficio que periódicamente  publica el Consejo Estatal de Población en el Portal de Transparencia de Gobierno del Estado.</a:t>
            </a: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 Estas funciones son enunciativas mas no limitativas.</a:t>
            </a:r>
            <a:endParaRPr lang="es-MX" sz="12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522715257"/>
              </p:ext>
            </p:extLst>
          </p:nvPr>
        </p:nvGraphicFramePr>
        <p:xfrm>
          <a:off x="1624608"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rPr>
                        <a:t>Juan Gerardo Quiroz Ávila</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CustomShape 1"/>
          <p:cNvSpPr/>
          <p:nvPr/>
        </p:nvSpPr>
        <p:spPr>
          <a:xfrm>
            <a:off x="0" y="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3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33"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38" name="CustomShape 8"/>
          <p:cNvSpPr/>
          <p:nvPr/>
        </p:nvSpPr>
        <p:spPr>
          <a:xfrm>
            <a:off x="1634404" y="795608"/>
            <a:ext cx="5070960" cy="68727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 ARCHIVO Y CORRESPONDENCIA</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0" strike="noStrike" spc="-1" dirty="0">
                <a:solidFill>
                  <a:srgbClr val="000000"/>
                </a:solidFill>
                <a:uFill>
                  <a:solidFill>
                    <a:srgbClr val="FFFFFF"/>
                  </a:solidFill>
                </a:uFill>
                <a:latin typeface="Arial"/>
                <a:ea typeface="DejaVu Sans"/>
              </a:rPr>
              <a:t>Administrar, supervisar, regular y conservar los expedientes a través de Instrumentos de Control Archivístico, así como la documentación de apoyo para las diversas actividades del Consejo, además de los materiales bibliográficos , y los que se encuentran en resguardo para los diferentes programas a los que está comprometido el Consejo Estatal de Población,  según la normatividad vigente en el Estado de San Luis Potosí.</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Recibir y concentrar la documentación de las diferentes áreas del Consejo Estatal de Población. </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Archivar y depurar la documentación oficial y de trabajo que se genere en las diferentes áreas del Consejo Estatal de Población.</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los expedientes con sus respectivas características, establecidas en la Ley de Archivos del Estado de San Luis Potosí,  así como en los Lineamientos Generales para la gestión de Archivos </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Mantener en orden y al día el archivo de la dependencia.</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oficios que emitan las diferentes áreas de la Institución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Despachar  la documentación correspondiente de trámite,  hacía otras dependencias e Instituciones, la cual se genera diariamente en las diferentes áreas. </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10" name="Table 5"/>
          <p:cNvGraphicFramePr/>
          <p:nvPr>
            <p:extLst>
              <p:ext uri="{D42A27DB-BD31-4B8C-83A1-F6EECF244321}">
                <p14:modId xmlns:p14="http://schemas.microsoft.com/office/powerpoint/2010/main" xmlns="" val="3718779756"/>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mn-lt"/>
                        </a:rPr>
                        <a:t>Norma</a:t>
                      </a:r>
                      <a:r>
                        <a:rPr lang="es-MX" sz="1200" b="0" strike="noStrike" spc="-1" baseline="0" dirty="0">
                          <a:solidFill>
                            <a:srgbClr val="000000"/>
                          </a:solidFill>
                          <a:uFill>
                            <a:solidFill>
                              <a:srgbClr val="FFFFFF"/>
                            </a:solidFill>
                          </a:uFill>
                          <a:latin typeface="+mn-lt"/>
                        </a:rPr>
                        <a:t> Patricia Galarza Hernández</a:t>
                      </a:r>
                      <a:endParaRPr lang="es-MX" sz="18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CustomShape 1"/>
          <p:cNvSpPr/>
          <p:nvPr/>
        </p:nvSpPr>
        <p:spPr>
          <a:xfrm>
            <a:off x="0" y="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40"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41"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42" name="CustomShape 4"/>
          <p:cNvSpPr/>
          <p:nvPr/>
        </p:nvSpPr>
        <p:spPr>
          <a:xfrm>
            <a:off x="1628800" y="814652"/>
            <a:ext cx="5085360" cy="66736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ARCHIVO Y CORRESPONDENCIA</a:t>
            </a:r>
            <a:endParaRPr lang="es-MX" sz="1800" b="0" strike="noStrike" spc="-1" dirty="0">
              <a:solidFill>
                <a:srgbClr val="000000"/>
              </a:solidFill>
              <a:uFill>
                <a:solidFill>
                  <a:srgbClr val="FFFFFF"/>
                </a:solidFill>
              </a:uFill>
              <a:latin typeface="Arial"/>
            </a:endParaRPr>
          </a:p>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(CONTINÚA)</a:t>
            </a:r>
            <a:endParaRPr lang="es-MX" sz="1800" b="0" strike="noStrike" spc="-1" dirty="0">
              <a:solidFill>
                <a:srgbClr val="000000"/>
              </a:solidFill>
              <a:uFill>
                <a:solidFill>
                  <a:srgbClr val="FFFFFF"/>
                </a:solidFill>
              </a:uFill>
              <a:latin typeface="Arial"/>
            </a:endParaRPr>
          </a:p>
          <a:p>
            <a:pPr marL="95400" indent="-94320" algn="ctr">
              <a:lnSpc>
                <a:spcPct val="100000"/>
              </a:lnSpc>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rPr>
              <a:t>Coordinar con las diferentes áreas del Consejo Estatal de Población las acciones necesarias para la sistematización de los archivos.</a:t>
            </a:r>
            <a:endParaRPr lang="es-MX" spc="-1" dirty="0">
              <a:solidFill>
                <a:srgbClr val="000000"/>
              </a:solidFill>
              <a:uFill>
                <a:solidFill>
                  <a:srgbClr val="FFFFFF"/>
                </a:solidFill>
              </a:uFill>
            </a:endParaRPr>
          </a:p>
          <a:p>
            <a:pPr marL="286830" indent="-285750" algn="just">
              <a:lnSpc>
                <a:spcPct val="100000"/>
              </a:lnSpc>
              <a:buFont typeface="Arial" panose="020B0604020202020204" pitchFamily="34" charset="0"/>
              <a:buChar char="•"/>
            </a:pPr>
            <a:endParaRPr lang="es-MX" spc="-1" dirty="0">
              <a:solidFill>
                <a:srgbClr val="000000"/>
              </a:solidFill>
              <a:uFill>
                <a:solidFill>
                  <a:srgbClr val="FFFFFF"/>
                </a:solidFill>
              </a:uFill>
            </a:endParaRPr>
          </a:p>
          <a:p>
            <a:pPr marL="172530" indent="-171450" algn="just">
              <a:lnSpc>
                <a:spcPct val="100000"/>
              </a:lnSpc>
              <a:buClr>
                <a:srgbClr val="000000"/>
              </a:buClr>
              <a:buFont typeface="Arial" panose="020B0604020202020204" pitchFamily="34" charset="0"/>
              <a:buChar char="•"/>
            </a:pPr>
            <a:r>
              <a:rPr lang="es-MX" sz="1200" spc="-1" dirty="0">
                <a:solidFill>
                  <a:srgbClr val="000000"/>
                </a:solidFill>
                <a:uFill>
                  <a:solidFill>
                    <a:srgbClr val="FFFFFF"/>
                  </a:solidFill>
                </a:uFill>
              </a:rPr>
              <a:t>Aplicar  y mantener actualizado un sistema de inventario de archivo en concentración y en trámite. </a:t>
            </a:r>
            <a:endParaRPr lang="es-MX" spc="-1" dirty="0">
              <a:solidFill>
                <a:srgbClr val="000000"/>
              </a:solidFill>
              <a:uFill>
                <a:solidFill>
                  <a:srgbClr val="FFFFFF"/>
                </a:solidFill>
              </a:uFill>
            </a:endParaRPr>
          </a:p>
          <a:p>
            <a:pPr marL="172530" indent="-171450" algn="just">
              <a:lnSpc>
                <a:spcPct val="100000"/>
              </a:lnSpc>
              <a:buClr>
                <a:srgbClr val="000000"/>
              </a:buClr>
              <a:buFont typeface="Arial" panose="020B0604020202020204" pitchFamily="34" charset="0"/>
              <a:buChar char="•"/>
            </a:pPr>
            <a:endParaRPr lang="es-MX" sz="1200" spc="-1" dirty="0">
              <a:solidFill>
                <a:srgbClr val="000000"/>
              </a:solidFill>
              <a:uFill>
                <a:solidFill>
                  <a:srgbClr val="FFFFFF"/>
                </a:solidFill>
              </a:uFill>
              <a:latin typeface="Arial"/>
              <a:ea typeface="DejaVu Sans"/>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Proponer mecanismos de trasferencia de archivos, solicitando la liberación de los expedientes para determinar su destino final. </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Vigilar el buen uso de la documentación archivo.</a:t>
            </a:r>
            <a:endParaRPr lang="es-MX" sz="1800" b="0" strike="noStrike" spc="-1" dirty="0">
              <a:solidFill>
                <a:srgbClr val="000000"/>
              </a:solidFill>
              <a:uFill>
                <a:solidFill>
                  <a:srgbClr val="FFFFFF"/>
                </a:solidFill>
              </a:uFill>
              <a:latin typeface="Arial"/>
            </a:endParaRPr>
          </a:p>
          <a:p>
            <a:pPr marL="286830" indent="-285750">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Conservar y controlar, precautoriamente, la documentación hasta que ésta cumpla su vigencia documental o periodo de reserva. </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Presentar propuestas de espacio, mobiliario y equipo para una mejor conservación del archivo.</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Llevar un control de entradas y salidas de ejemplares del centro de documentación.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Administrar y llevar un control de entradas y salidas de los materiales existentes en el almacén de la Institución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Fungir como Coordinadora de Archivos, además de Secretaria Técnica dentro del Comité de Transparencia del Consejo estatal de Población,  para dar cumplimiento a la Ley de Transparencia y Acceso a la Información Pública del Estado de San Luis Potosí.</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 Estas funciones son enunciativas mas no limitativas.</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10" name="Table 5"/>
          <p:cNvGraphicFramePr/>
          <p:nvPr>
            <p:extLst>
              <p:ext uri="{D42A27DB-BD31-4B8C-83A1-F6EECF244321}">
                <p14:modId xmlns:p14="http://schemas.microsoft.com/office/powerpoint/2010/main" xmlns="" val="1651041117"/>
              </p:ext>
            </p:extLst>
          </p:nvPr>
        </p:nvGraphicFramePr>
        <p:xfrm>
          <a:off x="1624608"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mn-lt"/>
                        </a:rPr>
                        <a:t>Norma</a:t>
                      </a:r>
                      <a:r>
                        <a:rPr lang="es-MX" sz="1200" b="0" strike="noStrike" spc="-1" baseline="0" dirty="0">
                          <a:solidFill>
                            <a:srgbClr val="000000"/>
                          </a:solidFill>
                          <a:uFill>
                            <a:solidFill>
                              <a:srgbClr val="FFFFFF"/>
                            </a:solidFill>
                          </a:uFill>
                          <a:latin typeface="+mn-lt"/>
                        </a:rPr>
                        <a:t> Patricia Galarza Hernández</a:t>
                      </a:r>
                      <a:endParaRPr lang="es-MX" sz="18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stomShape 1"/>
          <p:cNvSpPr/>
          <p:nvPr/>
        </p:nvSpPr>
        <p:spPr>
          <a:xfrm>
            <a:off x="0" y="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10"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11"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12" name="CustomShape 8"/>
          <p:cNvSpPr/>
          <p:nvPr/>
        </p:nvSpPr>
        <p:spPr>
          <a:xfrm>
            <a:off x="1634404" y="795608"/>
            <a:ext cx="5070960" cy="68727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 </a:t>
            </a:r>
            <a:r>
              <a:rPr lang="es-MX" sz="1200" b="1" i="1" spc="-1" dirty="0" smtClean="0">
                <a:solidFill>
                  <a:srgbClr val="000000"/>
                </a:solidFill>
                <a:uFill>
                  <a:solidFill>
                    <a:srgbClr val="FFFFFF"/>
                  </a:solidFill>
                </a:uFill>
                <a:latin typeface="Arial"/>
                <a:ea typeface="DejaVu Sans"/>
              </a:rPr>
              <a:t>ENLACE DE COORDINACIÓN INTERINSTITUCIONAL</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r>
              <a:rPr lang="es-MX" sz="1200" dirty="0"/>
              <a:t>Asistir a la Dirección de Coordinación Interinstitucional como enlace de coordinación con dependencias e instituciones para la realización de eventos y acciones conjuntas.</a:t>
            </a: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273050" indent="-273050">
              <a:buFont typeface="Arial" panose="020B0604020202020204" pitchFamily="34" charset="0"/>
              <a:buChar char="•"/>
            </a:pPr>
            <a:r>
              <a:rPr lang="es-MX" sz="1200" dirty="0"/>
              <a:t>Llevar acabo las actividades operativas y de seguimiento entre el Consejo Estatal de Población y las distintas dependencias e instituciones para la realización de eventos y actividades.</a:t>
            </a:r>
          </a:p>
          <a:p>
            <a:pPr marL="171450" indent="-171450">
              <a:buFont typeface="Arial" panose="020B0604020202020204" pitchFamily="34" charset="0"/>
              <a:buChar char="•"/>
            </a:pPr>
            <a:endParaRPr lang="es-MX" sz="1200" dirty="0"/>
          </a:p>
          <a:p>
            <a:pPr marL="286830" indent="-285750" algn="just">
              <a:buFont typeface="Arial" panose="020B0604020202020204" pitchFamily="34" charset="0"/>
              <a:buChar char="•"/>
            </a:pPr>
            <a:r>
              <a:rPr lang="es-MX" sz="1200" dirty="0"/>
              <a:t>Dar seguimiento a la normatividad y lineamientos en materia de Derechos Humanos para su oportuna aplicación en las acciones de Política de Población.</a:t>
            </a:r>
          </a:p>
          <a:p>
            <a:pPr marL="286830" indent="-285750" algn="just">
              <a:lnSpc>
                <a:spcPct val="100000"/>
              </a:lnSpc>
              <a:buFont typeface="Arial" panose="020B0604020202020204" pitchFamily="34" charset="0"/>
              <a:buChar char="•"/>
            </a:pPr>
            <a:endParaRPr lang="es-MX" sz="1200" dirty="0"/>
          </a:p>
          <a:p>
            <a:pPr marL="286830" indent="-285750" algn="just">
              <a:buFont typeface="Arial" panose="020B0604020202020204" pitchFamily="34" charset="0"/>
              <a:buChar char="•"/>
            </a:pPr>
            <a:r>
              <a:rPr lang="es-MX" sz="1200" dirty="0"/>
              <a:t>Colaborar en la coordinación y logística de eventos oficiales que realice el Consejo Estatal de Población.</a:t>
            </a:r>
          </a:p>
          <a:p>
            <a:pPr marL="1080" algn="just"/>
            <a:endParaRPr lang="es-MX" sz="1200" dirty="0"/>
          </a:p>
          <a:p>
            <a:pPr marL="286830" indent="-285750" algn="just">
              <a:buFont typeface="Arial" panose="020B0604020202020204" pitchFamily="34" charset="0"/>
              <a:buChar char="•"/>
            </a:pPr>
            <a:r>
              <a:rPr lang="es-MX" sz="1200" dirty="0"/>
              <a:t>Asistir a las áreas del Consejo en el seguimiento de los diversos comités, sistemas y grupos de trabajo de los que el Consejo forma parte.</a:t>
            </a:r>
          </a:p>
          <a:p>
            <a:pPr marL="286830" indent="-285750" algn="just">
              <a:buFont typeface="Arial" panose="020B0604020202020204" pitchFamily="34" charset="0"/>
              <a:buChar char="•"/>
            </a:pPr>
            <a:endParaRPr lang="es-MX" sz="1200" dirty="0"/>
          </a:p>
          <a:p>
            <a:pPr marL="286830" indent="-285750" algn="just">
              <a:buFont typeface="Arial" panose="020B0604020202020204" pitchFamily="34" charset="0"/>
              <a:buChar char="•"/>
            </a:pPr>
            <a:r>
              <a:rPr lang="es-MX" sz="1200" spc="-1" dirty="0">
                <a:solidFill>
                  <a:srgbClr val="000000"/>
                </a:solidFill>
                <a:uFill>
                  <a:solidFill>
                    <a:srgbClr val="FFFFFF"/>
                  </a:solidFill>
                </a:uFill>
              </a:rPr>
              <a:t>Colaborar en la difusión las actividades, eventos y materiales realizados por el Consejo Estatal de Población. </a:t>
            </a:r>
            <a:endParaRPr lang="es-MX" sz="1200" dirty="0"/>
          </a:p>
          <a:p>
            <a:pPr marL="286830" indent="-285750" algn="just">
              <a:buFont typeface="Arial" panose="020B0604020202020204" pitchFamily="34" charset="0"/>
              <a:buChar char="•"/>
            </a:pPr>
            <a:endParaRPr lang="es-MX" sz="1200" dirty="0"/>
          </a:p>
          <a:p>
            <a:pPr marL="286830" indent="-285750" algn="just">
              <a:buFont typeface="Arial" panose="020B0604020202020204" pitchFamily="34" charset="0"/>
              <a:buChar char="•"/>
            </a:pPr>
            <a:r>
              <a:rPr lang="es-MX" sz="1200" spc="-1" dirty="0">
                <a:solidFill>
                  <a:srgbClr val="000000"/>
                </a:solidFill>
                <a:uFill>
                  <a:solidFill>
                    <a:srgbClr val="FFFFFF"/>
                  </a:solidFill>
                </a:uFill>
              </a:rPr>
              <a:t>Estas funciones son enunciativas mas no limitativas</a:t>
            </a:r>
            <a:endParaRPr lang="es-MX" sz="1200" dirty="0"/>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13" name="Table 5"/>
          <p:cNvGraphicFramePr/>
          <p:nvPr>
            <p:extLst>
              <p:ext uri="{D42A27DB-BD31-4B8C-83A1-F6EECF244321}">
                <p14:modId xmlns:p14="http://schemas.microsoft.com/office/powerpoint/2010/main" xmlns="" val="3192497827"/>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mn-lt"/>
                        </a:rPr>
                        <a:t>Emmanuel Govea Díaz</a:t>
                      </a:r>
                      <a:endParaRPr lang="es-MX" sz="18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31737244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4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49"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50" name="CustomShape 4"/>
          <p:cNvSpPr/>
          <p:nvPr/>
        </p:nvSpPr>
        <p:spPr>
          <a:xfrm>
            <a:off x="1678688" y="791580"/>
            <a:ext cx="5062680" cy="7025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COMUNICACIÓN EN POBLACIÓN</a:t>
            </a:r>
            <a:endParaRPr lang="es-MX" sz="1800" b="0" strike="noStrike" spc="-1" dirty="0">
              <a:solidFill>
                <a:srgbClr val="000000"/>
              </a:solidFill>
              <a:uFill>
                <a:solidFill>
                  <a:srgbClr val="FFFFFF"/>
                </a:solidFill>
              </a:uFill>
              <a:latin typeface="Arial"/>
            </a:endParaRPr>
          </a:p>
          <a:p>
            <a:pPr marL="95400" indent="-93960">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r>
              <a:rPr lang="es-MX" sz="1200" b="0" strike="noStrike" spc="-1" dirty="0">
                <a:solidFill>
                  <a:srgbClr val="000000"/>
                </a:solidFill>
                <a:uFill>
                  <a:solidFill>
                    <a:srgbClr val="FFFFFF"/>
                  </a:solidFill>
                </a:uFill>
                <a:latin typeface="Arial"/>
                <a:ea typeface="DejaVu Sans"/>
              </a:rPr>
              <a:t>Diseñar, elaborar y difundir material  informativo que incida en la actitud y comportamiento de los distintos grupos sociales, en el marco de los objetivos de política de población en el estado.</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Proponer plataformas creativas, estrategias de comunicación, y contenidos para su posterior implementación en medios impresos, electrónicos, redes sociales y alternos.</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Proponer criterios y lineamientos para el desarrollo de programas editoriales y apoyos gráficos.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Promover  la imagen e identidad institucional del Consejo Estatal de Población. </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Monitorear, analizar y sistematizar los contenidos con temas sociodemográficos, que se transmiten en los diferentes medios de comunicación locales y nacionales.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Difundir las actividades, eventos y materiales realizados por el Consejo Estatal de Población. </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Coordinar y supervisar, en materia informativa, la logística de los eventos oficiales que realice 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Convocar, previa solicitud de la Secretaría Técnica, a los diferentes medios de comunicación para la  realización de entrevistas y reportajes. </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8" name="Table 5"/>
          <p:cNvGraphicFramePr/>
          <p:nvPr>
            <p:extLst>
              <p:ext uri="{D42A27DB-BD31-4B8C-83A1-F6EECF244321}">
                <p14:modId xmlns:p14="http://schemas.microsoft.com/office/powerpoint/2010/main" xmlns="" val="3743419560"/>
              </p:ext>
            </p:extLst>
          </p:nvPr>
        </p:nvGraphicFramePr>
        <p:xfrm>
          <a:off x="1624608"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100" b="0" strike="noStrike" spc="-1" dirty="0" smtClean="0">
                          <a:solidFill>
                            <a:srgbClr val="000000"/>
                          </a:solidFill>
                          <a:uFill>
                            <a:solidFill>
                              <a:srgbClr val="FFFFFF"/>
                            </a:solidFill>
                          </a:uFill>
                          <a:latin typeface="+mn-lt"/>
                          <a:ea typeface="Calibri"/>
                        </a:rPr>
                        <a:t>Olimpia</a:t>
                      </a:r>
                      <a:r>
                        <a:rPr lang="es-MX" sz="1100" b="0" strike="noStrike" spc="-1" baseline="0" dirty="0" smtClean="0">
                          <a:solidFill>
                            <a:srgbClr val="000000"/>
                          </a:solidFill>
                          <a:uFill>
                            <a:solidFill>
                              <a:srgbClr val="FFFFFF"/>
                            </a:solidFill>
                          </a:uFill>
                          <a:latin typeface="+mn-lt"/>
                          <a:ea typeface="Calibri"/>
                        </a:rPr>
                        <a:t> Gabriela Velázquez Cerrillo</a:t>
                      </a:r>
                      <a:endParaRPr lang="es-MX" sz="11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53"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54"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55" name="CustomShape 4"/>
          <p:cNvSpPr/>
          <p:nvPr/>
        </p:nvSpPr>
        <p:spPr>
          <a:xfrm>
            <a:off x="1657440" y="791580"/>
            <a:ext cx="5085000" cy="6529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 COMUNICACIÓN EN POBLACIÓN</a:t>
            </a:r>
            <a:endParaRPr lang="es-MX" sz="1800" b="0" strike="noStrike" spc="-1" dirty="0">
              <a:solidFill>
                <a:srgbClr val="000000"/>
              </a:solidFill>
              <a:uFill>
                <a:solidFill>
                  <a:srgbClr val="FFFFFF"/>
                </a:solidFill>
              </a:uFill>
              <a:latin typeface="Arial"/>
            </a:endParaRPr>
          </a:p>
          <a:p>
            <a:pPr marL="95400" indent="-93960" algn="ctr">
              <a:lnSpc>
                <a:spcPct val="100000"/>
              </a:lnSpc>
            </a:pPr>
            <a:r>
              <a:rPr lang="es-MX" sz="1200" b="1" i="1" strike="noStrike" spc="-1" dirty="0">
                <a:solidFill>
                  <a:srgbClr val="000000"/>
                </a:solidFill>
                <a:uFill>
                  <a:solidFill>
                    <a:srgbClr val="FFFFFF"/>
                  </a:solidFill>
                </a:uFill>
                <a:latin typeface="Arial"/>
                <a:ea typeface="DejaVu Sans"/>
              </a:rPr>
              <a:t>(CONTINÚA)</a:t>
            </a: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Desarrollar contenidos para la página electrónica del Consejo Estatal de Población que comuniquen las alternativas para elevar la calidad de vida de la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Participar en la elaboración de textos, artículos y boletines de divulgación demográfica.</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Realizar la videograbación de los principales eventos que realice el Consejo Estatal de Población, para su oportuna difusión en los medios electrónicos y para la conformación del acervo audiovisual. </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Clasificar, ordenar y registrar en una bitácora de control, en coordinación con el área de archivo, las videograbaciones, fotografías y audios originales de los eventos, programas y campañas de difusión organizados por 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Colaborar con la Dirección de Coordinación Interinstitucional en la difusión de  programas, planes y proyectos para la descentralización de la Política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Elaborar un Programa Operativo Anual, en materia de comunicación  en población.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Participar en la elaboración de los informes de gestión y reportes que requieran las autoridades sobre el desarrollo de los productos informativos del Consejo Estatal de Población.</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89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Estas funciones son enunciativas mas no limitativas.</a:t>
            </a:r>
            <a:endParaRPr lang="es-MX" sz="1800" b="0" strike="noStrike" spc="-1" dirty="0">
              <a:solidFill>
                <a:srgbClr val="000000"/>
              </a:solidFill>
              <a:uFill>
                <a:solidFill>
                  <a:srgbClr val="FFFFFF"/>
                </a:solidFill>
              </a:uFill>
              <a:latin typeface="Arial"/>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95400" indent="-9396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9" name="Table 5"/>
          <p:cNvGraphicFramePr/>
          <p:nvPr>
            <p:extLst>
              <p:ext uri="{D42A27DB-BD31-4B8C-83A1-F6EECF244321}">
                <p14:modId xmlns:p14="http://schemas.microsoft.com/office/powerpoint/2010/main" xmlns="" val="3080935974"/>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000" b="0" strike="noStrike" spc="-1" dirty="0" smtClean="0">
                        <a:solidFill>
                          <a:srgbClr val="000000"/>
                        </a:solidFill>
                        <a:uFill>
                          <a:solidFill>
                            <a:srgbClr val="FFFFFF"/>
                          </a:solidFill>
                        </a:uFill>
                        <a:latin typeface="+mn-lt"/>
                        <a:ea typeface="Calibri"/>
                      </a:endParaRPr>
                    </a:p>
                    <a:p>
                      <a:pPr algn="ctr">
                        <a:lnSpc>
                          <a:spcPct val="115000"/>
                        </a:lnSpc>
                      </a:pPr>
                      <a:endParaRPr lang="es-MX" sz="1000" b="0" strike="noStrike" spc="-1" dirty="0" smtClean="0">
                        <a:solidFill>
                          <a:srgbClr val="000000"/>
                        </a:solidFill>
                        <a:uFill>
                          <a:solidFill>
                            <a:srgbClr val="FFFFFF"/>
                          </a:solidFill>
                        </a:uFill>
                        <a:latin typeface="+mn-lt"/>
                        <a:ea typeface="Calibri"/>
                      </a:endParaRPr>
                    </a:p>
                    <a:p>
                      <a:pPr algn="ctr">
                        <a:lnSpc>
                          <a:spcPct val="115000"/>
                        </a:lnSpc>
                      </a:pPr>
                      <a:r>
                        <a:rPr lang="es-MX" sz="1100" b="0" strike="noStrike" spc="-1" dirty="0" smtClean="0">
                          <a:solidFill>
                            <a:srgbClr val="000000"/>
                          </a:solidFill>
                          <a:uFill>
                            <a:solidFill>
                              <a:srgbClr val="FFFFFF"/>
                            </a:solidFill>
                          </a:uFill>
                          <a:latin typeface="+mn-lt"/>
                          <a:ea typeface="Calibri"/>
                        </a:rPr>
                        <a:t>Olimpia</a:t>
                      </a:r>
                      <a:r>
                        <a:rPr lang="es-MX" sz="1100" b="0" strike="noStrike" spc="-1" baseline="0" dirty="0" smtClean="0">
                          <a:solidFill>
                            <a:srgbClr val="000000"/>
                          </a:solidFill>
                          <a:uFill>
                            <a:solidFill>
                              <a:srgbClr val="FFFFFF"/>
                            </a:solidFill>
                          </a:uFill>
                          <a:latin typeface="+mn-lt"/>
                          <a:ea typeface="Calibri"/>
                        </a:rPr>
                        <a:t> </a:t>
                      </a:r>
                      <a:r>
                        <a:rPr lang="es-MX" sz="1100" b="0" strike="noStrike" spc="-1" baseline="0" dirty="0">
                          <a:solidFill>
                            <a:srgbClr val="000000"/>
                          </a:solidFill>
                          <a:uFill>
                            <a:solidFill>
                              <a:srgbClr val="FFFFFF"/>
                            </a:solidFill>
                          </a:uFill>
                          <a:latin typeface="+mn-lt"/>
                          <a:ea typeface="Calibri"/>
                        </a:rPr>
                        <a:t>Gabriela Velázquez </a:t>
                      </a:r>
                      <a:r>
                        <a:rPr lang="es-MX" sz="1100" b="0" strike="noStrike" spc="-1" baseline="0" dirty="0" smtClean="0">
                          <a:solidFill>
                            <a:srgbClr val="000000"/>
                          </a:solidFill>
                          <a:uFill>
                            <a:solidFill>
                              <a:srgbClr val="FFFFFF"/>
                            </a:solidFill>
                          </a:uFill>
                          <a:latin typeface="+mn-lt"/>
                          <a:ea typeface="Calibri"/>
                        </a:rPr>
                        <a:t>Cerrillo</a:t>
                      </a:r>
                      <a:endParaRPr lang="es-MX" sz="11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 y="0"/>
            <a:ext cx="1443038" cy="9144000"/>
          </a:xfrm>
          <a:prstGeom prst="rect">
            <a:avLst/>
          </a:prstGeom>
          <a:solidFill>
            <a:srgbClr val="B2B2B2"/>
          </a:solidFill>
          <a:ln w="9525">
            <a:noFill/>
            <a:miter lim="800000"/>
            <a:headEnd/>
            <a:tailEnd/>
          </a:ln>
        </p:spPr>
        <p:txBody>
          <a:bodyPr wrap="none" anchor="ctr"/>
          <a:lstStyle/>
          <a:p>
            <a:pPr eaLnBrk="0" fontAlgn="base" hangingPunct="0">
              <a:spcBef>
                <a:spcPct val="0"/>
              </a:spcBef>
              <a:spcAft>
                <a:spcPct val="0"/>
              </a:spcAft>
            </a:pPr>
            <a:endParaRPr lang="es-ES" sz="800">
              <a:solidFill>
                <a:srgbClr val="000000"/>
              </a:solidFill>
              <a:latin typeface="Arial" charset="0"/>
            </a:endParaRPr>
          </a:p>
        </p:txBody>
      </p:sp>
      <p:sp>
        <p:nvSpPr>
          <p:cNvPr id="1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pPr eaLnBrk="0" fontAlgn="base" hangingPunct="0">
              <a:spcBef>
                <a:spcPct val="0"/>
              </a:spcBef>
              <a:spcAft>
                <a:spcPct val="0"/>
              </a:spcAft>
            </a:pPr>
            <a:endParaRPr lang="es-MX" sz="800">
              <a:solidFill>
                <a:srgbClr val="000000"/>
              </a:solidFill>
              <a:latin typeface="Arial" charset="0"/>
            </a:endParaRPr>
          </a:p>
        </p:txBody>
      </p:sp>
      <p:sp>
        <p:nvSpPr>
          <p:cNvPr id="11" name="Text Box 6"/>
          <p:cNvSpPr txBox="1">
            <a:spLocks noChangeArrowheads="1"/>
          </p:cNvSpPr>
          <p:nvPr/>
        </p:nvSpPr>
        <p:spPr bwMode="auto">
          <a:xfrm>
            <a:off x="76200" y="63501"/>
            <a:ext cx="3962400" cy="400110"/>
          </a:xfrm>
          <a:prstGeom prst="rect">
            <a:avLst/>
          </a:prstGeom>
          <a:noFill/>
          <a:ln w="9525">
            <a:noFill/>
            <a:miter lim="800000"/>
            <a:headEnd/>
            <a:tailEnd/>
          </a:ln>
        </p:spPr>
        <p:txBody>
          <a:bodyPr>
            <a:spAutoFit/>
          </a:bodyPr>
          <a:lstStyle/>
          <a:p>
            <a:pPr algn="just" eaLnBrk="0" fontAlgn="base" hangingPunct="0">
              <a:spcBef>
                <a:spcPct val="50000"/>
              </a:spcBef>
              <a:spcAft>
                <a:spcPct val="0"/>
              </a:spcAft>
            </a:pPr>
            <a:r>
              <a:rPr lang="es-ES_tradnl" sz="2000" b="1" i="1" dirty="0">
                <a:solidFill>
                  <a:srgbClr val="000000"/>
                </a:solidFill>
                <a:latin typeface="Arial" charset="0"/>
              </a:rPr>
              <a:t>DESCRIPCIÓN DE FUNCIONES</a:t>
            </a:r>
          </a:p>
        </p:txBody>
      </p:sp>
      <p:sp>
        <p:nvSpPr>
          <p:cNvPr id="16" name="Rectangle 12"/>
          <p:cNvSpPr>
            <a:spLocks noChangeArrowheads="1"/>
          </p:cNvSpPr>
          <p:nvPr/>
        </p:nvSpPr>
        <p:spPr bwMode="auto">
          <a:xfrm>
            <a:off x="1657350" y="789151"/>
            <a:ext cx="5086350" cy="5837495"/>
          </a:xfrm>
          <a:prstGeom prst="rect">
            <a:avLst/>
          </a:prstGeom>
          <a:noFill/>
          <a:ln w="9525">
            <a:noFill/>
            <a:miter lim="800000"/>
            <a:headEnd/>
            <a:tailEnd/>
          </a:ln>
        </p:spPr>
        <p:txBody>
          <a:bodyPr wrap="square">
            <a:spAutoFit/>
          </a:bodyPr>
          <a:lstStyle/>
          <a:p>
            <a:pPr marL="95250" indent="-95250" algn="ctr" eaLnBrk="0" fontAlgn="base" hangingPunct="0">
              <a:lnSpc>
                <a:spcPts val="1400"/>
              </a:lnSpc>
              <a:spcBef>
                <a:spcPct val="0"/>
              </a:spcBef>
              <a:spcAft>
                <a:spcPct val="0"/>
              </a:spcAft>
              <a:defRPr/>
            </a:pPr>
            <a:r>
              <a:rPr lang="es-ES_tradnl" sz="1200" b="1" i="1" dirty="0">
                <a:solidFill>
                  <a:srgbClr val="000000"/>
                </a:solidFill>
                <a:latin typeface="Arial" charset="0"/>
              </a:rPr>
              <a:t>EDUCACIÓN EN POBLACIÓN</a:t>
            </a:r>
          </a:p>
          <a:p>
            <a:pPr marL="95250" indent="-95250" eaLnBrk="0" fontAlgn="base" hangingPunct="0">
              <a:lnSpc>
                <a:spcPts val="1400"/>
              </a:lnSpc>
              <a:spcBef>
                <a:spcPct val="0"/>
              </a:spcBef>
              <a:spcAft>
                <a:spcPct val="0"/>
              </a:spcAft>
              <a:defRPr/>
            </a:pPr>
            <a:endParaRPr lang="es-ES_tradnl" sz="1200" b="1" dirty="0">
              <a:solidFill>
                <a:srgbClr val="000000"/>
              </a:solidFill>
              <a:latin typeface="Arial" charset="0"/>
            </a:endParaRPr>
          </a:p>
          <a:p>
            <a:pPr marL="95250" indent="-95250" eaLnBrk="0" fontAlgn="base" hangingPunct="0">
              <a:lnSpc>
                <a:spcPts val="1400"/>
              </a:lnSpc>
              <a:spcBef>
                <a:spcPct val="0"/>
              </a:spcBef>
              <a:spcAft>
                <a:spcPct val="0"/>
              </a:spcAft>
              <a:defRPr/>
            </a:pPr>
            <a:r>
              <a:rPr lang="es-ES_tradnl" sz="1200" b="1" i="1" dirty="0">
                <a:solidFill>
                  <a:srgbClr val="000000"/>
                </a:solidFill>
                <a:latin typeface="Arial" charset="0"/>
              </a:rPr>
              <a:t>OBJETIVO</a:t>
            </a:r>
            <a:endParaRPr lang="es-ES_tradnl" sz="1200" b="1" dirty="0">
              <a:solidFill>
                <a:srgbClr val="000000"/>
              </a:solidFill>
              <a:latin typeface="Arial" charset="0"/>
            </a:endParaRPr>
          </a:p>
          <a:p>
            <a:pPr algn="just" eaLnBrk="0" fontAlgn="base" hangingPunct="0">
              <a:lnSpc>
                <a:spcPts val="1400"/>
              </a:lnSpc>
              <a:spcBef>
                <a:spcPct val="0"/>
              </a:spcBef>
              <a:spcAft>
                <a:spcPct val="0"/>
              </a:spcAft>
              <a:defRPr/>
            </a:pPr>
            <a:endParaRPr lang="es-ES_tradnl" sz="1200" dirty="0">
              <a:solidFill>
                <a:srgbClr val="000000"/>
              </a:solidFill>
              <a:latin typeface="Arial" charset="0"/>
            </a:endParaRPr>
          </a:p>
          <a:p>
            <a:pPr algn="just" eaLnBrk="0" fontAlgn="base" hangingPunct="0">
              <a:lnSpc>
                <a:spcPts val="1400"/>
              </a:lnSpc>
              <a:spcBef>
                <a:spcPct val="0"/>
              </a:spcBef>
              <a:spcAft>
                <a:spcPct val="0"/>
              </a:spcAft>
              <a:defRPr/>
            </a:pPr>
            <a:r>
              <a:rPr lang="es-CO" sz="1200" dirty="0">
                <a:solidFill>
                  <a:srgbClr val="000000"/>
                </a:solidFill>
                <a:latin typeface="Arial" charset="0"/>
              </a:rPr>
              <a:t>Diseñar e implementar estrategias de sensibilización y capacitación sobre el efecto que los fenómenos demográficos tienen en el desarrollo y la calidad de vida de la población estatal, a fin de que ésta pueda tomar decisiones de manera informada.</a:t>
            </a:r>
            <a:endParaRPr lang="es-MX" sz="1200" dirty="0">
              <a:solidFill>
                <a:srgbClr val="000000"/>
              </a:solidFill>
              <a:latin typeface="Arial" charset="0"/>
            </a:endParaRPr>
          </a:p>
          <a:p>
            <a:pPr algn="just" eaLnBrk="0" fontAlgn="base" hangingPunct="0">
              <a:lnSpc>
                <a:spcPts val="1400"/>
              </a:lnSpc>
              <a:spcBef>
                <a:spcPct val="0"/>
              </a:spcBef>
              <a:spcAft>
                <a:spcPct val="0"/>
              </a:spcAft>
              <a:defRPr/>
            </a:pPr>
            <a:endParaRPr lang="es-ES_tradnl" sz="1200" dirty="0">
              <a:solidFill>
                <a:srgbClr val="000000"/>
              </a:solidFill>
              <a:latin typeface="Arial" charset="0"/>
            </a:endParaRPr>
          </a:p>
          <a:p>
            <a:pPr marL="95250" indent="-95250" algn="just" eaLnBrk="0" fontAlgn="base" hangingPunct="0">
              <a:lnSpc>
                <a:spcPts val="1400"/>
              </a:lnSpc>
              <a:spcBef>
                <a:spcPct val="0"/>
              </a:spcBef>
              <a:spcAft>
                <a:spcPct val="0"/>
              </a:spcAft>
              <a:defRPr/>
            </a:pPr>
            <a:endParaRPr lang="es-ES_tradnl" sz="1200" dirty="0">
              <a:solidFill>
                <a:srgbClr val="000000"/>
              </a:solidFill>
              <a:latin typeface="Arial" charset="0"/>
            </a:endParaRPr>
          </a:p>
          <a:p>
            <a:pPr marL="95250" indent="-95250" eaLnBrk="0" fontAlgn="base" hangingPunct="0">
              <a:lnSpc>
                <a:spcPts val="1400"/>
              </a:lnSpc>
              <a:spcBef>
                <a:spcPct val="0"/>
              </a:spcBef>
              <a:spcAft>
                <a:spcPct val="0"/>
              </a:spcAft>
              <a:defRPr/>
            </a:pPr>
            <a:r>
              <a:rPr lang="es-ES_tradnl" sz="1200" b="1" i="1" dirty="0">
                <a:solidFill>
                  <a:srgbClr val="000000"/>
                </a:solidFill>
                <a:latin typeface="Arial" charset="0"/>
              </a:rPr>
              <a:t>FUNCIONES</a:t>
            </a:r>
          </a:p>
          <a:p>
            <a:pPr marL="95250" indent="-95250" eaLnBrk="0" fontAlgn="base" hangingPunct="0">
              <a:lnSpc>
                <a:spcPts val="1400"/>
              </a:lnSpc>
              <a:spcBef>
                <a:spcPct val="0"/>
              </a:spcBef>
              <a:spcAft>
                <a:spcPct val="0"/>
              </a:spcAft>
              <a:defRPr/>
            </a:pPr>
            <a:endParaRPr lang="es-ES_tradnl" sz="1200" b="1" dirty="0">
              <a:solidFill>
                <a:srgbClr val="000000"/>
              </a:solidFill>
              <a:latin typeface="Arial" charset="0"/>
            </a:endParaRPr>
          </a:p>
          <a:p>
            <a:pPr marL="95250" indent="-95250" algn="just" eaLnBrk="0" fontAlgn="base" hangingPunct="0">
              <a:lnSpc>
                <a:spcPts val="1400"/>
              </a:lnSpc>
              <a:spcBef>
                <a:spcPct val="0"/>
              </a:spcBef>
              <a:spcAft>
                <a:spcPct val="0"/>
              </a:spcAft>
              <a:buFontTx/>
              <a:buChar char="•"/>
              <a:defRPr/>
            </a:pPr>
            <a:r>
              <a:rPr lang="es-ES" sz="1200" dirty="0">
                <a:solidFill>
                  <a:srgbClr val="000000"/>
                </a:solidFill>
                <a:latin typeface="Arial" charset="0"/>
              </a:rPr>
              <a:t>Elaborar  e implementar el Programa Anual de Capacitación del personal del Consejo Estatal de Población.</a:t>
            </a:r>
            <a:endParaRPr lang="es-MX" sz="1200" dirty="0">
              <a:solidFill>
                <a:srgbClr val="000000"/>
              </a:solidFill>
              <a:latin typeface="Arial" charset="0"/>
            </a:endParaRPr>
          </a:p>
          <a:p>
            <a:pPr marL="95250" indent="-95250" algn="just" eaLnBrk="0" fontAlgn="base" hangingPunct="0">
              <a:lnSpc>
                <a:spcPts val="1400"/>
              </a:lnSpc>
              <a:spcBef>
                <a:spcPct val="0"/>
              </a:spcBef>
              <a:spcAft>
                <a:spcPct val="0"/>
              </a:spcAft>
              <a:defRPr/>
            </a:pPr>
            <a:endParaRPr lang="es-MX" sz="1200" dirty="0">
              <a:solidFill>
                <a:srgbClr val="000000"/>
              </a:solidFill>
              <a:latin typeface="Arial" charset="0"/>
            </a:endParaRPr>
          </a:p>
          <a:p>
            <a:pPr marL="95250" indent="-95250" algn="just" eaLnBrk="0" fontAlgn="base" hangingPunct="0">
              <a:lnSpc>
                <a:spcPts val="1400"/>
              </a:lnSpc>
              <a:spcBef>
                <a:spcPct val="0"/>
              </a:spcBef>
              <a:spcAft>
                <a:spcPct val="0"/>
              </a:spcAft>
              <a:buFontTx/>
              <a:buChar char="•"/>
              <a:defRPr/>
            </a:pPr>
            <a:r>
              <a:rPr lang="es-ES" sz="1200" dirty="0">
                <a:solidFill>
                  <a:srgbClr val="000000"/>
                </a:solidFill>
                <a:latin typeface="Arial" charset="0"/>
              </a:rPr>
              <a:t>Planear e implementar acciones formativas y educativas que incidan en la estructura y dinámica de la población, a partir de una perspectiva de género que contribuya al desarrollo económico, social y humano de la población.</a:t>
            </a:r>
            <a:endParaRPr lang="es-MX" sz="1200" dirty="0">
              <a:solidFill>
                <a:srgbClr val="000000"/>
              </a:solidFill>
              <a:latin typeface="Arial" charset="0"/>
            </a:endParaRPr>
          </a:p>
          <a:p>
            <a:pPr marL="95250" indent="-95250" algn="just" eaLnBrk="0" fontAlgn="base" hangingPunct="0">
              <a:lnSpc>
                <a:spcPts val="1400"/>
              </a:lnSpc>
              <a:spcBef>
                <a:spcPct val="0"/>
              </a:spcBef>
              <a:spcAft>
                <a:spcPct val="0"/>
              </a:spcAft>
              <a:defRPr/>
            </a:pPr>
            <a:endParaRPr lang="es-ES" sz="1200" dirty="0">
              <a:solidFill>
                <a:srgbClr val="000000"/>
              </a:solidFill>
              <a:latin typeface="Arial" charset="0"/>
            </a:endParaRPr>
          </a:p>
          <a:p>
            <a:pPr marL="95250" indent="-95250" algn="just" eaLnBrk="0" fontAlgn="base" hangingPunct="0">
              <a:lnSpc>
                <a:spcPts val="1400"/>
              </a:lnSpc>
              <a:spcBef>
                <a:spcPct val="0"/>
              </a:spcBef>
              <a:spcAft>
                <a:spcPct val="0"/>
              </a:spcAft>
              <a:buFontTx/>
              <a:buChar char="•"/>
              <a:defRPr/>
            </a:pPr>
            <a:r>
              <a:rPr lang="es-MX" sz="1200" dirty="0">
                <a:solidFill>
                  <a:srgbClr val="000000"/>
                </a:solidFill>
                <a:latin typeface="Arial" charset="0"/>
              </a:rPr>
              <a:t>Elaborar programas específicos que tiendan a elevar el bienestar entre los pueblos indígenas del estado, utilizando un enfoque  intercultural.</a:t>
            </a:r>
          </a:p>
          <a:p>
            <a:pPr marL="95250" indent="-95250" algn="just" eaLnBrk="0" fontAlgn="base" hangingPunct="0">
              <a:lnSpc>
                <a:spcPts val="1400"/>
              </a:lnSpc>
              <a:spcBef>
                <a:spcPct val="0"/>
              </a:spcBef>
              <a:spcAft>
                <a:spcPct val="0"/>
              </a:spcAft>
              <a:defRPr/>
            </a:pPr>
            <a:endParaRPr lang="es-ES" sz="1200" dirty="0">
              <a:solidFill>
                <a:srgbClr val="000000"/>
              </a:solidFill>
              <a:latin typeface="Arial" charset="0"/>
            </a:endParaRPr>
          </a:p>
          <a:p>
            <a:pPr marL="95250" indent="-95250" algn="just" eaLnBrk="0" fontAlgn="base" hangingPunct="0">
              <a:lnSpc>
                <a:spcPts val="1400"/>
              </a:lnSpc>
              <a:spcBef>
                <a:spcPct val="0"/>
              </a:spcBef>
              <a:spcAft>
                <a:spcPct val="0"/>
              </a:spcAft>
              <a:buFontTx/>
              <a:buChar char="•"/>
              <a:defRPr/>
            </a:pPr>
            <a:r>
              <a:rPr lang="es-ES" sz="1200" dirty="0">
                <a:solidFill>
                  <a:srgbClr val="000000"/>
                </a:solidFill>
                <a:latin typeface="Arial" charset="0"/>
              </a:rPr>
              <a:t>Organizar, dirigir e impartir pláticas, cursos, talleres y diplomados para el logro de los objetivos establecidos, en el Programa Especial de Población.</a:t>
            </a:r>
          </a:p>
          <a:p>
            <a:pPr marL="95250" indent="-95250" algn="just" eaLnBrk="0" fontAlgn="base" hangingPunct="0">
              <a:lnSpc>
                <a:spcPts val="1400"/>
              </a:lnSpc>
              <a:spcBef>
                <a:spcPct val="0"/>
              </a:spcBef>
              <a:spcAft>
                <a:spcPct val="0"/>
              </a:spcAft>
              <a:defRPr/>
            </a:pPr>
            <a:endParaRPr lang="es-ES" sz="1200" dirty="0">
              <a:solidFill>
                <a:srgbClr val="000000"/>
              </a:solidFill>
              <a:latin typeface="Arial" charset="0"/>
            </a:endParaRPr>
          </a:p>
          <a:p>
            <a:pPr marL="95250" indent="-95250" algn="just" eaLnBrk="0" fontAlgn="base" hangingPunct="0">
              <a:lnSpc>
                <a:spcPts val="1400"/>
              </a:lnSpc>
              <a:spcBef>
                <a:spcPct val="0"/>
              </a:spcBef>
              <a:spcAft>
                <a:spcPct val="0"/>
              </a:spcAft>
              <a:buFontTx/>
              <a:buChar char="•"/>
              <a:defRPr/>
            </a:pPr>
            <a:r>
              <a:rPr lang="es-ES" sz="1200" dirty="0">
                <a:solidFill>
                  <a:srgbClr val="000000"/>
                </a:solidFill>
                <a:latin typeface="Arial" charset="0"/>
              </a:rPr>
              <a:t>Diseñar, elaborar y editar contenidos y materiales didácticos que permitan educar a la población en temas de salud sexual y reproductiva; género y violencia; trata de personas, planificación familiar, envejecimiento y migración, entre otros.</a:t>
            </a:r>
            <a:endParaRPr lang="es-MX" sz="1200" dirty="0">
              <a:solidFill>
                <a:srgbClr val="000000"/>
              </a:solidFill>
              <a:latin typeface="Arial" charset="0"/>
            </a:endParaRPr>
          </a:p>
          <a:p>
            <a:pPr marL="95250" indent="-95250" algn="just" eaLnBrk="0" fontAlgn="base" hangingPunct="0">
              <a:lnSpc>
                <a:spcPts val="1400"/>
              </a:lnSpc>
              <a:spcBef>
                <a:spcPct val="0"/>
              </a:spcBef>
              <a:spcAft>
                <a:spcPct val="0"/>
              </a:spcAft>
              <a:defRPr/>
            </a:pPr>
            <a:endParaRPr lang="es-MX" sz="1200" dirty="0">
              <a:solidFill>
                <a:srgbClr val="000000"/>
              </a:solidFill>
              <a:latin typeface="Arial" charset="0"/>
            </a:endParaRPr>
          </a:p>
        </p:txBody>
      </p:sp>
      <p:graphicFrame>
        <p:nvGraphicFramePr>
          <p:cNvPr id="18" name="Table 5"/>
          <p:cNvGraphicFramePr/>
          <p:nvPr>
            <p:extLst>
              <p:ext uri="{D42A27DB-BD31-4B8C-83A1-F6EECF244321}">
                <p14:modId xmlns:p14="http://schemas.microsoft.com/office/powerpoint/2010/main" xmlns="" val="797596917"/>
              </p:ext>
            </p:extLst>
          </p:nvPr>
        </p:nvGraphicFramePr>
        <p:xfrm>
          <a:off x="1624608"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baseline="0" dirty="0">
                          <a:solidFill>
                            <a:srgbClr val="000000"/>
                          </a:solidFill>
                          <a:uFill>
                            <a:solidFill>
                              <a:srgbClr val="FFFFFF"/>
                            </a:solidFill>
                          </a:uFill>
                          <a:latin typeface="+mn-lt"/>
                          <a:ea typeface="Calibri"/>
                        </a:rPr>
                        <a:t>Selene Soubierbielle Cuevas.</a:t>
                      </a:r>
                      <a:endParaRPr lang="es-MX" sz="18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 y="0"/>
            <a:ext cx="1443038" cy="9144000"/>
          </a:xfrm>
          <a:prstGeom prst="rect">
            <a:avLst/>
          </a:prstGeom>
          <a:solidFill>
            <a:srgbClr val="B2B2B2"/>
          </a:solidFill>
          <a:ln w="9525">
            <a:noFill/>
            <a:miter lim="800000"/>
            <a:headEnd/>
            <a:tailEnd/>
          </a:ln>
        </p:spPr>
        <p:txBody>
          <a:bodyPr wrap="none" anchor="ctr"/>
          <a:lstStyle/>
          <a:p>
            <a:pPr eaLnBrk="0" fontAlgn="base" hangingPunct="0">
              <a:spcBef>
                <a:spcPct val="0"/>
              </a:spcBef>
              <a:spcAft>
                <a:spcPct val="0"/>
              </a:spcAft>
            </a:pPr>
            <a:endParaRPr lang="es-ES" sz="800">
              <a:solidFill>
                <a:srgbClr val="000000"/>
              </a:solidFill>
              <a:latin typeface="Arial" charset="0"/>
            </a:endParaRPr>
          </a:p>
        </p:txBody>
      </p:sp>
      <p:sp>
        <p:nvSpPr>
          <p:cNvPr id="1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pPr eaLnBrk="0" fontAlgn="base" hangingPunct="0">
              <a:spcBef>
                <a:spcPct val="0"/>
              </a:spcBef>
              <a:spcAft>
                <a:spcPct val="0"/>
              </a:spcAft>
            </a:pPr>
            <a:endParaRPr lang="es-MX" sz="800">
              <a:solidFill>
                <a:srgbClr val="000000"/>
              </a:solidFill>
              <a:latin typeface="Arial" charset="0"/>
            </a:endParaRPr>
          </a:p>
        </p:txBody>
      </p:sp>
      <p:sp>
        <p:nvSpPr>
          <p:cNvPr id="11" name="Text Box 6"/>
          <p:cNvSpPr txBox="1">
            <a:spLocks noChangeArrowheads="1"/>
          </p:cNvSpPr>
          <p:nvPr/>
        </p:nvSpPr>
        <p:spPr bwMode="auto">
          <a:xfrm>
            <a:off x="76200" y="63501"/>
            <a:ext cx="3962400" cy="400110"/>
          </a:xfrm>
          <a:prstGeom prst="rect">
            <a:avLst/>
          </a:prstGeom>
          <a:noFill/>
          <a:ln w="9525">
            <a:noFill/>
            <a:miter lim="800000"/>
            <a:headEnd/>
            <a:tailEnd/>
          </a:ln>
        </p:spPr>
        <p:txBody>
          <a:bodyPr>
            <a:spAutoFit/>
          </a:bodyPr>
          <a:lstStyle/>
          <a:p>
            <a:pPr algn="just" eaLnBrk="0" fontAlgn="base" hangingPunct="0">
              <a:spcBef>
                <a:spcPct val="50000"/>
              </a:spcBef>
              <a:spcAft>
                <a:spcPct val="0"/>
              </a:spcAft>
            </a:pPr>
            <a:r>
              <a:rPr lang="es-ES_tradnl" sz="2000" b="1" i="1" dirty="0">
                <a:solidFill>
                  <a:srgbClr val="000000"/>
                </a:solidFill>
                <a:latin typeface="Arial" charset="0"/>
              </a:rPr>
              <a:t>DESCRIPCIÓN DE FUNCIONES</a:t>
            </a:r>
          </a:p>
        </p:txBody>
      </p:sp>
      <p:sp>
        <p:nvSpPr>
          <p:cNvPr id="12" name="Rectangle 12"/>
          <p:cNvSpPr>
            <a:spLocks noChangeArrowheads="1"/>
          </p:cNvSpPr>
          <p:nvPr/>
        </p:nvSpPr>
        <p:spPr bwMode="auto">
          <a:xfrm>
            <a:off x="1663700" y="796796"/>
            <a:ext cx="5002213" cy="6740307"/>
          </a:xfrm>
          <a:prstGeom prst="rect">
            <a:avLst/>
          </a:prstGeom>
          <a:noFill/>
          <a:ln w="9525">
            <a:noFill/>
            <a:miter lim="800000"/>
            <a:headEnd/>
            <a:tailEnd/>
          </a:ln>
        </p:spPr>
        <p:txBody>
          <a:bodyPr wrap="square">
            <a:spAutoFit/>
          </a:bodyPr>
          <a:lstStyle/>
          <a:p>
            <a:pPr marL="95250" indent="-95250" algn="ctr" eaLnBrk="0" fontAlgn="base" hangingPunct="0">
              <a:spcBef>
                <a:spcPct val="0"/>
              </a:spcBef>
              <a:spcAft>
                <a:spcPct val="0"/>
              </a:spcAft>
              <a:defRPr/>
            </a:pPr>
            <a:r>
              <a:rPr lang="es-ES_tradnl" sz="1200" b="1" i="1" dirty="0">
                <a:solidFill>
                  <a:srgbClr val="000000"/>
                </a:solidFill>
                <a:latin typeface="Arial" charset="0"/>
              </a:rPr>
              <a:t>EDUCACIÓN EN POBLACIÓN</a:t>
            </a:r>
          </a:p>
          <a:p>
            <a:pPr marL="95250" indent="-95250" eaLnBrk="0" fontAlgn="base" hangingPunct="0">
              <a:spcBef>
                <a:spcPct val="0"/>
              </a:spcBef>
              <a:spcAft>
                <a:spcPct val="0"/>
              </a:spcAft>
              <a:defRPr/>
            </a:pPr>
            <a:r>
              <a:rPr lang="es-ES_tradnl" sz="1200" b="1" i="1" dirty="0">
                <a:solidFill>
                  <a:srgbClr val="000000"/>
                </a:solidFill>
                <a:latin typeface="Arial" charset="0"/>
              </a:rPr>
              <a:t>                                              (CONTINÚA)</a:t>
            </a:r>
          </a:p>
          <a:p>
            <a:pPr marL="95250" indent="-95250" eaLnBrk="0" fontAlgn="base" hangingPunct="0">
              <a:spcBef>
                <a:spcPct val="0"/>
              </a:spcBef>
              <a:spcAft>
                <a:spcPct val="0"/>
              </a:spcAft>
              <a:defRPr/>
            </a:pPr>
            <a:endParaRPr lang="es-ES_tradnl" sz="1200" b="1" i="1" dirty="0">
              <a:solidFill>
                <a:srgbClr val="000000"/>
              </a:solidFill>
              <a:latin typeface="Arial" charset="0"/>
            </a:endParaRPr>
          </a:p>
          <a:p>
            <a:pPr marL="95250" indent="-95250" algn="just" eaLnBrk="0" fontAlgn="base" hangingPunct="0">
              <a:spcBef>
                <a:spcPct val="0"/>
              </a:spcBef>
              <a:spcAft>
                <a:spcPct val="0"/>
              </a:spcAft>
              <a:buFont typeface="Arial" pitchFamily="34" charset="0"/>
              <a:buChar char="•"/>
              <a:defRPr/>
            </a:pPr>
            <a:r>
              <a:rPr lang="es-ES" sz="1200" dirty="0">
                <a:solidFill>
                  <a:srgbClr val="000000"/>
                </a:solidFill>
                <a:latin typeface="Arial" pitchFamily="34" charset="0"/>
                <a:cs typeface="Arial" pitchFamily="34" charset="0"/>
              </a:rPr>
              <a:t>Colaborar con la Coordinación Interinstitucional en la difusión de contenidos y materiales didácticos, así como en la formación y capacitación de instructores para la descentralización de la Política Población en el estado.</a:t>
            </a:r>
          </a:p>
          <a:p>
            <a:pPr algn="just" eaLnBrk="0" fontAlgn="base" hangingPunct="0">
              <a:spcBef>
                <a:spcPct val="0"/>
              </a:spcBef>
              <a:spcAft>
                <a:spcPct val="0"/>
              </a:spcAft>
              <a:defRP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defRPr/>
            </a:pPr>
            <a:r>
              <a:rPr lang="es-MX" sz="1200" dirty="0">
                <a:solidFill>
                  <a:srgbClr val="000000"/>
                </a:solidFill>
                <a:latin typeface="Arial" charset="0"/>
              </a:rPr>
              <a:t>Elaborar los manuales de capacitación de los cursos y talleres que imparta el Consejo Estatal de Población.</a:t>
            </a:r>
          </a:p>
          <a:p>
            <a:pPr marL="95250" indent="-95250" algn="just" eaLnBrk="0" fontAlgn="base" hangingPunct="0">
              <a:spcBef>
                <a:spcPct val="0"/>
              </a:spcBef>
              <a:spcAft>
                <a:spcPct val="0"/>
              </a:spcAft>
              <a:defRP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defRPr/>
            </a:pPr>
            <a:r>
              <a:rPr lang="es-MX" sz="1200" dirty="0">
                <a:solidFill>
                  <a:srgbClr val="000000"/>
                </a:solidFill>
                <a:latin typeface="Arial" charset="0"/>
              </a:rPr>
              <a:t>Diseñar e implementar estrategias de vinculación permanente que permitan sensibilizar a la población estudiantil de los sistemas escolarizados, sobre los fenómenos demográficos del estado.</a:t>
            </a:r>
          </a:p>
          <a:p>
            <a:pPr marL="95250" indent="-95250" algn="just" eaLnBrk="0" fontAlgn="base" hangingPunct="0">
              <a:spcBef>
                <a:spcPct val="0"/>
              </a:spcBef>
              <a:spcAft>
                <a:spcPct val="0"/>
              </a:spcAft>
              <a:defRP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r>
              <a:rPr lang="es-MX" sz="1200" dirty="0">
                <a:solidFill>
                  <a:srgbClr val="000000"/>
                </a:solidFill>
                <a:latin typeface="Arial" charset="0"/>
              </a:rPr>
              <a:t>Analizar los proyectos y programas educativos que llevan a cabo las diferentes entidades del sector público en el estado  para abordar los fenómenos que afectan a los jóvenes y a los adultos mayores.</a:t>
            </a:r>
          </a:p>
          <a:p>
            <a:pPr marL="95250" indent="-95250" algn="just" eaLnBrk="0" fontAlgn="base" hangingPunct="0">
              <a:spcBef>
                <a:spcPct val="0"/>
              </a:spcBef>
              <a:spcAft>
                <a:spcPct val="0"/>
              </a:spcAft>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r>
              <a:rPr lang="es-MX" sz="1200" dirty="0">
                <a:solidFill>
                  <a:srgbClr val="000000"/>
                </a:solidFill>
                <a:latin typeface="Arial" charset="0"/>
              </a:rPr>
              <a:t>Promover y participar en la realización de estudios e investigaciones sobre educación en población que apoyen acciones en  temas de salud sexual y reproductiva, migración, prevención de la violencia, género, trata, entre otros.</a:t>
            </a: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r>
              <a:rPr lang="es-MX" sz="1200" dirty="0">
                <a:solidFill>
                  <a:srgbClr val="000000"/>
                </a:solidFill>
                <a:latin typeface="Arial" charset="0"/>
              </a:rPr>
              <a:t>Diseñar  y coordinar las actividades de divulgación de los temas en Cultura Demográfica, dirigido a niñas, niños y adolescentes.</a:t>
            </a: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r>
              <a:rPr lang="es-MX" sz="1200" dirty="0">
                <a:solidFill>
                  <a:srgbClr val="000000"/>
                </a:solidFill>
                <a:latin typeface="Arial" charset="0"/>
              </a:rPr>
              <a:t>Proponer y colaborar en los procesos de investigación cualitativa en diversos temas sociales desde el enfoque de la política de población.</a:t>
            </a: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r>
              <a:rPr lang="es-MX" sz="1200" dirty="0">
                <a:latin typeface="Arial" pitchFamily="34" charset="0"/>
                <a:cs typeface="Arial" pitchFamily="34" charset="0"/>
              </a:rPr>
              <a:t>Proponer y diseñar estrategias de procesos educativos y formativos que fomenten la participación de la sociedad en la búsqueda de un equilibrio entre la dinámica y distribución de la población y el desarrollo socioeconómico del Estado.</a:t>
            </a: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defRPr/>
            </a:pPr>
            <a:endParaRPr lang="es-MX" sz="1200" dirty="0">
              <a:solidFill>
                <a:srgbClr val="000000"/>
              </a:solidFill>
              <a:latin typeface="Arial" charset="0"/>
            </a:endParaRPr>
          </a:p>
        </p:txBody>
      </p:sp>
      <p:graphicFrame>
        <p:nvGraphicFramePr>
          <p:cNvPr id="14" name="Table 5"/>
          <p:cNvGraphicFramePr/>
          <p:nvPr>
            <p:extLst>
              <p:ext uri="{D42A27DB-BD31-4B8C-83A1-F6EECF244321}">
                <p14:modId xmlns:p14="http://schemas.microsoft.com/office/powerpoint/2010/main" xmlns="" val="353849744"/>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baseline="0" dirty="0">
                          <a:solidFill>
                            <a:srgbClr val="000000"/>
                          </a:solidFill>
                          <a:uFill>
                            <a:solidFill>
                              <a:srgbClr val="FFFFFF"/>
                            </a:solidFill>
                          </a:uFill>
                          <a:latin typeface="+mn-lt"/>
                          <a:ea typeface="Calibri"/>
                        </a:rPr>
                        <a:t>Selene Soubierbielle Cuevas.</a:t>
                      </a:r>
                      <a:endParaRPr lang="es-MX" sz="18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1" y="0"/>
            <a:ext cx="1443038" cy="9144000"/>
          </a:xfrm>
          <a:prstGeom prst="rect">
            <a:avLst/>
          </a:prstGeom>
          <a:solidFill>
            <a:srgbClr val="B2B2B2"/>
          </a:solidFill>
          <a:ln w="9525">
            <a:noFill/>
            <a:miter lim="800000"/>
            <a:headEnd/>
            <a:tailEnd/>
          </a:ln>
        </p:spPr>
        <p:txBody>
          <a:bodyPr wrap="none" anchor="ctr"/>
          <a:lstStyle/>
          <a:p>
            <a:pPr eaLnBrk="0" fontAlgn="base" hangingPunct="0">
              <a:spcBef>
                <a:spcPct val="0"/>
              </a:spcBef>
              <a:spcAft>
                <a:spcPct val="0"/>
              </a:spcAft>
            </a:pPr>
            <a:endParaRPr lang="es-ES" sz="800">
              <a:solidFill>
                <a:srgbClr val="000000"/>
              </a:solidFill>
              <a:latin typeface="Arial" charset="0"/>
            </a:endParaRPr>
          </a:p>
        </p:txBody>
      </p:sp>
      <p:sp>
        <p:nvSpPr>
          <p:cNvPr id="5"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pPr eaLnBrk="0" fontAlgn="base" hangingPunct="0">
              <a:spcBef>
                <a:spcPct val="0"/>
              </a:spcBef>
              <a:spcAft>
                <a:spcPct val="0"/>
              </a:spcAft>
            </a:pPr>
            <a:endParaRPr lang="es-MX" sz="800">
              <a:solidFill>
                <a:srgbClr val="000000"/>
              </a:solidFill>
              <a:latin typeface="Arial" charset="0"/>
            </a:endParaRPr>
          </a:p>
        </p:txBody>
      </p:sp>
      <p:sp>
        <p:nvSpPr>
          <p:cNvPr id="6" name="Text Box 6"/>
          <p:cNvSpPr txBox="1">
            <a:spLocks noChangeArrowheads="1"/>
          </p:cNvSpPr>
          <p:nvPr/>
        </p:nvSpPr>
        <p:spPr bwMode="auto">
          <a:xfrm>
            <a:off x="76200" y="63501"/>
            <a:ext cx="3962400" cy="400110"/>
          </a:xfrm>
          <a:prstGeom prst="rect">
            <a:avLst/>
          </a:prstGeom>
          <a:noFill/>
          <a:ln w="9525">
            <a:noFill/>
            <a:miter lim="800000"/>
            <a:headEnd/>
            <a:tailEnd/>
          </a:ln>
        </p:spPr>
        <p:txBody>
          <a:bodyPr>
            <a:spAutoFit/>
          </a:bodyPr>
          <a:lstStyle/>
          <a:p>
            <a:pPr algn="just" eaLnBrk="0" fontAlgn="base" hangingPunct="0">
              <a:spcBef>
                <a:spcPct val="50000"/>
              </a:spcBef>
              <a:spcAft>
                <a:spcPct val="0"/>
              </a:spcAft>
            </a:pPr>
            <a:r>
              <a:rPr lang="es-ES_tradnl" sz="2000" b="1" i="1" dirty="0">
                <a:solidFill>
                  <a:srgbClr val="000000"/>
                </a:solidFill>
                <a:latin typeface="Arial" charset="0"/>
              </a:rPr>
              <a:t>DESCRIPCIÓN DE FUNCIONES</a:t>
            </a:r>
          </a:p>
        </p:txBody>
      </p:sp>
      <p:sp>
        <p:nvSpPr>
          <p:cNvPr id="7" name="Rectangle 12"/>
          <p:cNvSpPr>
            <a:spLocks noChangeArrowheads="1"/>
          </p:cNvSpPr>
          <p:nvPr/>
        </p:nvSpPr>
        <p:spPr bwMode="auto">
          <a:xfrm>
            <a:off x="1663701" y="791580"/>
            <a:ext cx="5002213" cy="3785652"/>
          </a:xfrm>
          <a:prstGeom prst="rect">
            <a:avLst/>
          </a:prstGeom>
          <a:noFill/>
          <a:ln w="9525">
            <a:noFill/>
            <a:miter lim="800000"/>
            <a:headEnd/>
            <a:tailEnd/>
          </a:ln>
        </p:spPr>
        <p:txBody>
          <a:bodyPr wrap="square">
            <a:spAutoFit/>
          </a:bodyPr>
          <a:lstStyle/>
          <a:p>
            <a:pPr marL="95250" indent="-95250" algn="ctr" eaLnBrk="0" fontAlgn="base" hangingPunct="0">
              <a:spcBef>
                <a:spcPct val="0"/>
              </a:spcBef>
              <a:spcAft>
                <a:spcPct val="0"/>
              </a:spcAft>
              <a:defRPr/>
            </a:pPr>
            <a:r>
              <a:rPr lang="es-ES_tradnl" sz="1200" b="1" i="1" dirty="0">
                <a:solidFill>
                  <a:srgbClr val="000000"/>
                </a:solidFill>
                <a:latin typeface="Arial" charset="0"/>
              </a:rPr>
              <a:t>EDUCACIÓN EN POBLACIÓN</a:t>
            </a:r>
          </a:p>
          <a:p>
            <a:pPr marL="95250" indent="-95250" eaLnBrk="0" fontAlgn="base" hangingPunct="0">
              <a:spcBef>
                <a:spcPct val="0"/>
              </a:spcBef>
              <a:spcAft>
                <a:spcPct val="0"/>
              </a:spcAft>
              <a:defRPr/>
            </a:pPr>
            <a:r>
              <a:rPr lang="es-ES_tradnl" sz="1200" b="1" i="1" dirty="0">
                <a:solidFill>
                  <a:srgbClr val="000000"/>
                </a:solidFill>
                <a:latin typeface="Arial" charset="0"/>
              </a:rPr>
              <a:t>                                              (CONTINÚA)</a:t>
            </a:r>
          </a:p>
          <a:p>
            <a:pPr marL="95250" indent="-95250" eaLnBrk="0" fontAlgn="base" hangingPunct="0">
              <a:spcBef>
                <a:spcPct val="0"/>
              </a:spcBef>
              <a:spcAft>
                <a:spcPct val="0"/>
              </a:spcAft>
              <a:defRPr/>
            </a:pPr>
            <a:endParaRPr lang="es-ES_tradnl" sz="1200" b="1" i="1" dirty="0">
              <a:solidFill>
                <a:srgbClr val="000000"/>
              </a:solidFill>
              <a:latin typeface="Arial" charset="0"/>
            </a:endParaRPr>
          </a:p>
          <a:p>
            <a:pPr marL="95250" indent="-95250" algn="just" eaLnBrk="0" fontAlgn="base" hangingPunct="0">
              <a:spcBef>
                <a:spcPct val="0"/>
              </a:spcBef>
              <a:spcAft>
                <a:spcPct val="0"/>
              </a:spcAft>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r>
              <a:rPr lang="es-MX" sz="1200" dirty="0">
                <a:solidFill>
                  <a:srgbClr val="000000"/>
                </a:solidFill>
                <a:latin typeface="Arial" charset="0"/>
              </a:rPr>
              <a:t>Colaborar con la Coordinación Interinstitucional como enlace institucional en sistemas y comités para fortalecer el enfoque de Educación en Población.</a:t>
            </a:r>
          </a:p>
          <a:p>
            <a:pPr marL="95250" indent="-95250" algn="just" eaLnBrk="0" fontAlgn="base" hangingPunct="0">
              <a:spcBef>
                <a:spcPct val="0"/>
              </a:spcBef>
              <a:spcAft>
                <a:spcPct val="0"/>
              </a:spcAft>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r>
              <a:rPr lang="es-MX" sz="1200" dirty="0">
                <a:solidFill>
                  <a:srgbClr val="000000"/>
                </a:solidFill>
                <a:latin typeface="Arial" charset="0"/>
              </a:rPr>
              <a:t>Elaborar el Programa Anual de Trabajo de Educación en Población.</a:t>
            </a: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r>
              <a:rPr lang="es-MX" sz="1200" dirty="0">
                <a:solidFill>
                  <a:srgbClr val="000000"/>
                </a:solidFill>
                <a:latin typeface="Arial" charset="0"/>
              </a:rPr>
              <a:t>Elaborar e integrar los informes y documentos de análisis para la integración de propuestas y proyectos en los temas de Educación en Población,</a:t>
            </a:r>
          </a:p>
          <a:p>
            <a:pPr marL="95250" indent="-95250" algn="just" eaLnBrk="0" fontAlgn="base" hangingPunct="0">
              <a:spcBef>
                <a:spcPct val="0"/>
              </a:spcBef>
              <a:spcAft>
                <a:spcPct val="0"/>
              </a:spcAft>
            </a:pPr>
            <a:endParaRPr lang="es-ES" sz="1200" dirty="0">
              <a:solidFill>
                <a:srgbClr val="000000"/>
              </a:solidFill>
              <a:latin typeface="Arial" charset="0"/>
            </a:endParaRPr>
          </a:p>
          <a:p>
            <a:pPr marL="95250" indent="-95250" algn="just" eaLnBrk="0" fontAlgn="base" hangingPunct="0">
              <a:spcBef>
                <a:spcPct val="0"/>
              </a:spcBef>
              <a:spcAft>
                <a:spcPct val="0"/>
              </a:spcAft>
              <a:buFontTx/>
              <a:buChar char="•"/>
            </a:pPr>
            <a:r>
              <a:rPr lang="es-ES_tradnl" sz="1200" dirty="0">
                <a:solidFill>
                  <a:srgbClr val="000000"/>
                </a:solidFill>
                <a:latin typeface="Arial" charset="0"/>
              </a:rPr>
              <a:t>Estas funciones son enunciativas mas no limitativas.</a:t>
            </a: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buFontTx/>
              <a:buChar char="•"/>
            </a:pPr>
            <a:endParaRPr lang="es-MX" sz="1200" dirty="0">
              <a:solidFill>
                <a:srgbClr val="000000"/>
              </a:solidFill>
              <a:latin typeface="Arial" charset="0"/>
            </a:endParaRPr>
          </a:p>
          <a:p>
            <a:pPr marL="95250" indent="-95250" algn="just" eaLnBrk="0" fontAlgn="base" hangingPunct="0">
              <a:spcBef>
                <a:spcPct val="0"/>
              </a:spcBef>
              <a:spcAft>
                <a:spcPct val="0"/>
              </a:spcAft>
              <a:defRPr/>
            </a:pPr>
            <a:endParaRPr lang="es-MX" sz="1200" dirty="0">
              <a:solidFill>
                <a:srgbClr val="000000"/>
              </a:solidFill>
              <a:latin typeface="Arial" charset="0"/>
            </a:endParaRPr>
          </a:p>
        </p:txBody>
      </p:sp>
      <p:graphicFrame>
        <p:nvGraphicFramePr>
          <p:cNvPr id="9" name="Table 5"/>
          <p:cNvGraphicFramePr/>
          <p:nvPr>
            <p:extLst>
              <p:ext uri="{D42A27DB-BD31-4B8C-83A1-F6EECF244321}">
                <p14:modId xmlns:p14="http://schemas.microsoft.com/office/powerpoint/2010/main" xmlns="" val="353849744"/>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baseline="0" dirty="0">
                          <a:solidFill>
                            <a:srgbClr val="000000"/>
                          </a:solidFill>
                          <a:uFill>
                            <a:solidFill>
                              <a:srgbClr val="FFFFFF"/>
                            </a:solidFill>
                          </a:uFill>
                          <a:latin typeface="+mn-lt"/>
                          <a:ea typeface="Calibri"/>
                        </a:rPr>
                        <a:t>Selene Soubierbielle Cuevas.</a:t>
                      </a:r>
                      <a:endParaRPr lang="es-MX" sz="18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8569176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CustomShape 1"/>
          <p:cNvSpPr/>
          <p:nvPr/>
        </p:nvSpPr>
        <p:spPr>
          <a:xfrm>
            <a:off x="0" y="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6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69"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70" name="CustomShape 4"/>
          <p:cNvSpPr/>
          <p:nvPr/>
        </p:nvSpPr>
        <p:spPr>
          <a:xfrm>
            <a:off x="1628640" y="595510"/>
            <a:ext cx="5085360" cy="8485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DISEÑO GRÁFICO</a:t>
            </a:r>
            <a:endParaRPr lang="es-MX" sz="1800" b="0" strike="noStrike" spc="-1" dirty="0">
              <a:solidFill>
                <a:srgbClr val="000000"/>
              </a:solidFill>
              <a:uFill>
                <a:solidFill>
                  <a:srgbClr val="FFFFFF"/>
                </a:solidFill>
              </a:uFill>
              <a:latin typeface="Arial"/>
            </a:endParaRPr>
          </a:p>
          <a:p>
            <a:pPr marL="95400" indent="-94320">
              <a:lnSpc>
                <a:spcPct val="100000"/>
              </a:lnSpc>
            </a:pPr>
            <a:r>
              <a:rPr lang="es-MX" sz="1200" b="1" i="1" strike="noStrike" spc="-1" dirty="0">
                <a:solidFill>
                  <a:srgbClr val="000000"/>
                </a:solidFill>
                <a:uFill>
                  <a:solidFill>
                    <a:srgbClr val="FFFFFF"/>
                  </a:solidFill>
                </a:uFill>
                <a:latin typeface="Arial"/>
                <a:ea typeface="DejaVu Sans"/>
              </a:rPr>
              <a:t>OBJETIVO</a:t>
            </a:r>
            <a:endParaRPr lang="es-MX" sz="1800" b="0" strike="noStrike" spc="-1" dirty="0">
              <a:solidFill>
                <a:srgbClr val="000000"/>
              </a:solidFill>
              <a:uFill>
                <a:solidFill>
                  <a:srgbClr val="FFFFFF"/>
                </a:solidFill>
              </a:uFill>
              <a:latin typeface="Arial"/>
            </a:endParaRPr>
          </a:p>
          <a:p>
            <a:pPr marL="95400" indent="-94320">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r>
              <a:rPr lang="es-MX" sz="1200" b="0" strike="noStrike" spc="-1" dirty="0">
                <a:solidFill>
                  <a:srgbClr val="000000"/>
                </a:solidFill>
                <a:uFill>
                  <a:solidFill>
                    <a:srgbClr val="FFFFFF"/>
                  </a:solidFill>
                </a:uFill>
                <a:latin typeface="Arial"/>
                <a:ea typeface="DejaVu Sans"/>
              </a:rPr>
              <a:t>Diseñar y producir proyectos, que incorporen los criterios del manual de identidad de Gobierno del Estado de San Luis Potosí y del Consejo Estatal de Población.</a:t>
            </a:r>
            <a:endParaRPr lang="es-MX" sz="1800" b="0" strike="noStrike" spc="-1" dirty="0">
              <a:solidFill>
                <a:srgbClr val="000000"/>
              </a:solidFill>
              <a:uFill>
                <a:solidFill>
                  <a:srgbClr val="FFFFFF"/>
                </a:solidFill>
              </a:uFill>
              <a:latin typeface="Arial"/>
            </a:endParaRPr>
          </a:p>
          <a:p>
            <a:pPr marL="95400" indent="-94320">
              <a:lnSpc>
                <a:spcPct val="100000"/>
              </a:lnSpc>
            </a:pPr>
            <a:endParaRPr lang="es-MX" sz="1800" b="0" strike="noStrike" spc="-1" dirty="0">
              <a:solidFill>
                <a:srgbClr val="000000"/>
              </a:solidFill>
              <a:uFill>
                <a:solidFill>
                  <a:srgbClr val="FFFFFF"/>
                </a:solidFill>
              </a:uFill>
              <a:latin typeface="Arial"/>
            </a:endParaRPr>
          </a:p>
          <a:p>
            <a:pPr marL="95400" indent="-94320">
              <a:lnSpc>
                <a:spcPct val="100000"/>
              </a:lnSpc>
            </a:pPr>
            <a:r>
              <a:rPr lang="es-MX" sz="1200" b="1" i="1" strike="noStrike" spc="-1" dirty="0">
                <a:solidFill>
                  <a:srgbClr val="000000"/>
                </a:solidFill>
                <a:uFill>
                  <a:solidFill>
                    <a:srgbClr val="FFFFFF"/>
                  </a:solidFill>
                </a:uFill>
                <a:latin typeface="Arial"/>
                <a:ea typeface="DejaVu Sans"/>
              </a:rPr>
              <a:t>FUNCIONES</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Diseñar, editar y producir material gráfico informativo que contribuya a la formación de una sólida Cultura Demográfica. </a:t>
            </a:r>
            <a:endParaRPr lang="es-MX" sz="1800" b="0" strike="noStrike" spc="-1" dirty="0">
              <a:solidFill>
                <a:srgbClr val="000000"/>
              </a:solidFill>
              <a:uFill>
                <a:solidFill>
                  <a:srgbClr val="FFFFFF"/>
                </a:solidFill>
              </a:uFill>
              <a:latin typeface="Arial"/>
            </a:endParaRPr>
          </a:p>
          <a:p>
            <a:pPr marL="286830" indent="-285750">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Diseñar y producir, lonas, posters, folletos, postales web, etiquetas, </a:t>
            </a:r>
            <a:r>
              <a:rPr lang="es-MX" sz="1200" b="0" strike="noStrike" spc="-1" dirty="0" err="1">
                <a:solidFill>
                  <a:srgbClr val="000000"/>
                </a:solidFill>
                <a:uFill>
                  <a:solidFill>
                    <a:srgbClr val="FFFFFF"/>
                  </a:solidFill>
                </a:uFill>
                <a:latin typeface="Arial"/>
                <a:ea typeface="DejaVu Sans"/>
              </a:rPr>
              <a:t>personificadores</a:t>
            </a:r>
            <a:r>
              <a:rPr lang="es-MX" sz="1200" b="0" strike="noStrike" spc="-1" dirty="0">
                <a:solidFill>
                  <a:srgbClr val="000000"/>
                </a:solidFill>
                <a:uFill>
                  <a:solidFill>
                    <a:srgbClr val="FFFFFF"/>
                  </a:solidFill>
                </a:uFill>
                <a:latin typeface="Arial"/>
                <a:ea typeface="DejaVu Sans"/>
              </a:rPr>
              <a:t>, para difusión y promoción de eventos institucionales, así como material de apoyo.</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Diseñar imágenes para página electrónica del Consejo Estatal de Población.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Diseñar imágenes según el calendario demográfico del Consejo Estatal de Población.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Diseñar y producir medios gráficos y web, para campaña programada anualmente como el Día Mundial de la Población y demás del calendario demográfico.</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Diseñar y producir medios gráficos para las publicaciones editoriales que realice el Consejo Estatal de Población.</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Coordinar el montaje de mamparas para exposiciones que realice el Consejo Estatal de Población.</a:t>
            </a:r>
            <a:endParaRPr lang="es-MX" sz="1800" b="0" strike="noStrike" spc="-1" dirty="0">
              <a:solidFill>
                <a:srgbClr val="000000"/>
              </a:solidFill>
              <a:uFill>
                <a:solidFill>
                  <a:srgbClr val="FFFFFF"/>
                </a:solidFill>
              </a:uFill>
              <a:latin typeface="Arial"/>
            </a:endParaRPr>
          </a:p>
          <a:p>
            <a:pPr marL="28683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Diseño y producción de material gráfico y didáctico, necesario para su utilización en talleres y capacitaciones.</a:t>
            </a: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2125286804"/>
              </p:ext>
            </p:extLst>
          </p:nvPr>
        </p:nvGraphicFramePr>
        <p:xfrm>
          <a:off x="1624608"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mn-lt"/>
                        </a:rPr>
                        <a:t>Gabriela</a:t>
                      </a:r>
                      <a:r>
                        <a:rPr lang="es-MX" sz="1200" b="0" strike="noStrike" spc="-1" baseline="0" dirty="0">
                          <a:solidFill>
                            <a:srgbClr val="000000"/>
                          </a:solidFill>
                          <a:uFill>
                            <a:solidFill>
                              <a:srgbClr val="FFFFFF"/>
                            </a:solidFill>
                          </a:uFill>
                          <a:latin typeface="+mn-lt"/>
                        </a:rPr>
                        <a:t> Moreno Cadena</a:t>
                      </a:r>
                      <a:endParaRPr lang="es-MX" sz="18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CustomShape 1"/>
          <p:cNvSpPr/>
          <p:nvPr/>
        </p:nvSpPr>
        <p:spPr>
          <a:xfrm>
            <a:off x="0" y="2880"/>
            <a:ext cx="1441800" cy="914292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73" name="Line 2"/>
          <p:cNvSpPr/>
          <p:nvPr/>
        </p:nvSpPr>
        <p:spPr>
          <a:xfrm>
            <a:off x="0" y="52344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74" name="CustomShape 3"/>
          <p:cNvSpPr/>
          <p:nvPr/>
        </p:nvSpPr>
        <p:spPr>
          <a:xfrm>
            <a:off x="76320" y="6624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DESCRIPCIÓN DE FUNCIONES</a:t>
            </a:r>
            <a:endParaRPr lang="es-MX" sz="1800" b="0" strike="noStrike" spc="-1">
              <a:solidFill>
                <a:srgbClr val="000000"/>
              </a:solidFill>
              <a:uFill>
                <a:solidFill>
                  <a:srgbClr val="FFFFFF"/>
                </a:solidFill>
              </a:uFill>
              <a:latin typeface="Arial"/>
            </a:endParaRPr>
          </a:p>
        </p:txBody>
      </p:sp>
      <p:sp>
        <p:nvSpPr>
          <p:cNvPr id="275" name="CustomShape 4"/>
          <p:cNvSpPr/>
          <p:nvPr/>
        </p:nvSpPr>
        <p:spPr>
          <a:xfrm>
            <a:off x="1628800" y="522598"/>
            <a:ext cx="5085360" cy="26998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endParaRPr lang="es-MX" sz="1800" b="0" strike="noStrike" spc="-1" dirty="0">
              <a:solidFill>
                <a:srgbClr val="000000"/>
              </a:solidFill>
              <a:uFill>
                <a:solidFill>
                  <a:srgbClr val="FFFFFF"/>
                </a:solidFill>
              </a:uFill>
              <a:latin typeface="Arial"/>
            </a:endParaRPr>
          </a:p>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DISEÑO GRÁFICO</a:t>
            </a:r>
            <a:endParaRPr lang="es-MX" sz="1800" b="0" strike="noStrike" spc="-1" dirty="0">
              <a:solidFill>
                <a:srgbClr val="000000"/>
              </a:solidFill>
              <a:uFill>
                <a:solidFill>
                  <a:srgbClr val="FFFFFF"/>
                </a:solidFill>
              </a:uFill>
              <a:latin typeface="Arial"/>
            </a:endParaRPr>
          </a:p>
          <a:p>
            <a:pPr marL="95400" indent="-94320" algn="ctr">
              <a:lnSpc>
                <a:spcPct val="100000"/>
              </a:lnSpc>
            </a:pPr>
            <a:r>
              <a:rPr lang="es-MX" sz="1200" b="1" i="1" strike="noStrike" spc="-1" dirty="0">
                <a:solidFill>
                  <a:srgbClr val="000000"/>
                </a:solidFill>
                <a:uFill>
                  <a:solidFill>
                    <a:srgbClr val="FFFFFF"/>
                  </a:solidFill>
                </a:uFill>
                <a:latin typeface="Arial"/>
                <a:ea typeface="DejaVu Sans"/>
              </a:rPr>
              <a:t>(CONTINUA)</a:t>
            </a:r>
            <a:endParaRPr lang="es-MX" sz="1800" b="0" strike="noStrike" spc="-1" dirty="0">
              <a:solidFill>
                <a:srgbClr val="000000"/>
              </a:solidFill>
              <a:uFill>
                <a:solidFill>
                  <a:srgbClr val="FFFFFF"/>
                </a:solidFill>
              </a:uFill>
              <a:latin typeface="Arial"/>
            </a:endParaRPr>
          </a:p>
          <a:p>
            <a:pPr marL="286830" indent="-285750">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2530" indent="-171450" algn="just">
              <a:lnSpc>
                <a:spcPct val="100000"/>
              </a:lnSpc>
              <a:buClr>
                <a:srgbClr val="000000"/>
              </a:buClr>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en la adaptación de recursos gráficos para la difusión de diferentes campañas nacionales y estatales.</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1450" indent="-171450" algn="just">
              <a:lnSpc>
                <a:spcPct val="100000"/>
              </a:lnSpc>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Apoyar en la gestión, organización y logística de los diferentes eventos organizados o apoyados por el Consejo Estatal de Población.</a:t>
            </a:r>
            <a:endParaRPr lang="es-MX" sz="1800" b="0" strike="noStrike" spc="-1" dirty="0">
              <a:solidFill>
                <a:srgbClr val="000000"/>
              </a:solidFill>
              <a:uFill>
                <a:solidFill>
                  <a:srgbClr val="FFFFFF"/>
                </a:solidFill>
              </a:uFill>
              <a:latin typeface="Arial"/>
            </a:endParaRPr>
          </a:p>
          <a:p>
            <a:pPr marL="28575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Arial"/>
            </a:endParaRPr>
          </a:p>
          <a:p>
            <a:pPr marL="171450" indent="-171450" algn="just">
              <a:lnSpc>
                <a:spcPct val="100000"/>
              </a:lnSpc>
              <a:buFont typeface="Arial" panose="020B0604020202020204" pitchFamily="34" charset="0"/>
              <a:buChar char="•"/>
            </a:pPr>
            <a:r>
              <a:rPr lang="es-MX" sz="1200" b="0" strike="noStrike" spc="-1" dirty="0">
                <a:solidFill>
                  <a:srgbClr val="000000"/>
                </a:solidFill>
                <a:uFill>
                  <a:solidFill>
                    <a:srgbClr val="FFFFFF"/>
                  </a:solidFill>
                </a:uFill>
                <a:latin typeface="Arial"/>
                <a:ea typeface="DejaVu Sans"/>
              </a:rPr>
              <a:t>Estas funciones son enunciativas mas no limitativas.</a:t>
            </a: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a:p>
            <a:pPr marL="95400" indent="-94320" algn="just">
              <a:lnSpc>
                <a:spcPct val="100000"/>
              </a:lnSpc>
            </a:pPr>
            <a:endParaRPr lang="es-MX" sz="1800" b="0" strike="noStrike" spc="-1" dirty="0">
              <a:solidFill>
                <a:srgbClr val="000000"/>
              </a:solidFill>
              <a:uFill>
                <a:solidFill>
                  <a:srgbClr val="FFFFFF"/>
                </a:solidFill>
              </a:uFill>
              <a:latin typeface="Arial"/>
            </a:endParaRPr>
          </a:p>
        </p:txBody>
      </p:sp>
      <p:graphicFrame>
        <p:nvGraphicFramePr>
          <p:cNvPr id="7" name="Table 5"/>
          <p:cNvGraphicFramePr/>
          <p:nvPr>
            <p:extLst>
              <p:ext uri="{D42A27DB-BD31-4B8C-83A1-F6EECF244321}">
                <p14:modId xmlns:p14="http://schemas.microsoft.com/office/powerpoint/2010/main" xmlns="" val="472765906"/>
              </p:ext>
            </p:extLst>
          </p:nvPr>
        </p:nvGraphicFramePr>
        <p:xfrm>
          <a:off x="1615083" y="7953090"/>
          <a:ext cx="5011920" cy="936153"/>
        </p:xfrm>
        <a:graphic>
          <a:graphicData uri="http://schemas.openxmlformats.org/drawingml/2006/table">
            <a:tbl>
              <a:tblPr/>
              <a:tblGrid>
                <a:gridCol w="2505960">
                  <a:extLst>
                    <a:ext uri="{9D8B030D-6E8A-4147-A177-3AD203B41FA5}">
                      <a16:colId xmlns="" xmlns:a16="http://schemas.microsoft.com/office/drawing/2014/main" val="20000"/>
                    </a:ext>
                  </a:extLst>
                </a:gridCol>
                <a:gridCol w="2505960">
                  <a:extLst>
                    <a:ext uri="{9D8B030D-6E8A-4147-A177-3AD203B41FA5}">
                      <a16:colId xmlns="" xmlns:a16="http://schemas.microsoft.com/office/drawing/2014/main" val="20001"/>
                    </a:ext>
                  </a:extLst>
                </a:gridCol>
              </a:tblGrid>
              <a:tr h="205247">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Responsable</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200" b="1" strike="noStrike" spc="-1" dirty="0">
                          <a:solidFill>
                            <a:srgbClr val="000000"/>
                          </a:solidFill>
                          <a:uFill>
                            <a:solidFill>
                              <a:srgbClr val="FFFFFF"/>
                            </a:solidFill>
                          </a:uFill>
                          <a:latin typeface="Arial"/>
                          <a:ea typeface="Calibri"/>
                        </a:rPr>
                        <a:t>Secretario Técnico del COESPO</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0"/>
                  </a:ext>
                </a:extLst>
              </a:tr>
              <a:tr h="634401">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mn-lt"/>
                        </a:rPr>
                        <a:t>Gabriela</a:t>
                      </a:r>
                      <a:r>
                        <a:rPr lang="es-MX" sz="1200" b="0" strike="noStrike" spc="-1" baseline="0" dirty="0">
                          <a:solidFill>
                            <a:srgbClr val="000000"/>
                          </a:solidFill>
                          <a:uFill>
                            <a:solidFill>
                              <a:srgbClr val="FFFFFF"/>
                            </a:solidFill>
                          </a:uFill>
                          <a:latin typeface="+mn-lt"/>
                        </a:rPr>
                        <a:t> Moreno Cadena</a:t>
                      </a:r>
                      <a:endParaRPr lang="es-MX" sz="1800" b="0" strike="noStrike" spc="-1" dirty="0">
                        <a:solidFill>
                          <a:srgbClr val="000000"/>
                        </a:solidFill>
                        <a:uFill>
                          <a:solidFill>
                            <a:srgbClr val="FFFFFF"/>
                          </a:solidFill>
                        </a:uFill>
                        <a:latin typeface="+mn-lt"/>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800" b="0" strike="noStrike" spc="-1" dirty="0">
                        <a:solidFill>
                          <a:srgbClr val="000000"/>
                        </a:solidFill>
                        <a:uFill>
                          <a:solidFill>
                            <a:srgbClr val="FFFFFF"/>
                          </a:solidFill>
                        </a:uFill>
                        <a:latin typeface="Arial"/>
                      </a:endParaRPr>
                    </a:p>
                    <a:p>
                      <a:pPr algn="ctr">
                        <a:lnSpc>
                          <a:spcPct val="115000"/>
                        </a:lnSpc>
                      </a:pPr>
                      <a:r>
                        <a:rPr lang="es-MX" sz="1200" b="0" strike="noStrike" spc="-1" dirty="0">
                          <a:solidFill>
                            <a:srgbClr val="000000"/>
                          </a:solidFill>
                          <a:uFill>
                            <a:solidFill>
                              <a:srgbClr val="FFFFFF"/>
                            </a:solidFill>
                          </a:uFill>
                          <a:latin typeface="Arial"/>
                          <a:ea typeface="Calibri"/>
                        </a:rPr>
                        <a:t>Cuauhtémoc Modesto López</a:t>
                      </a:r>
                      <a:endParaRPr lang="es-MX" sz="1800" b="0" strike="noStrike" spc="-1" dirty="0">
                        <a:solidFill>
                          <a:srgbClr val="000000"/>
                        </a:solidFill>
                        <a:uFill>
                          <a:solidFill>
                            <a:srgbClr val="FFFFFF"/>
                          </a:solidFill>
                        </a:uFill>
                        <a:latin typeface="Arial"/>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ustomShape 1"/>
          <p:cNvSpPr/>
          <p:nvPr/>
        </p:nvSpPr>
        <p:spPr>
          <a:xfrm>
            <a:off x="0" y="0"/>
            <a:ext cx="1441440" cy="9142560"/>
          </a:xfrm>
          <a:prstGeom prst="rect">
            <a:avLst/>
          </a:prstGeom>
          <a:solidFill>
            <a:srgbClr val="B2B2B2"/>
          </a:solidFill>
          <a:ln w="9360">
            <a:noFill/>
          </a:ln>
        </p:spPr>
        <p:style>
          <a:lnRef idx="0">
            <a:scrgbClr r="0" g="0" b="0"/>
          </a:lnRef>
          <a:fillRef idx="0">
            <a:scrgbClr r="0" g="0" b="0"/>
          </a:fillRef>
          <a:effectRef idx="0">
            <a:scrgbClr r="0" g="0" b="0"/>
          </a:effectRef>
          <a:fontRef idx="minor"/>
        </p:style>
      </p:sp>
      <p:sp>
        <p:nvSpPr>
          <p:cNvPr id="27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sp>
      <p:sp>
        <p:nvSpPr>
          <p:cNvPr id="279" name="CustomShape 3"/>
          <p:cNvSpPr/>
          <p:nvPr/>
        </p:nvSpPr>
        <p:spPr>
          <a:xfrm>
            <a:off x="1377000" y="665640"/>
            <a:ext cx="5056200" cy="2157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MX" sz="1600" b="1" i="1" strike="noStrike" spc="-1" dirty="0">
                <a:solidFill>
                  <a:srgbClr val="000000"/>
                </a:solidFill>
                <a:uFill>
                  <a:solidFill>
                    <a:srgbClr val="FFFFFF"/>
                  </a:solidFill>
                </a:uFill>
                <a:latin typeface="Arial"/>
                <a:ea typeface="DejaVu Sans"/>
              </a:rPr>
              <a:t>RESPONSABLE DE  LA FORMULACIÓN DEL MANUAL DE ORGANIZACIÓN DEL CONSEJO ESTATAL DE POBLACIÓN</a:t>
            </a:r>
            <a:endParaRPr lang="es-MX" sz="1800" b="0" strike="noStrike" spc="-1" dirty="0">
              <a:solidFill>
                <a:srgbClr val="000000"/>
              </a:solidFill>
              <a:uFill>
                <a:solidFill>
                  <a:srgbClr val="FFFFFF"/>
                </a:solidFill>
              </a:uFill>
              <a:latin typeface="Arial"/>
            </a:endParaRPr>
          </a:p>
          <a:p>
            <a:pPr algn="ctr">
              <a:lnSpc>
                <a:spcPct val="100000"/>
              </a:lnSpc>
            </a:pPr>
            <a:endParaRPr lang="es-MX" sz="1800" b="0" strike="noStrike" spc="-1" dirty="0">
              <a:solidFill>
                <a:srgbClr val="000000"/>
              </a:solidFill>
              <a:uFill>
                <a:solidFill>
                  <a:srgbClr val="FFFFFF"/>
                </a:solidFill>
              </a:uFill>
              <a:latin typeface="Arial"/>
            </a:endParaRPr>
          </a:p>
          <a:p>
            <a:pPr algn="ctr">
              <a:lnSpc>
                <a:spcPct val="100000"/>
              </a:lnSpc>
            </a:pPr>
            <a:endParaRPr lang="es-MX" sz="1800" b="0" strike="noStrike" spc="-1" dirty="0">
              <a:solidFill>
                <a:srgbClr val="000000"/>
              </a:solidFill>
              <a:uFill>
                <a:solidFill>
                  <a:srgbClr val="FFFFFF"/>
                </a:solidFill>
              </a:uFill>
              <a:latin typeface="Arial"/>
            </a:endParaRPr>
          </a:p>
          <a:p>
            <a:pPr algn="ctr">
              <a:lnSpc>
                <a:spcPct val="100000"/>
              </a:lnSpc>
            </a:pPr>
            <a:endParaRPr lang="es-MX" sz="1800" b="0" strike="noStrike" spc="-1" dirty="0">
              <a:solidFill>
                <a:srgbClr val="000000"/>
              </a:solidFill>
              <a:uFill>
                <a:solidFill>
                  <a:srgbClr val="FFFFFF"/>
                </a:solidFill>
              </a:uFill>
              <a:latin typeface="Arial"/>
            </a:endParaRPr>
          </a:p>
          <a:p>
            <a:pPr algn="ctr">
              <a:lnSpc>
                <a:spcPct val="100000"/>
              </a:lnSpc>
            </a:pPr>
            <a:endParaRPr lang="es-MX" sz="1800" b="0" strike="noStrike" spc="-1" dirty="0">
              <a:solidFill>
                <a:srgbClr val="000000"/>
              </a:solidFill>
              <a:uFill>
                <a:solidFill>
                  <a:srgbClr val="FFFFFF"/>
                </a:solidFill>
              </a:uFill>
              <a:latin typeface="Arial"/>
            </a:endParaRPr>
          </a:p>
          <a:p>
            <a:pPr algn="ctr">
              <a:lnSpc>
                <a:spcPct val="100000"/>
              </a:lnSpc>
            </a:pPr>
            <a:endParaRPr lang="es-MX" sz="1800" b="0" strike="noStrike" spc="-1" dirty="0">
              <a:solidFill>
                <a:srgbClr val="000000"/>
              </a:solidFill>
              <a:uFill>
                <a:solidFill>
                  <a:srgbClr val="FFFFFF"/>
                </a:solidFill>
              </a:uFill>
              <a:latin typeface="Arial"/>
            </a:endParaRPr>
          </a:p>
        </p:txBody>
      </p:sp>
      <p:sp>
        <p:nvSpPr>
          <p:cNvPr id="280" name="CustomShape 4"/>
          <p:cNvSpPr/>
          <p:nvPr/>
        </p:nvSpPr>
        <p:spPr>
          <a:xfrm>
            <a:off x="3055320" y="6356880"/>
            <a:ext cx="1368720" cy="3326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600" b="1" i="1" strike="noStrike" spc="-1">
                <a:solidFill>
                  <a:srgbClr val="000000"/>
                </a:solidFill>
                <a:uFill>
                  <a:solidFill>
                    <a:srgbClr val="FFFFFF"/>
                  </a:solidFill>
                </a:uFill>
                <a:latin typeface="Arial"/>
                <a:ea typeface="DejaVu Sans"/>
              </a:rPr>
              <a:t>AUTORIZAN</a:t>
            </a:r>
            <a:endParaRPr lang="es-MX" sz="1800" b="0" strike="noStrike" spc="-1">
              <a:solidFill>
                <a:srgbClr val="000000"/>
              </a:solidFill>
              <a:uFill>
                <a:solidFill>
                  <a:srgbClr val="FFFFFF"/>
                </a:solidFill>
              </a:uFill>
              <a:latin typeface="Arial"/>
            </a:endParaRPr>
          </a:p>
        </p:txBody>
      </p:sp>
      <p:sp>
        <p:nvSpPr>
          <p:cNvPr id="281" name="CustomShape 5"/>
          <p:cNvSpPr/>
          <p:nvPr/>
        </p:nvSpPr>
        <p:spPr>
          <a:xfrm>
            <a:off x="4257720" y="7168680"/>
            <a:ext cx="2046600" cy="454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MX" sz="1200" b="1" strike="noStrike" spc="-1">
                <a:solidFill>
                  <a:srgbClr val="000000"/>
                </a:solidFill>
                <a:uFill>
                  <a:solidFill>
                    <a:srgbClr val="FFFFFF"/>
                  </a:solidFill>
                </a:uFill>
                <a:latin typeface="Arial"/>
                <a:ea typeface="DejaVu Sans"/>
              </a:rPr>
              <a:t>OFICIAL MAYOR</a:t>
            </a:r>
            <a:endParaRPr lang="es-MX" sz="1800" b="0" strike="noStrike" spc="-1">
              <a:solidFill>
                <a:srgbClr val="000000"/>
              </a:solidFill>
              <a:uFill>
                <a:solidFill>
                  <a:srgbClr val="FFFFFF"/>
                </a:solidFill>
              </a:uFill>
              <a:latin typeface="Arial"/>
            </a:endParaRPr>
          </a:p>
          <a:p>
            <a:pPr algn="ctr">
              <a:lnSpc>
                <a:spcPct val="100000"/>
              </a:lnSpc>
            </a:pPr>
            <a:r>
              <a:rPr lang="es-MX" sz="1200" b="1" strike="noStrike" spc="-1">
                <a:solidFill>
                  <a:srgbClr val="000000"/>
                </a:solidFill>
                <a:uFill>
                  <a:solidFill>
                    <a:srgbClr val="FFFFFF"/>
                  </a:solidFill>
                </a:uFill>
                <a:latin typeface="Arial"/>
                <a:ea typeface="DejaVu Sans"/>
              </a:rPr>
              <a:t> DEL PODER EJECUTIVO</a:t>
            </a:r>
            <a:endParaRPr lang="es-MX" sz="1800" b="0" strike="noStrike" spc="-1">
              <a:solidFill>
                <a:srgbClr val="000000"/>
              </a:solidFill>
              <a:uFill>
                <a:solidFill>
                  <a:srgbClr val="FFFFFF"/>
                </a:solidFill>
              </a:uFill>
              <a:latin typeface="Arial"/>
            </a:endParaRPr>
          </a:p>
        </p:txBody>
      </p:sp>
      <p:sp>
        <p:nvSpPr>
          <p:cNvPr id="282" name="CustomShape 6"/>
          <p:cNvSpPr/>
          <p:nvPr/>
        </p:nvSpPr>
        <p:spPr>
          <a:xfrm>
            <a:off x="3856320" y="8687880"/>
            <a:ext cx="2610720" cy="2718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200" b="1" strike="noStrike" spc="-1">
                <a:solidFill>
                  <a:srgbClr val="000000"/>
                </a:solidFill>
                <a:uFill>
                  <a:solidFill>
                    <a:srgbClr val="FFFFFF"/>
                  </a:solidFill>
                </a:uFill>
                <a:latin typeface="Arial"/>
                <a:ea typeface="DejaVu Sans"/>
              </a:rPr>
              <a:t>       Elías </a:t>
            </a:r>
            <a:r>
              <a:rPr lang="es-MX" sz="1200" b="1" strike="noStrike" spc="-1" dirty="0">
                <a:solidFill>
                  <a:srgbClr val="000000"/>
                </a:solidFill>
                <a:uFill>
                  <a:solidFill>
                    <a:srgbClr val="FFFFFF"/>
                  </a:solidFill>
                </a:uFill>
                <a:latin typeface="Arial"/>
                <a:ea typeface="DejaVu Sans"/>
              </a:rPr>
              <a:t>Jesrael </a:t>
            </a:r>
            <a:r>
              <a:rPr lang="es-MX" sz="1200" b="1" strike="noStrike" spc="-1" dirty="0" err="1">
                <a:solidFill>
                  <a:srgbClr val="000000"/>
                </a:solidFill>
                <a:uFill>
                  <a:solidFill>
                    <a:srgbClr val="FFFFFF"/>
                  </a:solidFill>
                </a:uFill>
                <a:latin typeface="Arial"/>
                <a:ea typeface="DejaVu Sans"/>
              </a:rPr>
              <a:t>Pesina</a:t>
            </a:r>
            <a:r>
              <a:rPr lang="es-MX" sz="1200" b="1" strike="noStrike" spc="-1" dirty="0">
                <a:solidFill>
                  <a:srgbClr val="000000"/>
                </a:solidFill>
                <a:uFill>
                  <a:solidFill>
                    <a:srgbClr val="FFFFFF"/>
                  </a:solidFill>
                </a:uFill>
                <a:latin typeface="Arial"/>
                <a:ea typeface="DejaVu Sans"/>
              </a:rPr>
              <a:t> Rodríguez</a:t>
            </a:r>
            <a:endParaRPr lang="es-MX" sz="1800" b="0" strike="noStrike" spc="-1" dirty="0">
              <a:solidFill>
                <a:srgbClr val="000000"/>
              </a:solidFill>
              <a:uFill>
                <a:solidFill>
                  <a:srgbClr val="FFFFFF"/>
                </a:solidFill>
              </a:uFill>
              <a:latin typeface="Arial"/>
            </a:endParaRPr>
          </a:p>
        </p:txBody>
      </p:sp>
      <p:sp>
        <p:nvSpPr>
          <p:cNvPr id="283" name="CustomShape 7"/>
          <p:cNvSpPr/>
          <p:nvPr/>
        </p:nvSpPr>
        <p:spPr>
          <a:xfrm>
            <a:off x="2439000" y="4805280"/>
            <a:ext cx="2831760" cy="454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200" b="1" strike="noStrike" spc="-1" dirty="0">
                <a:solidFill>
                  <a:srgbClr val="000000"/>
                </a:solidFill>
                <a:uFill>
                  <a:solidFill>
                    <a:srgbClr val="FFFFFF"/>
                  </a:solidFill>
                </a:uFill>
                <a:latin typeface="Arial"/>
                <a:ea typeface="DejaVu Sans"/>
              </a:rPr>
              <a:t>Gonzalo Ortuño Castro</a:t>
            </a:r>
            <a:endParaRPr lang="es-MX" sz="1800" b="0" strike="noStrike" spc="-1" dirty="0">
              <a:solidFill>
                <a:srgbClr val="000000"/>
              </a:solidFill>
              <a:uFill>
                <a:solidFill>
                  <a:srgbClr val="FFFFFF"/>
                </a:solidFill>
              </a:uFill>
              <a:latin typeface="Arial"/>
            </a:endParaRPr>
          </a:p>
          <a:p>
            <a:pPr algn="ctr">
              <a:lnSpc>
                <a:spcPct val="100000"/>
              </a:lnSpc>
            </a:pPr>
            <a:r>
              <a:rPr lang="es-MX" sz="1200" b="1" strike="noStrike" spc="-1" dirty="0">
                <a:solidFill>
                  <a:srgbClr val="000000"/>
                </a:solidFill>
                <a:uFill>
                  <a:solidFill>
                    <a:srgbClr val="FFFFFF"/>
                  </a:solidFill>
                </a:uFill>
                <a:latin typeface="Arial"/>
                <a:ea typeface="DejaVu Sans"/>
              </a:rPr>
              <a:t>Director de Organización y Métodos </a:t>
            </a:r>
            <a:endParaRPr lang="es-MX" sz="1800" b="0" strike="noStrike" spc="-1" dirty="0">
              <a:solidFill>
                <a:srgbClr val="000000"/>
              </a:solidFill>
              <a:uFill>
                <a:solidFill>
                  <a:srgbClr val="FFFFFF"/>
                </a:solidFill>
              </a:uFill>
              <a:latin typeface="Arial"/>
            </a:endParaRPr>
          </a:p>
        </p:txBody>
      </p:sp>
      <p:sp>
        <p:nvSpPr>
          <p:cNvPr id="284" name="Line 8"/>
          <p:cNvSpPr/>
          <p:nvPr/>
        </p:nvSpPr>
        <p:spPr>
          <a:xfrm>
            <a:off x="2267280" y="2127960"/>
            <a:ext cx="3463920" cy="360"/>
          </a:xfrm>
          <a:prstGeom prst="line">
            <a:avLst/>
          </a:prstGeom>
          <a:ln w="9360">
            <a:solidFill>
              <a:schemeClr val="tx1"/>
            </a:solidFill>
            <a:round/>
          </a:ln>
        </p:spPr>
        <p:style>
          <a:lnRef idx="0">
            <a:scrgbClr r="0" g="0" b="0"/>
          </a:lnRef>
          <a:fillRef idx="0">
            <a:scrgbClr r="0" g="0" b="0"/>
          </a:fillRef>
          <a:effectRef idx="0">
            <a:scrgbClr r="0" g="0" b="0"/>
          </a:effectRef>
          <a:fontRef idx="minor"/>
        </p:style>
      </p:sp>
      <p:sp>
        <p:nvSpPr>
          <p:cNvPr id="285" name="Line 9"/>
          <p:cNvSpPr/>
          <p:nvPr/>
        </p:nvSpPr>
        <p:spPr>
          <a:xfrm>
            <a:off x="671400" y="8613000"/>
            <a:ext cx="2685960" cy="360"/>
          </a:xfrm>
          <a:prstGeom prst="line">
            <a:avLst/>
          </a:prstGeom>
          <a:ln w="9360">
            <a:solidFill>
              <a:schemeClr val="tx1"/>
            </a:solidFill>
            <a:round/>
          </a:ln>
        </p:spPr>
        <p:style>
          <a:lnRef idx="0">
            <a:scrgbClr r="0" g="0" b="0"/>
          </a:lnRef>
          <a:fillRef idx="0">
            <a:scrgbClr r="0" g="0" b="0"/>
          </a:fillRef>
          <a:effectRef idx="0">
            <a:scrgbClr r="0" g="0" b="0"/>
          </a:effectRef>
          <a:fontRef idx="minor"/>
        </p:style>
      </p:sp>
      <p:sp>
        <p:nvSpPr>
          <p:cNvPr id="286" name="Line 10"/>
          <p:cNvSpPr/>
          <p:nvPr/>
        </p:nvSpPr>
        <p:spPr>
          <a:xfrm>
            <a:off x="4157640" y="8613000"/>
            <a:ext cx="2496960" cy="360"/>
          </a:xfrm>
          <a:prstGeom prst="line">
            <a:avLst/>
          </a:prstGeom>
          <a:ln w="9360">
            <a:solidFill>
              <a:schemeClr val="tx1"/>
            </a:solidFill>
            <a:round/>
          </a:ln>
        </p:spPr>
        <p:style>
          <a:lnRef idx="0">
            <a:scrgbClr r="0" g="0" b="0"/>
          </a:lnRef>
          <a:fillRef idx="0">
            <a:scrgbClr r="0" g="0" b="0"/>
          </a:fillRef>
          <a:effectRef idx="0">
            <a:scrgbClr r="0" g="0" b="0"/>
          </a:effectRef>
          <a:fontRef idx="minor"/>
        </p:style>
      </p:sp>
      <p:sp>
        <p:nvSpPr>
          <p:cNvPr id="287" name="CustomShape 11"/>
          <p:cNvSpPr/>
          <p:nvPr/>
        </p:nvSpPr>
        <p:spPr>
          <a:xfrm>
            <a:off x="3377160" y="3724200"/>
            <a:ext cx="946440" cy="3326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600" b="1" i="1" strike="noStrike" spc="-1">
                <a:solidFill>
                  <a:srgbClr val="000000"/>
                </a:solidFill>
                <a:uFill>
                  <a:solidFill>
                    <a:srgbClr val="FFFFFF"/>
                  </a:solidFill>
                </a:uFill>
                <a:latin typeface="Arial"/>
                <a:ea typeface="DejaVu Sans"/>
              </a:rPr>
              <a:t>REVISO</a:t>
            </a:r>
            <a:endParaRPr lang="es-MX" sz="1800" b="0" strike="noStrike" spc="-1">
              <a:solidFill>
                <a:srgbClr val="000000"/>
              </a:solidFill>
              <a:uFill>
                <a:solidFill>
                  <a:srgbClr val="FFFFFF"/>
                </a:solidFill>
              </a:uFill>
              <a:latin typeface="Arial"/>
            </a:endParaRPr>
          </a:p>
        </p:txBody>
      </p:sp>
      <p:sp>
        <p:nvSpPr>
          <p:cNvPr id="288" name="Line 12"/>
          <p:cNvSpPr/>
          <p:nvPr/>
        </p:nvSpPr>
        <p:spPr>
          <a:xfrm>
            <a:off x="2489400" y="4698720"/>
            <a:ext cx="2744640" cy="360"/>
          </a:xfrm>
          <a:prstGeom prst="line">
            <a:avLst/>
          </a:prstGeom>
          <a:ln w="9360">
            <a:solidFill>
              <a:schemeClr val="tx1"/>
            </a:solidFill>
            <a:round/>
          </a:ln>
        </p:spPr>
        <p:style>
          <a:lnRef idx="0">
            <a:scrgbClr r="0" g="0" b="0"/>
          </a:lnRef>
          <a:fillRef idx="0">
            <a:scrgbClr r="0" g="0" b="0"/>
          </a:fillRef>
          <a:effectRef idx="0">
            <a:scrgbClr r="0" g="0" b="0"/>
          </a:effectRef>
          <a:fontRef idx="minor"/>
        </p:style>
      </p:sp>
      <p:sp>
        <p:nvSpPr>
          <p:cNvPr id="289" name="CustomShape 13"/>
          <p:cNvSpPr/>
          <p:nvPr/>
        </p:nvSpPr>
        <p:spPr>
          <a:xfrm>
            <a:off x="63360" y="507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000" b="1" i="1" strike="noStrike" spc="-1">
                <a:solidFill>
                  <a:srgbClr val="000000"/>
                </a:solidFill>
                <a:uFill>
                  <a:solidFill>
                    <a:srgbClr val="FFFFFF"/>
                  </a:solidFill>
                </a:uFill>
                <a:latin typeface="Arial"/>
                <a:ea typeface="DejaVu Sans"/>
              </a:rPr>
              <a:t>AUTORIZACION</a:t>
            </a:r>
            <a:endParaRPr lang="es-MX" sz="1800" b="0" strike="noStrike" spc="-1">
              <a:solidFill>
                <a:srgbClr val="000000"/>
              </a:solidFill>
              <a:uFill>
                <a:solidFill>
                  <a:srgbClr val="FFFFFF"/>
                </a:solidFill>
              </a:uFill>
              <a:latin typeface="Arial"/>
            </a:endParaRPr>
          </a:p>
        </p:txBody>
      </p:sp>
      <p:sp>
        <p:nvSpPr>
          <p:cNvPr id="290" name="CustomShape 14"/>
          <p:cNvSpPr/>
          <p:nvPr/>
        </p:nvSpPr>
        <p:spPr>
          <a:xfrm>
            <a:off x="669240" y="7168680"/>
            <a:ext cx="3029760" cy="454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200" b="1" strike="noStrike" spc="-1" dirty="0">
                <a:solidFill>
                  <a:srgbClr val="000000"/>
                </a:solidFill>
                <a:uFill>
                  <a:solidFill>
                    <a:srgbClr val="FFFFFF"/>
                  </a:solidFill>
                </a:uFill>
                <a:latin typeface="Arial"/>
                <a:ea typeface="DejaVu Sans"/>
              </a:rPr>
              <a:t>SECRETARIO TÉCNICO DEL CONSEJO </a:t>
            </a:r>
            <a:endParaRPr lang="es-MX" sz="1800" b="0" strike="noStrike" spc="-1" dirty="0">
              <a:solidFill>
                <a:srgbClr val="000000"/>
              </a:solidFill>
              <a:uFill>
                <a:solidFill>
                  <a:srgbClr val="FFFFFF"/>
                </a:solidFill>
              </a:uFill>
              <a:latin typeface="Arial"/>
            </a:endParaRPr>
          </a:p>
          <a:p>
            <a:pPr algn="ctr">
              <a:lnSpc>
                <a:spcPct val="100000"/>
              </a:lnSpc>
            </a:pPr>
            <a:r>
              <a:rPr lang="es-MX" sz="1200" b="1" strike="noStrike" spc="-1" dirty="0">
                <a:solidFill>
                  <a:srgbClr val="000000"/>
                </a:solidFill>
                <a:uFill>
                  <a:solidFill>
                    <a:srgbClr val="FFFFFF"/>
                  </a:solidFill>
                </a:uFill>
                <a:latin typeface="Arial"/>
                <a:ea typeface="DejaVu Sans"/>
              </a:rPr>
              <a:t>ESTATAL DE POBLACIÓN</a:t>
            </a:r>
            <a:endParaRPr lang="es-MX" sz="1800" b="0" strike="noStrike" spc="-1" dirty="0">
              <a:solidFill>
                <a:srgbClr val="000000"/>
              </a:solidFill>
              <a:uFill>
                <a:solidFill>
                  <a:srgbClr val="FFFFFF"/>
                </a:solidFill>
              </a:uFill>
              <a:latin typeface="Arial"/>
            </a:endParaRPr>
          </a:p>
        </p:txBody>
      </p:sp>
      <p:sp>
        <p:nvSpPr>
          <p:cNvPr id="291" name="CustomShape 15"/>
          <p:cNvSpPr/>
          <p:nvPr/>
        </p:nvSpPr>
        <p:spPr>
          <a:xfrm>
            <a:off x="730080" y="8681400"/>
            <a:ext cx="2729520" cy="2718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200" b="1" strike="noStrike" spc="-1" dirty="0">
                <a:solidFill>
                  <a:srgbClr val="000000"/>
                </a:solidFill>
                <a:uFill>
                  <a:solidFill>
                    <a:srgbClr val="FFFFFF"/>
                  </a:solidFill>
                </a:uFill>
                <a:latin typeface="Arial"/>
                <a:ea typeface="DejaVu Sans"/>
              </a:rPr>
              <a:t>Cuauhtémoc Modesto López</a:t>
            </a:r>
            <a:endParaRPr lang="es-MX" sz="1800" b="0" strike="noStrike" spc="-1" dirty="0">
              <a:solidFill>
                <a:srgbClr val="000000"/>
              </a:solidFill>
              <a:uFill>
                <a:solidFill>
                  <a:srgbClr val="FFFFFF"/>
                </a:solidFill>
              </a:uFill>
              <a:latin typeface="Arial"/>
            </a:endParaRPr>
          </a:p>
        </p:txBody>
      </p:sp>
      <p:sp>
        <p:nvSpPr>
          <p:cNvPr id="17" name="CustomShape 15"/>
          <p:cNvSpPr/>
          <p:nvPr/>
        </p:nvSpPr>
        <p:spPr>
          <a:xfrm>
            <a:off x="2607692" y="2159732"/>
            <a:ext cx="2729520" cy="2718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200" b="1" strike="noStrike" spc="-1" dirty="0">
                <a:solidFill>
                  <a:srgbClr val="000000"/>
                </a:solidFill>
                <a:uFill>
                  <a:solidFill>
                    <a:srgbClr val="FFFFFF"/>
                  </a:solidFill>
                </a:uFill>
                <a:latin typeface="Arial"/>
                <a:ea typeface="DejaVu Sans"/>
              </a:rPr>
              <a:t>Maricarmen Jasso Díaz de León</a:t>
            </a:r>
            <a:endParaRPr lang="es-MX" sz="1800" b="0" strike="noStrike" spc="-1" dirty="0">
              <a:solidFill>
                <a:srgbClr val="000000"/>
              </a:solidFill>
              <a:uFill>
                <a:solidFill>
                  <a:srgbClr val="FFFFFF"/>
                </a:solidFill>
              </a:uFill>
              <a:latin typeface="Arial"/>
            </a:endParaRPr>
          </a:p>
        </p:txBody>
      </p:sp>
      <p:sp>
        <p:nvSpPr>
          <p:cNvPr id="18" name="CustomShape 14"/>
          <p:cNvSpPr/>
          <p:nvPr/>
        </p:nvSpPr>
        <p:spPr>
          <a:xfrm>
            <a:off x="2451468" y="2339752"/>
            <a:ext cx="3029760" cy="454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200" b="1" strike="noStrike" spc="-1" dirty="0">
                <a:solidFill>
                  <a:srgbClr val="000000"/>
                </a:solidFill>
                <a:uFill>
                  <a:solidFill>
                    <a:srgbClr val="FFFFFF"/>
                  </a:solidFill>
                </a:uFill>
                <a:latin typeface="Arial"/>
                <a:ea typeface="DejaVu Sans"/>
              </a:rPr>
              <a:t>Recepcionista</a:t>
            </a:r>
            <a:endParaRPr lang="es-MX"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55"/>
          <p:cNvSpPr>
            <a:spLocks noChangeArrowheads="1"/>
          </p:cNvSpPr>
          <p:nvPr/>
        </p:nvSpPr>
        <p:spPr bwMode="auto">
          <a:xfrm>
            <a:off x="0" y="57150"/>
            <a:ext cx="1443038" cy="9086850"/>
          </a:xfrm>
          <a:prstGeom prst="rect">
            <a:avLst/>
          </a:prstGeom>
          <a:solidFill>
            <a:srgbClr val="F8F8F8"/>
          </a:solidFill>
          <a:ln w="9525">
            <a:noFill/>
            <a:miter lim="800000"/>
            <a:headEnd/>
            <a:tailEnd/>
          </a:ln>
        </p:spPr>
        <p:txBody>
          <a:bodyPr wrap="none" anchor="ctr"/>
          <a:lstStyle/>
          <a:p>
            <a:endParaRPr lang="es-MX"/>
          </a:p>
        </p:txBody>
      </p:sp>
      <p:sp>
        <p:nvSpPr>
          <p:cNvPr id="23" name="Rectangle 56"/>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4" name="Text Box 57"/>
          <p:cNvSpPr txBox="1">
            <a:spLocks noChangeArrowheads="1"/>
          </p:cNvSpPr>
          <p:nvPr/>
        </p:nvSpPr>
        <p:spPr bwMode="auto">
          <a:xfrm>
            <a:off x="63500" y="57150"/>
            <a:ext cx="6845300"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CONTROL DE ACTUALIZACIONES</a:t>
            </a:r>
          </a:p>
        </p:txBody>
      </p:sp>
      <p:sp>
        <p:nvSpPr>
          <p:cNvPr id="25" name="Line 5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6" name="Text Box 59"/>
          <p:cNvSpPr txBox="1">
            <a:spLocks noChangeArrowheads="1"/>
          </p:cNvSpPr>
          <p:nvPr/>
        </p:nvSpPr>
        <p:spPr bwMode="auto">
          <a:xfrm>
            <a:off x="423863" y="965200"/>
            <a:ext cx="954087" cy="276225"/>
          </a:xfrm>
          <a:prstGeom prst="rect">
            <a:avLst/>
          </a:prstGeom>
          <a:noFill/>
          <a:ln w="9525">
            <a:noFill/>
            <a:miter lim="800000"/>
            <a:headEnd/>
            <a:tailEnd/>
          </a:ln>
        </p:spPr>
        <p:txBody>
          <a:bodyPr wrap="none">
            <a:spAutoFit/>
          </a:bodyPr>
          <a:lstStyle/>
          <a:p>
            <a:r>
              <a:rPr lang="es-ES_tradnl" sz="1200" b="1" i="1">
                <a:latin typeface="Arial" charset="0"/>
              </a:rPr>
              <a:t>ELABORO</a:t>
            </a:r>
          </a:p>
        </p:txBody>
      </p:sp>
      <p:sp>
        <p:nvSpPr>
          <p:cNvPr id="27" name="Text Box 60"/>
          <p:cNvSpPr txBox="1">
            <a:spLocks noChangeArrowheads="1"/>
          </p:cNvSpPr>
          <p:nvPr/>
        </p:nvSpPr>
        <p:spPr bwMode="auto">
          <a:xfrm>
            <a:off x="3308350" y="1587500"/>
            <a:ext cx="627063" cy="246063"/>
          </a:xfrm>
          <a:prstGeom prst="rect">
            <a:avLst/>
          </a:prstGeom>
          <a:noFill/>
          <a:ln w="9525">
            <a:noFill/>
            <a:miter lim="800000"/>
            <a:headEnd/>
            <a:tailEnd/>
          </a:ln>
        </p:spPr>
        <p:txBody>
          <a:bodyPr wrap="none">
            <a:spAutoFit/>
          </a:bodyPr>
          <a:lstStyle/>
          <a:p>
            <a:r>
              <a:rPr lang="es-ES_tradnl" sz="1000" b="1">
                <a:latin typeface="Arial" charset="0"/>
              </a:rPr>
              <a:t>FECHA</a:t>
            </a:r>
          </a:p>
        </p:txBody>
      </p:sp>
      <p:sp>
        <p:nvSpPr>
          <p:cNvPr id="28" name="Text Box 61"/>
          <p:cNvSpPr txBox="1">
            <a:spLocks noChangeArrowheads="1"/>
          </p:cNvSpPr>
          <p:nvPr/>
        </p:nvSpPr>
        <p:spPr bwMode="auto">
          <a:xfrm>
            <a:off x="403225" y="2286000"/>
            <a:ext cx="755650" cy="246063"/>
          </a:xfrm>
          <a:prstGeom prst="rect">
            <a:avLst/>
          </a:prstGeom>
          <a:noFill/>
          <a:ln w="9525">
            <a:noFill/>
            <a:miter lim="800000"/>
            <a:headEnd/>
            <a:tailEnd/>
          </a:ln>
        </p:spPr>
        <p:txBody>
          <a:bodyPr wrap="none">
            <a:spAutoFit/>
          </a:bodyPr>
          <a:lstStyle/>
          <a:p>
            <a:r>
              <a:rPr lang="es-ES_tradnl" sz="1000" b="1">
                <a:latin typeface="Arial" charset="0"/>
              </a:rPr>
              <a:t>NOMBRE</a:t>
            </a:r>
          </a:p>
        </p:txBody>
      </p:sp>
      <p:sp>
        <p:nvSpPr>
          <p:cNvPr id="29" name="Text Box 62"/>
          <p:cNvSpPr txBox="1">
            <a:spLocks noChangeArrowheads="1"/>
          </p:cNvSpPr>
          <p:nvPr/>
        </p:nvSpPr>
        <p:spPr bwMode="auto">
          <a:xfrm>
            <a:off x="3978275" y="2286000"/>
            <a:ext cx="592138" cy="246063"/>
          </a:xfrm>
          <a:prstGeom prst="rect">
            <a:avLst/>
          </a:prstGeom>
          <a:noFill/>
          <a:ln w="9525">
            <a:noFill/>
            <a:miter lim="800000"/>
            <a:headEnd/>
            <a:tailEnd/>
          </a:ln>
        </p:spPr>
        <p:txBody>
          <a:bodyPr wrap="none">
            <a:spAutoFit/>
          </a:bodyPr>
          <a:lstStyle/>
          <a:p>
            <a:r>
              <a:rPr lang="es-ES_tradnl" sz="1000" b="1">
                <a:latin typeface="Arial" charset="0"/>
              </a:rPr>
              <a:t>FIRMA</a:t>
            </a:r>
          </a:p>
        </p:txBody>
      </p:sp>
      <p:sp>
        <p:nvSpPr>
          <p:cNvPr id="30" name="Line 63"/>
          <p:cNvSpPr>
            <a:spLocks noChangeShapeType="1"/>
          </p:cNvSpPr>
          <p:nvPr/>
        </p:nvSpPr>
        <p:spPr bwMode="auto">
          <a:xfrm>
            <a:off x="501650" y="2324100"/>
            <a:ext cx="3117850" cy="0"/>
          </a:xfrm>
          <a:prstGeom prst="line">
            <a:avLst/>
          </a:prstGeom>
          <a:noFill/>
          <a:ln w="9525">
            <a:solidFill>
              <a:schemeClr val="tx1"/>
            </a:solidFill>
            <a:round/>
            <a:headEnd/>
            <a:tailEnd/>
          </a:ln>
        </p:spPr>
        <p:txBody>
          <a:bodyPr wrap="none" anchor="ctr"/>
          <a:lstStyle/>
          <a:p>
            <a:endParaRPr lang="es-MX"/>
          </a:p>
        </p:txBody>
      </p:sp>
      <p:sp>
        <p:nvSpPr>
          <p:cNvPr id="31" name="Line 64"/>
          <p:cNvSpPr>
            <a:spLocks noChangeShapeType="1"/>
          </p:cNvSpPr>
          <p:nvPr/>
        </p:nvSpPr>
        <p:spPr bwMode="auto">
          <a:xfrm>
            <a:off x="4064000" y="2324100"/>
            <a:ext cx="1314450" cy="0"/>
          </a:xfrm>
          <a:prstGeom prst="line">
            <a:avLst/>
          </a:prstGeom>
          <a:noFill/>
          <a:ln w="9525">
            <a:solidFill>
              <a:schemeClr val="tx1"/>
            </a:solidFill>
            <a:round/>
            <a:headEnd/>
            <a:tailEnd/>
          </a:ln>
        </p:spPr>
        <p:txBody>
          <a:bodyPr wrap="none" anchor="ctr"/>
          <a:lstStyle/>
          <a:p>
            <a:endParaRPr lang="es-MX"/>
          </a:p>
        </p:txBody>
      </p:sp>
      <p:sp>
        <p:nvSpPr>
          <p:cNvPr id="32" name="Text Box 65"/>
          <p:cNvSpPr txBox="1">
            <a:spLocks noChangeArrowheads="1"/>
          </p:cNvSpPr>
          <p:nvPr/>
        </p:nvSpPr>
        <p:spPr bwMode="auto">
          <a:xfrm>
            <a:off x="403225" y="2905125"/>
            <a:ext cx="661988" cy="246063"/>
          </a:xfrm>
          <a:prstGeom prst="rect">
            <a:avLst/>
          </a:prstGeom>
          <a:noFill/>
          <a:ln w="9525">
            <a:noFill/>
            <a:miter lim="800000"/>
            <a:headEnd/>
            <a:tailEnd/>
          </a:ln>
        </p:spPr>
        <p:txBody>
          <a:bodyPr wrap="none">
            <a:spAutoFit/>
          </a:bodyPr>
          <a:lstStyle/>
          <a:p>
            <a:r>
              <a:rPr lang="es-ES_tradnl" sz="1000" b="1">
                <a:latin typeface="Arial" charset="0"/>
              </a:rPr>
              <a:t>CARGO</a:t>
            </a:r>
          </a:p>
        </p:txBody>
      </p:sp>
      <p:sp>
        <p:nvSpPr>
          <p:cNvPr id="33" name="Line 66"/>
          <p:cNvSpPr>
            <a:spLocks noChangeShapeType="1"/>
          </p:cNvSpPr>
          <p:nvPr/>
        </p:nvSpPr>
        <p:spPr bwMode="auto">
          <a:xfrm>
            <a:off x="501650" y="2943225"/>
            <a:ext cx="3127375" cy="0"/>
          </a:xfrm>
          <a:prstGeom prst="line">
            <a:avLst/>
          </a:prstGeom>
          <a:noFill/>
          <a:ln w="9525">
            <a:solidFill>
              <a:schemeClr val="tx1"/>
            </a:solidFill>
            <a:round/>
            <a:headEnd/>
            <a:tailEnd/>
          </a:ln>
        </p:spPr>
        <p:txBody>
          <a:bodyPr wrap="none" anchor="ctr"/>
          <a:lstStyle/>
          <a:p>
            <a:endParaRPr lang="es-MX"/>
          </a:p>
        </p:txBody>
      </p:sp>
      <p:sp>
        <p:nvSpPr>
          <p:cNvPr id="34" name="Line 67"/>
          <p:cNvSpPr>
            <a:spLocks noChangeShapeType="1"/>
          </p:cNvSpPr>
          <p:nvPr/>
        </p:nvSpPr>
        <p:spPr bwMode="auto">
          <a:xfrm>
            <a:off x="3416300" y="1609725"/>
            <a:ext cx="1962150" cy="0"/>
          </a:xfrm>
          <a:prstGeom prst="line">
            <a:avLst/>
          </a:prstGeom>
          <a:noFill/>
          <a:ln w="9525">
            <a:solidFill>
              <a:schemeClr val="tx1"/>
            </a:solidFill>
            <a:round/>
            <a:headEnd/>
            <a:tailEnd/>
          </a:ln>
        </p:spPr>
        <p:txBody>
          <a:bodyPr wrap="none" anchor="ctr"/>
          <a:lstStyle/>
          <a:p>
            <a:endParaRPr lang="es-MX"/>
          </a:p>
        </p:txBody>
      </p:sp>
      <p:sp>
        <p:nvSpPr>
          <p:cNvPr id="35" name="Text Box 68"/>
          <p:cNvSpPr txBox="1">
            <a:spLocks noChangeArrowheads="1"/>
          </p:cNvSpPr>
          <p:nvPr/>
        </p:nvSpPr>
        <p:spPr bwMode="auto">
          <a:xfrm>
            <a:off x="2171700" y="3530600"/>
            <a:ext cx="1449388" cy="276225"/>
          </a:xfrm>
          <a:prstGeom prst="rect">
            <a:avLst/>
          </a:prstGeom>
          <a:noFill/>
          <a:ln w="9525">
            <a:noFill/>
            <a:miter lim="800000"/>
            <a:headEnd/>
            <a:tailEnd/>
          </a:ln>
        </p:spPr>
        <p:txBody>
          <a:bodyPr wrap="none">
            <a:spAutoFit/>
          </a:bodyPr>
          <a:lstStyle/>
          <a:p>
            <a:r>
              <a:rPr lang="es-ES_tradnl" sz="1200" b="1" i="1">
                <a:latin typeface="Arial" charset="0"/>
              </a:rPr>
              <a:t>ACTUALIZACIÓN</a:t>
            </a:r>
          </a:p>
        </p:txBody>
      </p:sp>
      <p:sp>
        <p:nvSpPr>
          <p:cNvPr id="36" name="Text Box 70"/>
          <p:cNvSpPr txBox="1">
            <a:spLocks noChangeArrowheads="1"/>
          </p:cNvSpPr>
          <p:nvPr/>
        </p:nvSpPr>
        <p:spPr bwMode="auto">
          <a:xfrm>
            <a:off x="263525" y="3960813"/>
            <a:ext cx="2792413" cy="246062"/>
          </a:xfrm>
          <a:prstGeom prst="rect">
            <a:avLst/>
          </a:prstGeom>
          <a:noFill/>
          <a:ln w="9525">
            <a:noFill/>
            <a:miter lim="800000"/>
            <a:headEnd/>
            <a:tailEnd/>
          </a:ln>
        </p:spPr>
        <p:txBody>
          <a:bodyPr wrap="none">
            <a:spAutoFit/>
          </a:bodyPr>
          <a:lstStyle/>
          <a:p>
            <a:r>
              <a:rPr lang="es-ES_tradnl" sz="1000" b="1">
                <a:latin typeface="Arial" charset="0"/>
              </a:rPr>
              <a:t>PARTE DEL MANUAL QUE SE ACTUALIZA</a:t>
            </a:r>
          </a:p>
        </p:txBody>
      </p:sp>
      <p:sp>
        <p:nvSpPr>
          <p:cNvPr id="37" name="Line 71"/>
          <p:cNvSpPr>
            <a:spLocks noChangeShapeType="1"/>
          </p:cNvSpPr>
          <p:nvPr/>
        </p:nvSpPr>
        <p:spPr bwMode="auto">
          <a:xfrm>
            <a:off x="361950" y="4440238"/>
            <a:ext cx="6134100" cy="0"/>
          </a:xfrm>
          <a:prstGeom prst="line">
            <a:avLst/>
          </a:prstGeom>
          <a:noFill/>
          <a:ln w="9525">
            <a:solidFill>
              <a:schemeClr val="tx1"/>
            </a:solidFill>
            <a:round/>
            <a:headEnd/>
            <a:tailEnd/>
          </a:ln>
        </p:spPr>
        <p:txBody>
          <a:bodyPr wrap="none" anchor="ctr"/>
          <a:lstStyle/>
          <a:p>
            <a:endParaRPr lang="es-MX"/>
          </a:p>
        </p:txBody>
      </p:sp>
      <p:sp>
        <p:nvSpPr>
          <p:cNvPr id="38" name="Text Box 72"/>
          <p:cNvSpPr txBox="1">
            <a:spLocks noChangeArrowheads="1"/>
          </p:cNvSpPr>
          <p:nvPr/>
        </p:nvSpPr>
        <p:spPr bwMode="auto">
          <a:xfrm>
            <a:off x="263525" y="5462588"/>
            <a:ext cx="2305050" cy="246062"/>
          </a:xfrm>
          <a:prstGeom prst="rect">
            <a:avLst/>
          </a:prstGeom>
          <a:noFill/>
          <a:ln w="9525">
            <a:noFill/>
            <a:miter lim="800000"/>
            <a:headEnd/>
            <a:tailEnd/>
          </a:ln>
        </p:spPr>
        <p:txBody>
          <a:bodyPr wrap="none">
            <a:spAutoFit/>
          </a:bodyPr>
          <a:lstStyle/>
          <a:p>
            <a:r>
              <a:rPr lang="es-ES_tradnl" sz="1000" b="1">
                <a:latin typeface="Arial" charset="0"/>
              </a:rPr>
              <a:t>SECCIONES QUE SE MODIFICA(N)</a:t>
            </a:r>
          </a:p>
        </p:txBody>
      </p:sp>
      <p:sp>
        <p:nvSpPr>
          <p:cNvPr id="39" name="Text Box 75"/>
          <p:cNvSpPr txBox="1">
            <a:spLocks noChangeArrowheads="1"/>
          </p:cNvSpPr>
          <p:nvPr/>
        </p:nvSpPr>
        <p:spPr bwMode="auto">
          <a:xfrm>
            <a:off x="855663" y="6938963"/>
            <a:ext cx="765175" cy="276225"/>
          </a:xfrm>
          <a:prstGeom prst="rect">
            <a:avLst/>
          </a:prstGeom>
          <a:noFill/>
          <a:ln w="9525">
            <a:noFill/>
            <a:miter lim="800000"/>
            <a:headEnd/>
            <a:tailEnd/>
          </a:ln>
        </p:spPr>
        <p:txBody>
          <a:bodyPr wrap="none">
            <a:spAutoFit/>
          </a:bodyPr>
          <a:lstStyle/>
          <a:p>
            <a:pPr algn="ctr"/>
            <a:r>
              <a:rPr lang="es-ES_tradnl" sz="1200" b="1" i="1">
                <a:latin typeface="Arial" charset="0"/>
              </a:rPr>
              <a:t>REVISO</a:t>
            </a:r>
          </a:p>
        </p:txBody>
      </p:sp>
      <p:sp>
        <p:nvSpPr>
          <p:cNvPr id="40" name="Line 78"/>
          <p:cNvSpPr>
            <a:spLocks noChangeShapeType="1"/>
          </p:cNvSpPr>
          <p:nvPr/>
        </p:nvSpPr>
        <p:spPr bwMode="auto">
          <a:xfrm>
            <a:off x="104775" y="8202613"/>
            <a:ext cx="2105025" cy="0"/>
          </a:xfrm>
          <a:prstGeom prst="line">
            <a:avLst/>
          </a:prstGeom>
          <a:noFill/>
          <a:ln w="9525">
            <a:solidFill>
              <a:schemeClr val="tx1"/>
            </a:solidFill>
            <a:round/>
            <a:headEnd/>
            <a:tailEnd/>
          </a:ln>
        </p:spPr>
        <p:txBody>
          <a:bodyPr wrap="none" anchor="ctr"/>
          <a:lstStyle/>
          <a:p>
            <a:endParaRPr lang="es-MX"/>
          </a:p>
        </p:txBody>
      </p:sp>
      <p:sp>
        <p:nvSpPr>
          <p:cNvPr id="41" name="Line 79"/>
          <p:cNvSpPr>
            <a:spLocks noChangeShapeType="1"/>
          </p:cNvSpPr>
          <p:nvPr/>
        </p:nvSpPr>
        <p:spPr bwMode="auto">
          <a:xfrm>
            <a:off x="2336800" y="8202613"/>
            <a:ext cx="2159000" cy="0"/>
          </a:xfrm>
          <a:prstGeom prst="line">
            <a:avLst/>
          </a:prstGeom>
          <a:noFill/>
          <a:ln w="9525">
            <a:solidFill>
              <a:schemeClr val="tx1"/>
            </a:solidFill>
            <a:round/>
            <a:headEnd/>
            <a:tailEnd/>
          </a:ln>
        </p:spPr>
        <p:txBody>
          <a:bodyPr wrap="none" anchor="ctr"/>
          <a:lstStyle/>
          <a:p>
            <a:endParaRPr lang="es-MX"/>
          </a:p>
        </p:txBody>
      </p:sp>
      <p:sp>
        <p:nvSpPr>
          <p:cNvPr id="42" name="Line 80"/>
          <p:cNvSpPr>
            <a:spLocks noChangeShapeType="1"/>
          </p:cNvSpPr>
          <p:nvPr/>
        </p:nvSpPr>
        <p:spPr bwMode="auto">
          <a:xfrm flipV="1">
            <a:off x="4629150" y="8201025"/>
            <a:ext cx="2095500" cy="1588"/>
          </a:xfrm>
          <a:prstGeom prst="line">
            <a:avLst/>
          </a:prstGeom>
          <a:noFill/>
          <a:ln w="9525">
            <a:solidFill>
              <a:schemeClr val="tx1"/>
            </a:solidFill>
            <a:round/>
            <a:headEnd/>
            <a:tailEnd/>
          </a:ln>
        </p:spPr>
        <p:txBody>
          <a:bodyPr wrap="none" anchor="ctr"/>
          <a:lstStyle/>
          <a:p>
            <a:endParaRPr lang="es-MX"/>
          </a:p>
        </p:txBody>
      </p:sp>
      <p:sp>
        <p:nvSpPr>
          <p:cNvPr id="43" name="35 CuadroTexto"/>
          <p:cNvSpPr txBox="1">
            <a:spLocks noChangeArrowheads="1"/>
          </p:cNvSpPr>
          <p:nvPr/>
        </p:nvSpPr>
        <p:spPr bwMode="auto">
          <a:xfrm>
            <a:off x="325438" y="8212138"/>
            <a:ext cx="1662112" cy="554037"/>
          </a:xfrm>
          <a:prstGeom prst="rect">
            <a:avLst/>
          </a:prstGeom>
          <a:noFill/>
          <a:ln w="9525">
            <a:noFill/>
            <a:miter lim="800000"/>
            <a:headEnd/>
            <a:tailEnd/>
          </a:ln>
        </p:spPr>
        <p:txBody>
          <a:bodyPr wrap="none">
            <a:spAutoFit/>
          </a:bodyPr>
          <a:lstStyle/>
          <a:p>
            <a:pPr algn="ctr"/>
            <a:endParaRPr lang="es-MX" sz="1000" b="1">
              <a:latin typeface="Arial" charset="0"/>
              <a:cs typeface="Arial" charset="0"/>
            </a:endParaRPr>
          </a:p>
          <a:p>
            <a:pPr algn="ctr"/>
            <a:r>
              <a:rPr lang="es-MX" sz="1000" b="1">
                <a:latin typeface="Arial" charset="0"/>
                <a:cs typeface="Arial" charset="0"/>
              </a:rPr>
              <a:t>Director de </a:t>
            </a:r>
          </a:p>
          <a:p>
            <a:pPr algn="ctr"/>
            <a:r>
              <a:rPr lang="es-MX" sz="1000" b="1">
                <a:latin typeface="Arial" charset="0"/>
                <a:cs typeface="Arial" charset="0"/>
              </a:rPr>
              <a:t>Organización y Métodos</a:t>
            </a:r>
          </a:p>
        </p:txBody>
      </p:sp>
      <p:sp>
        <p:nvSpPr>
          <p:cNvPr id="44" name="Text Box 77"/>
          <p:cNvSpPr txBox="1">
            <a:spLocks noChangeArrowheads="1"/>
          </p:cNvSpPr>
          <p:nvPr/>
        </p:nvSpPr>
        <p:spPr bwMode="auto">
          <a:xfrm>
            <a:off x="3786188" y="6910388"/>
            <a:ext cx="1419225" cy="276225"/>
          </a:xfrm>
          <a:prstGeom prst="rect">
            <a:avLst/>
          </a:prstGeom>
          <a:noFill/>
          <a:ln w="9525">
            <a:noFill/>
            <a:miter lim="800000"/>
            <a:headEnd/>
            <a:tailEnd/>
          </a:ln>
        </p:spPr>
        <p:txBody>
          <a:bodyPr wrap="none">
            <a:spAutoFit/>
          </a:bodyPr>
          <a:lstStyle/>
          <a:p>
            <a:pPr algn="ctr"/>
            <a:r>
              <a:rPr lang="es-ES_tradnl" sz="1200" b="1" i="1">
                <a:latin typeface="Arial" charset="0"/>
              </a:rPr>
              <a:t>A U T O R I Z A N</a:t>
            </a:r>
          </a:p>
        </p:txBody>
      </p:sp>
      <p:sp>
        <p:nvSpPr>
          <p:cNvPr id="45" name="Line 71"/>
          <p:cNvSpPr>
            <a:spLocks noChangeShapeType="1"/>
          </p:cNvSpPr>
          <p:nvPr/>
        </p:nvSpPr>
        <p:spPr bwMode="auto">
          <a:xfrm>
            <a:off x="361950" y="4692650"/>
            <a:ext cx="6134100" cy="0"/>
          </a:xfrm>
          <a:prstGeom prst="line">
            <a:avLst/>
          </a:prstGeom>
          <a:noFill/>
          <a:ln w="9525">
            <a:solidFill>
              <a:schemeClr val="tx1"/>
            </a:solidFill>
            <a:round/>
            <a:headEnd/>
            <a:tailEnd/>
          </a:ln>
        </p:spPr>
        <p:txBody>
          <a:bodyPr wrap="none" anchor="ctr"/>
          <a:lstStyle/>
          <a:p>
            <a:endParaRPr lang="es-MX"/>
          </a:p>
        </p:txBody>
      </p:sp>
      <p:sp>
        <p:nvSpPr>
          <p:cNvPr id="46" name="Line 71"/>
          <p:cNvSpPr>
            <a:spLocks noChangeShapeType="1"/>
          </p:cNvSpPr>
          <p:nvPr/>
        </p:nvSpPr>
        <p:spPr bwMode="auto">
          <a:xfrm>
            <a:off x="361950" y="4945063"/>
            <a:ext cx="6134100" cy="0"/>
          </a:xfrm>
          <a:prstGeom prst="line">
            <a:avLst/>
          </a:prstGeom>
          <a:noFill/>
          <a:ln w="9525">
            <a:solidFill>
              <a:schemeClr val="tx1"/>
            </a:solidFill>
            <a:round/>
            <a:headEnd/>
            <a:tailEnd/>
          </a:ln>
        </p:spPr>
        <p:txBody>
          <a:bodyPr wrap="none" anchor="ctr"/>
          <a:lstStyle/>
          <a:p>
            <a:endParaRPr lang="es-MX"/>
          </a:p>
        </p:txBody>
      </p:sp>
      <p:sp>
        <p:nvSpPr>
          <p:cNvPr id="47" name="Line 71"/>
          <p:cNvSpPr>
            <a:spLocks noChangeShapeType="1"/>
          </p:cNvSpPr>
          <p:nvPr/>
        </p:nvSpPr>
        <p:spPr bwMode="auto">
          <a:xfrm>
            <a:off x="361950" y="5181600"/>
            <a:ext cx="6134100" cy="0"/>
          </a:xfrm>
          <a:prstGeom prst="line">
            <a:avLst/>
          </a:prstGeom>
          <a:noFill/>
          <a:ln w="9525">
            <a:solidFill>
              <a:schemeClr val="tx1"/>
            </a:solidFill>
            <a:round/>
            <a:headEnd/>
            <a:tailEnd/>
          </a:ln>
        </p:spPr>
        <p:txBody>
          <a:bodyPr wrap="none" anchor="ctr"/>
          <a:lstStyle/>
          <a:p>
            <a:endParaRPr lang="es-MX"/>
          </a:p>
        </p:txBody>
      </p:sp>
      <p:sp>
        <p:nvSpPr>
          <p:cNvPr id="48" name="Line 71"/>
          <p:cNvSpPr>
            <a:spLocks noChangeShapeType="1"/>
          </p:cNvSpPr>
          <p:nvPr/>
        </p:nvSpPr>
        <p:spPr bwMode="auto">
          <a:xfrm>
            <a:off x="361950" y="5954713"/>
            <a:ext cx="6134100" cy="0"/>
          </a:xfrm>
          <a:prstGeom prst="line">
            <a:avLst/>
          </a:prstGeom>
          <a:noFill/>
          <a:ln w="9525">
            <a:solidFill>
              <a:schemeClr val="tx1"/>
            </a:solidFill>
            <a:round/>
            <a:headEnd/>
            <a:tailEnd/>
          </a:ln>
        </p:spPr>
        <p:txBody>
          <a:bodyPr wrap="none" anchor="ctr"/>
          <a:lstStyle/>
          <a:p>
            <a:endParaRPr lang="es-MX"/>
          </a:p>
        </p:txBody>
      </p:sp>
      <p:sp>
        <p:nvSpPr>
          <p:cNvPr id="49" name="Line 71"/>
          <p:cNvSpPr>
            <a:spLocks noChangeShapeType="1"/>
          </p:cNvSpPr>
          <p:nvPr/>
        </p:nvSpPr>
        <p:spPr bwMode="auto">
          <a:xfrm>
            <a:off x="361950" y="6207125"/>
            <a:ext cx="6134100" cy="0"/>
          </a:xfrm>
          <a:prstGeom prst="line">
            <a:avLst/>
          </a:prstGeom>
          <a:noFill/>
          <a:ln w="9525">
            <a:solidFill>
              <a:schemeClr val="tx1"/>
            </a:solidFill>
            <a:round/>
            <a:headEnd/>
            <a:tailEnd/>
          </a:ln>
        </p:spPr>
        <p:txBody>
          <a:bodyPr wrap="none" anchor="ctr"/>
          <a:lstStyle/>
          <a:p>
            <a:endParaRPr lang="es-MX"/>
          </a:p>
        </p:txBody>
      </p:sp>
      <p:sp>
        <p:nvSpPr>
          <p:cNvPr id="50" name="Line 71"/>
          <p:cNvSpPr>
            <a:spLocks noChangeShapeType="1"/>
          </p:cNvSpPr>
          <p:nvPr/>
        </p:nvSpPr>
        <p:spPr bwMode="auto">
          <a:xfrm>
            <a:off x="361950" y="6457950"/>
            <a:ext cx="6134100" cy="0"/>
          </a:xfrm>
          <a:prstGeom prst="line">
            <a:avLst/>
          </a:prstGeom>
          <a:noFill/>
          <a:ln w="9525">
            <a:solidFill>
              <a:schemeClr val="tx1"/>
            </a:solidFill>
            <a:round/>
            <a:headEnd/>
            <a:tailEnd/>
          </a:ln>
        </p:spPr>
        <p:txBody>
          <a:bodyPr wrap="none" anchor="ctr"/>
          <a:lstStyle/>
          <a:p>
            <a:endParaRPr lang="es-MX"/>
          </a:p>
        </p:txBody>
      </p:sp>
      <p:sp>
        <p:nvSpPr>
          <p:cNvPr id="51" name="Line 71"/>
          <p:cNvSpPr>
            <a:spLocks noChangeShapeType="1"/>
          </p:cNvSpPr>
          <p:nvPr/>
        </p:nvSpPr>
        <p:spPr bwMode="auto">
          <a:xfrm>
            <a:off x="361950" y="6694488"/>
            <a:ext cx="6134100" cy="0"/>
          </a:xfrm>
          <a:prstGeom prst="line">
            <a:avLst/>
          </a:prstGeom>
          <a:noFill/>
          <a:ln w="9525">
            <a:solidFill>
              <a:schemeClr val="tx1"/>
            </a:solidFill>
            <a:round/>
            <a:headEnd/>
            <a:tailEnd/>
          </a:ln>
        </p:spPr>
        <p:txBody>
          <a:bodyPr wrap="none" anchor="ctr"/>
          <a:lstStyle/>
          <a:p>
            <a:endParaRPr lang="es-MX"/>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977</TotalTime>
  <Words>6896</Words>
  <Application>Microsoft Office PowerPoint</Application>
  <PresentationFormat>Presentación en pantalla (4:3)</PresentationFormat>
  <Paragraphs>1154</Paragraphs>
  <Slides>44</Slides>
  <Notes>33</Notes>
  <HiddenSlides>0</HiddenSlides>
  <MMClips>0</MMClips>
  <ScaleCrop>false</ScaleCrop>
  <HeadingPairs>
    <vt:vector size="4" baseType="variant">
      <vt:variant>
        <vt:lpstr>Tema</vt:lpstr>
      </vt:variant>
      <vt:variant>
        <vt:i4>1</vt:i4>
      </vt:variant>
      <vt:variant>
        <vt:lpstr>Títulos de diapositiva</vt:lpstr>
      </vt:variant>
      <vt:variant>
        <vt:i4>44</vt:i4>
      </vt:variant>
    </vt:vector>
  </HeadingPairs>
  <TitlesOfParts>
    <vt:vector size="45" baseType="lpstr">
      <vt:lpstr>Office Theme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baabraham</cp:lastModifiedBy>
  <cp:revision>122</cp:revision>
  <cp:lastPrinted>2017-05-03T16:28:42Z</cp:lastPrinted>
  <dcterms:created xsi:type="dcterms:W3CDTF">2016-01-06T18:53:12Z</dcterms:created>
  <dcterms:modified xsi:type="dcterms:W3CDTF">2018-04-19T15:34:33Z</dcterms:modified>
  <dc:language>es-MX</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34</vt:i4>
  </property>
  <property fmtid="{D5CDD505-2E9C-101B-9397-08002B2CF9AE}" pid="8" name="PresentationFormat">
    <vt:lpwstr>Presentación en pantalla (4:3)</vt:lpwstr>
  </property>
  <property fmtid="{D5CDD505-2E9C-101B-9397-08002B2CF9AE}" pid="9" name="ScaleCrop">
    <vt:bool>false</vt:bool>
  </property>
  <property fmtid="{D5CDD505-2E9C-101B-9397-08002B2CF9AE}" pid="10" name="ShareDoc">
    <vt:bool>false</vt:bool>
  </property>
  <property fmtid="{D5CDD505-2E9C-101B-9397-08002B2CF9AE}" pid="11" name="Slides">
    <vt:i4>35</vt:i4>
  </property>
</Properties>
</file>