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 autoCompressPictures="0">
  <p:sldMasterIdLst>
    <p:sldMasterId id="2147483659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86" r:id="rId11"/>
    <p:sldId id="266" r:id="rId12"/>
    <p:sldId id="267" r:id="rId13"/>
    <p:sldId id="287" r:id="rId14"/>
    <p:sldId id="288" r:id="rId15"/>
    <p:sldId id="289" r:id="rId16"/>
    <p:sldId id="290" r:id="rId17"/>
    <p:sldId id="291" r:id="rId18"/>
    <p:sldId id="292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82" r:id="rId28"/>
    <p:sldId id="283" r:id="rId29"/>
    <p:sldId id="284" r:id="rId30"/>
    <p:sldId id="285" r:id="rId31"/>
  </p:sldIdLst>
  <p:sldSz cx="6858000" cy="9144000" type="screen4x3"/>
  <p:notesSz cx="7010400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>
      <p:cViewPr>
        <p:scale>
          <a:sx n="170" d="100"/>
          <a:sy n="170" d="100"/>
        </p:scale>
        <p:origin x="-984" y="3024"/>
      </p:cViewPr>
      <p:guideLst>
        <p:guide orient="horz" pos="5588"/>
        <p:guide pos="2160"/>
        <p:guide pos="389"/>
        <p:guide pos="1404"/>
        <p:guide pos="2931"/>
        <p:guide pos="1659"/>
        <p:guide pos="267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6887" cy="46513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973512" y="0"/>
            <a:ext cx="3036887" cy="46513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2197100" y="696912"/>
            <a:ext cx="2616200" cy="34877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933450" y="4416425"/>
            <a:ext cx="5143500" cy="41830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har char="●"/>
              <a:defRPr sz="1800" b="0" i="0" u="none" strike="noStrike" cap="none"/>
            </a:lvl1pPr>
            <a:lvl2pPr marL="0" marR="0" lvl="1" indent="0" algn="l" rtl="0">
              <a:spcBef>
                <a:spcPts val="0"/>
              </a:spcBef>
              <a:buChar char="○"/>
              <a:defRPr sz="1800" b="0" i="0" u="none" strike="noStrike" cap="none"/>
            </a:lvl2pPr>
            <a:lvl3pPr marL="0" marR="0" lvl="2" indent="0" algn="l" rtl="0">
              <a:spcBef>
                <a:spcPts val="0"/>
              </a:spcBef>
              <a:buChar char="■"/>
              <a:defRPr sz="1800" b="0" i="0" u="none" strike="noStrike" cap="none"/>
            </a:lvl3pPr>
            <a:lvl4pPr marL="0" marR="0" lvl="3" indent="0" algn="l" rtl="0">
              <a:spcBef>
                <a:spcPts val="0"/>
              </a:spcBef>
              <a:buChar char="●"/>
              <a:defRPr sz="1800" b="0" i="0" u="none" strike="noStrike" cap="none"/>
            </a:lvl4pPr>
            <a:lvl5pPr marL="0" marR="0" lvl="4" indent="0" algn="l" rtl="0">
              <a:spcBef>
                <a:spcPts val="0"/>
              </a:spcBef>
              <a:buChar char="○"/>
              <a:defRPr sz="1800" b="0" i="0" u="none" strike="noStrike" cap="none"/>
            </a:lvl5pPr>
            <a:lvl6pPr marL="0" marR="0" lvl="5" indent="0" algn="l" rtl="0">
              <a:spcBef>
                <a:spcPts val="0"/>
              </a:spcBef>
              <a:buChar char="■"/>
              <a:defRPr sz="1800" b="0" i="0" u="none" strike="noStrike" cap="none"/>
            </a:lvl6pPr>
            <a:lvl7pPr marL="0" marR="0" lvl="6" indent="0" algn="l" rtl="0">
              <a:spcBef>
                <a:spcPts val="0"/>
              </a:spcBef>
              <a:buChar char="●"/>
              <a:defRPr sz="1800" b="0" i="0" u="none" strike="noStrike" cap="none"/>
            </a:lvl7pPr>
            <a:lvl8pPr marL="0" marR="0" lvl="7" indent="0" algn="l" rtl="0">
              <a:spcBef>
                <a:spcPts val="0"/>
              </a:spcBef>
              <a:buChar char="○"/>
              <a:defRPr sz="1800" b="0" i="0" u="none" strike="noStrike" cap="none"/>
            </a:lvl8pPr>
            <a:lvl9pPr marL="0" marR="0" lvl="8" indent="0" algn="l" rtl="0">
              <a:spcBef>
                <a:spcPts val="0"/>
              </a:spcBef>
              <a:buChar char="■"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831262"/>
            <a:ext cx="3036887" cy="46513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973512" y="8831262"/>
            <a:ext cx="3036887" cy="465137"/>
          </a:xfrm>
          <a:prstGeom prst="rect">
            <a:avLst/>
          </a:prstGeom>
          <a:noFill/>
          <a:ln>
            <a:noFill/>
          </a:ln>
        </p:spPr>
        <p:txBody>
          <a:bodyPr wrap="square" lIns="93150" tIns="46575" rIns="93150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Times New Roman"/>
                <a:buNone/>
              </a:pPr>
              <a:t>‹Nº›</a:t>
            </a:fld>
            <a:endParaRPr lang="en-US"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231505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933450" y="4416425"/>
            <a:ext cx="5143500" cy="4183062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2197100" y="696913"/>
            <a:ext cx="2616200" cy="34877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933450" y="4416425"/>
            <a:ext cx="5143500" cy="4183062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2197100" y="696913"/>
            <a:ext cx="2616200" cy="34877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933450" y="4416425"/>
            <a:ext cx="5143500" cy="4183062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2197100" y="696913"/>
            <a:ext cx="2616200" cy="34877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933450" y="4416425"/>
            <a:ext cx="5143500" cy="4183062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2197100" y="696913"/>
            <a:ext cx="2616200" cy="34877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933450" y="4416425"/>
            <a:ext cx="5143500" cy="4183062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2197100" y="696913"/>
            <a:ext cx="2616200" cy="34877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933450" y="4416425"/>
            <a:ext cx="5143500" cy="4183062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2" name="Shape 132"/>
          <p:cNvSpPr>
            <a:spLocks noGrp="1" noRot="1" noChangeAspect="1"/>
          </p:cNvSpPr>
          <p:nvPr>
            <p:ph type="sldImg" idx="2"/>
          </p:nvPr>
        </p:nvSpPr>
        <p:spPr>
          <a:xfrm>
            <a:off x="2197100" y="696913"/>
            <a:ext cx="2616200" cy="34877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933450" y="4416425"/>
            <a:ext cx="5143500" cy="4183062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0" name="Shape 140"/>
          <p:cNvSpPr>
            <a:spLocks noGrp="1" noRot="1" noChangeAspect="1"/>
          </p:cNvSpPr>
          <p:nvPr>
            <p:ph type="sldImg" idx="2"/>
          </p:nvPr>
        </p:nvSpPr>
        <p:spPr>
          <a:xfrm>
            <a:off x="2197100" y="696913"/>
            <a:ext cx="2616200" cy="34877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933450" y="4416425"/>
            <a:ext cx="5143500" cy="4183062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9" name="Shape 149"/>
          <p:cNvSpPr>
            <a:spLocks noGrp="1" noRot="1" noChangeAspect="1"/>
          </p:cNvSpPr>
          <p:nvPr>
            <p:ph type="sldImg" idx="2"/>
          </p:nvPr>
        </p:nvSpPr>
        <p:spPr>
          <a:xfrm>
            <a:off x="2197100" y="696913"/>
            <a:ext cx="2616200" cy="34877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933450" y="4416425"/>
            <a:ext cx="5143500" cy="4183062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7" name="Shape 157"/>
          <p:cNvSpPr>
            <a:spLocks noGrp="1" noRot="1" noChangeAspect="1"/>
          </p:cNvSpPr>
          <p:nvPr>
            <p:ph type="sldImg" idx="2"/>
          </p:nvPr>
        </p:nvSpPr>
        <p:spPr>
          <a:xfrm>
            <a:off x="2197100" y="696913"/>
            <a:ext cx="2616200" cy="34877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 txBox="1">
            <a:spLocks noGrp="1"/>
          </p:cNvSpPr>
          <p:nvPr>
            <p:ph type="body" idx="1"/>
          </p:nvPr>
        </p:nvSpPr>
        <p:spPr>
          <a:xfrm>
            <a:off x="933450" y="4416425"/>
            <a:ext cx="5143500" cy="4183062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7" name="Shape 197"/>
          <p:cNvSpPr>
            <a:spLocks noGrp="1" noRot="1" noChangeAspect="1"/>
          </p:cNvSpPr>
          <p:nvPr>
            <p:ph type="sldImg" idx="2"/>
          </p:nvPr>
        </p:nvSpPr>
        <p:spPr>
          <a:xfrm>
            <a:off x="2197100" y="696913"/>
            <a:ext cx="2616200" cy="34877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 txBox="1">
            <a:spLocks noGrp="1"/>
          </p:cNvSpPr>
          <p:nvPr>
            <p:ph type="body" idx="1"/>
          </p:nvPr>
        </p:nvSpPr>
        <p:spPr>
          <a:xfrm>
            <a:off x="933450" y="4416425"/>
            <a:ext cx="5143500" cy="4183062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2" name="Shape 212"/>
          <p:cNvSpPr>
            <a:spLocks noGrp="1" noRot="1" noChangeAspect="1"/>
          </p:cNvSpPr>
          <p:nvPr>
            <p:ph type="sldImg" idx="2"/>
          </p:nvPr>
        </p:nvSpPr>
        <p:spPr>
          <a:xfrm>
            <a:off x="2197100" y="696913"/>
            <a:ext cx="2616200" cy="34877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 txBox="1">
            <a:spLocks noGrp="1"/>
          </p:cNvSpPr>
          <p:nvPr>
            <p:ph type="body" idx="1"/>
          </p:nvPr>
        </p:nvSpPr>
        <p:spPr>
          <a:xfrm>
            <a:off x="933450" y="4416425"/>
            <a:ext cx="5143500" cy="4183062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8" name="Shape 228"/>
          <p:cNvSpPr>
            <a:spLocks noGrp="1" noRot="1" noChangeAspect="1"/>
          </p:cNvSpPr>
          <p:nvPr>
            <p:ph type="sldImg" idx="2"/>
          </p:nvPr>
        </p:nvSpPr>
        <p:spPr>
          <a:xfrm>
            <a:off x="2197100" y="696913"/>
            <a:ext cx="2616200" cy="34877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 txBox="1">
            <a:spLocks noGrp="1"/>
          </p:cNvSpPr>
          <p:nvPr>
            <p:ph type="body" idx="1"/>
          </p:nvPr>
        </p:nvSpPr>
        <p:spPr>
          <a:xfrm>
            <a:off x="933450" y="4416425"/>
            <a:ext cx="5143500" cy="4183062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0" name="Shape 240"/>
          <p:cNvSpPr>
            <a:spLocks noGrp="1" noRot="1" noChangeAspect="1"/>
          </p:cNvSpPr>
          <p:nvPr>
            <p:ph type="sldImg" idx="2"/>
          </p:nvPr>
        </p:nvSpPr>
        <p:spPr>
          <a:xfrm>
            <a:off x="2197100" y="696913"/>
            <a:ext cx="2616200" cy="34877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 txBox="1">
            <a:spLocks noGrp="1"/>
          </p:cNvSpPr>
          <p:nvPr>
            <p:ph type="body" idx="1"/>
          </p:nvPr>
        </p:nvSpPr>
        <p:spPr>
          <a:xfrm>
            <a:off x="933450" y="4416425"/>
            <a:ext cx="5143500" cy="4183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2" name="Shape 252"/>
          <p:cNvSpPr>
            <a:spLocks noGrp="1" noRot="1" noChangeAspect="1"/>
          </p:cNvSpPr>
          <p:nvPr>
            <p:ph type="sldImg" idx="2"/>
          </p:nvPr>
        </p:nvSpPr>
        <p:spPr>
          <a:xfrm>
            <a:off x="2197100" y="696913"/>
            <a:ext cx="2616200" cy="34877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 txBox="1">
            <a:spLocks noGrp="1"/>
          </p:cNvSpPr>
          <p:nvPr>
            <p:ph type="body" idx="1"/>
          </p:nvPr>
        </p:nvSpPr>
        <p:spPr>
          <a:xfrm>
            <a:off x="933450" y="4416425"/>
            <a:ext cx="5143500" cy="4183062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2197100" y="696913"/>
            <a:ext cx="2616200" cy="34877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 txBox="1">
            <a:spLocks noGrp="1"/>
          </p:cNvSpPr>
          <p:nvPr>
            <p:ph type="body" idx="1"/>
          </p:nvPr>
        </p:nvSpPr>
        <p:spPr>
          <a:xfrm>
            <a:off x="933450" y="4416425"/>
            <a:ext cx="5143500" cy="4183062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76" name="Shape 276"/>
          <p:cNvSpPr>
            <a:spLocks noGrp="1" noRot="1" noChangeAspect="1"/>
          </p:cNvSpPr>
          <p:nvPr>
            <p:ph type="sldImg" idx="2"/>
          </p:nvPr>
        </p:nvSpPr>
        <p:spPr>
          <a:xfrm>
            <a:off x="2197100" y="696913"/>
            <a:ext cx="2616200" cy="34877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 txBox="1">
            <a:spLocks noGrp="1"/>
          </p:cNvSpPr>
          <p:nvPr>
            <p:ph type="body" idx="1"/>
          </p:nvPr>
        </p:nvSpPr>
        <p:spPr>
          <a:xfrm>
            <a:off x="933450" y="4416425"/>
            <a:ext cx="5143500" cy="4183062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88" name="Shape 288"/>
          <p:cNvSpPr>
            <a:spLocks noGrp="1" noRot="1" noChangeAspect="1"/>
          </p:cNvSpPr>
          <p:nvPr>
            <p:ph type="sldImg" idx="2"/>
          </p:nvPr>
        </p:nvSpPr>
        <p:spPr>
          <a:xfrm>
            <a:off x="2197100" y="696913"/>
            <a:ext cx="2616200" cy="34877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 txBox="1">
            <a:spLocks noGrp="1"/>
          </p:cNvSpPr>
          <p:nvPr>
            <p:ph type="body" idx="1"/>
          </p:nvPr>
        </p:nvSpPr>
        <p:spPr>
          <a:xfrm>
            <a:off x="933450" y="4416425"/>
            <a:ext cx="5143500" cy="4183062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00" name="Shape 300"/>
          <p:cNvSpPr>
            <a:spLocks noGrp="1" noRot="1" noChangeAspect="1"/>
          </p:cNvSpPr>
          <p:nvPr>
            <p:ph type="sldImg" idx="2"/>
          </p:nvPr>
        </p:nvSpPr>
        <p:spPr>
          <a:xfrm>
            <a:off x="2197100" y="696913"/>
            <a:ext cx="2616200" cy="34877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Shape 311"/>
          <p:cNvSpPr>
            <a:spLocks noGrp="1" noRot="1" noChangeAspect="1"/>
          </p:cNvSpPr>
          <p:nvPr>
            <p:ph type="sldImg" idx="2"/>
          </p:nvPr>
        </p:nvSpPr>
        <p:spPr>
          <a:xfrm>
            <a:off x="2197100" y="696913"/>
            <a:ext cx="2616200" cy="34877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Shape 312"/>
          <p:cNvSpPr txBox="1">
            <a:spLocks noGrp="1"/>
          </p:cNvSpPr>
          <p:nvPr>
            <p:ph type="body" idx="1"/>
          </p:nvPr>
        </p:nvSpPr>
        <p:spPr>
          <a:xfrm>
            <a:off x="933450" y="4416425"/>
            <a:ext cx="5143500" cy="4183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13" name="Shape 313"/>
          <p:cNvSpPr txBox="1">
            <a:spLocks noGrp="1"/>
          </p:cNvSpPr>
          <p:nvPr>
            <p:ph type="sldNum" idx="12"/>
          </p:nvPr>
        </p:nvSpPr>
        <p:spPr>
          <a:xfrm>
            <a:off x="3973512" y="8831262"/>
            <a:ext cx="3036900" cy="465000"/>
          </a:xfrm>
          <a:prstGeom prst="rect">
            <a:avLst/>
          </a:prstGeom>
        </p:spPr>
        <p:txBody>
          <a:bodyPr wrap="square" lIns="93150" tIns="46575" rIns="93150" bIns="46575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pPr lvl="0">
                <a:spcBef>
                  <a:spcPts val="0"/>
                </a:spcBef>
                <a:buClr>
                  <a:srgbClr val="000000"/>
                </a:buClr>
                <a:buSzPct val="25000"/>
                <a:buFont typeface="Times New Roman"/>
                <a:buNone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Shape 393"/>
          <p:cNvSpPr txBox="1">
            <a:spLocks noGrp="1"/>
          </p:cNvSpPr>
          <p:nvPr>
            <p:ph type="body" idx="1"/>
          </p:nvPr>
        </p:nvSpPr>
        <p:spPr>
          <a:xfrm>
            <a:off x="933450" y="4416425"/>
            <a:ext cx="5143500" cy="4183062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4" name="Shape 394"/>
          <p:cNvSpPr>
            <a:spLocks noGrp="1" noRot="1" noChangeAspect="1"/>
          </p:cNvSpPr>
          <p:nvPr>
            <p:ph type="sldImg" idx="2"/>
          </p:nvPr>
        </p:nvSpPr>
        <p:spPr>
          <a:xfrm>
            <a:off x="2197100" y="696913"/>
            <a:ext cx="2616200" cy="34877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Shape 405"/>
          <p:cNvSpPr txBox="1">
            <a:spLocks noGrp="1"/>
          </p:cNvSpPr>
          <p:nvPr>
            <p:ph type="body" idx="1"/>
          </p:nvPr>
        </p:nvSpPr>
        <p:spPr>
          <a:xfrm>
            <a:off x="933450" y="4416425"/>
            <a:ext cx="5143500" cy="4183062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06" name="Shape 406"/>
          <p:cNvSpPr>
            <a:spLocks noGrp="1" noRot="1" noChangeAspect="1"/>
          </p:cNvSpPr>
          <p:nvPr>
            <p:ph type="sldImg" idx="2"/>
          </p:nvPr>
        </p:nvSpPr>
        <p:spPr>
          <a:xfrm>
            <a:off x="2197100" y="696913"/>
            <a:ext cx="2616200" cy="34877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Shape 417"/>
          <p:cNvSpPr txBox="1">
            <a:spLocks noGrp="1"/>
          </p:cNvSpPr>
          <p:nvPr>
            <p:ph type="body" idx="1"/>
          </p:nvPr>
        </p:nvSpPr>
        <p:spPr>
          <a:xfrm>
            <a:off x="933450" y="4416425"/>
            <a:ext cx="5143500" cy="4183062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18" name="Shape 418"/>
          <p:cNvSpPr>
            <a:spLocks noGrp="1" noRot="1" noChangeAspect="1"/>
          </p:cNvSpPr>
          <p:nvPr>
            <p:ph type="sldImg" idx="2"/>
          </p:nvPr>
        </p:nvSpPr>
        <p:spPr>
          <a:xfrm>
            <a:off x="2197100" y="696913"/>
            <a:ext cx="2616200" cy="34877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Shape 434"/>
          <p:cNvSpPr txBox="1">
            <a:spLocks noGrp="1"/>
          </p:cNvSpPr>
          <p:nvPr>
            <p:ph type="body" idx="1"/>
          </p:nvPr>
        </p:nvSpPr>
        <p:spPr>
          <a:xfrm>
            <a:off x="933450" y="4416425"/>
            <a:ext cx="5143500" cy="4183062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35" name="Shape 435"/>
          <p:cNvSpPr>
            <a:spLocks noGrp="1" noRot="1" noChangeAspect="1"/>
          </p:cNvSpPr>
          <p:nvPr>
            <p:ph type="sldImg" idx="2"/>
          </p:nvPr>
        </p:nvSpPr>
        <p:spPr>
          <a:xfrm>
            <a:off x="2197100" y="696913"/>
            <a:ext cx="2616200" cy="34877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dt" idx="10"/>
          </p:nvPr>
        </p:nvSpPr>
        <p:spPr>
          <a:xfrm>
            <a:off x="514350" y="8331200"/>
            <a:ext cx="1428750" cy="60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ftr" idx="11"/>
          </p:nvPr>
        </p:nvSpPr>
        <p:spPr>
          <a:xfrm>
            <a:off x="2343150" y="8331200"/>
            <a:ext cx="2171700" cy="60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4914900" y="8331200"/>
            <a:ext cx="1428750" cy="60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Times New Roman"/>
                <a:buNone/>
              </a:pPr>
              <a:t>‹Nº›</a:t>
            </a:fld>
            <a:endParaRPr lang="en-US"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Título vertical y texto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 rot="5400000">
            <a:off x="1957387" y="3741738"/>
            <a:ext cx="7315200" cy="14573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 rot="5400000">
            <a:off x="-1033463" y="2360613"/>
            <a:ext cx="7315200" cy="421957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xfrm>
            <a:off x="514350" y="8331200"/>
            <a:ext cx="1428750" cy="60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ftr" idx="11"/>
          </p:nvPr>
        </p:nvSpPr>
        <p:spPr>
          <a:xfrm>
            <a:off x="2343150" y="8331200"/>
            <a:ext cx="2171700" cy="60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4914900" y="8331200"/>
            <a:ext cx="1428750" cy="60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Times New Roman"/>
                <a:buNone/>
              </a:pPr>
              <a:t>‹Nº›</a:t>
            </a:fld>
            <a:endParaRPr lang="en-US" sz="1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ítulo y texto vertical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 rot="5400000">
            <a:off x="685800" y="2470150"/>
            <a:ext cx="5486400" cy="5829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dt" idx="10"/>
          </p:nvPr>
        </p:nvSpPr>
        <p:spPr>
          <a:xfrm>
            <a:off x="514350" y="8331200"/>
            <a:ext cx="1428750" cy="60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ftr" idx="11"/>
          </p:nvPr>
        </p:nvSpPr>
        <p:spPr>
          <a:xfrm>
            <a:off x="2343150" y="8331200"/>
            <a:ext cx="2171700" cy="60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4914900" y="8331200"/>
            <a:ext cx="1428750" cy="60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Times New Roman"/>
                <a:buNone/>
              </a:pPr>
              <a:t>‹Nº›</a:t>
            </a:fld>
            <a:endParaRPr lang="en-US" sz="1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Imagen con título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3" name="Shape 33"/>
          <p:cNvSpPr>
            <a:spLocks noGrp="1"/>
          </p:cNvSpPr>
          <p:nvPr>
            <p:ph type="pic" idx="2"/>
          </p:nvPr>
        </p:nvSpPr>
        <p:spPr>
          <a:xfrm>
            <a:off x="1344613" y="817563"/>
            <a:ext cx="4114800" cy="548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1344613" y="7156450"/>
            <a:ext cx="4114800" cy="107315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dt" idx="10"/>
          </p:nvPr>
        </p:nvSpPr>
        <p:spPr>
          <a:xfrm>
            <a:off x="514350" y="8331200"/>
            <a:ext cx="1428750" cy="60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ftr" idx="11"/>
          </p:nvPr>
        </p:nvSpPr>
        <p:spPr>
          <a:xfrm>
            <a:off x="2343150" y="8331200"/>
            <a:ext cx="2171700" cy="60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4914900" y="8331200"/>
            <a:ext cx="1428750" cy="60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Times New Roman"/>
                <a:buNone/>
              </a:pPr>
              <a:t>‹Nº›</a:t>
            </a:fld>
            <a:endParaRPr lang="en-US" sz="1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ido con título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2681288" y="363538"/>
            <a:ext cx="3833812" cy="780415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2"/>
          </p:nvPr>
        </p:nvSpPr>
        <p:spPr>
          <a:xfrm>
            <a:off x="342900" y="1912938"/>
            <a:ext cx="2255838" cy="625475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dt" idx="10"/>
          </p:nvPr>
        </p:nvSpPr>
        <p:spPr>
          <a:xfrm>
            <a:off x="514350" y="8331200"/>
            <a:ext cx="1428750" cy="60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ftr" idx="11"/>
          </p:nvPr>
        </p:nvSpPr>
        <p:spPr>
          <a:xfrm>
            <a:off x="2343150" y="8331200"/>
            <a:ext cx="2171700" cy="60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4914900" y="8331200"/>
            <a:ext cx="1428750" cy="60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Times New Roman"/>
                <a:buNone/>
              </a:pPr>
              <a:t>‹Nº›</a:t>
            </a:fld>
            <a:endParaRPr lang="en-US" sz="1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ólo el título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dt" idx="10"/>
          </p:nvPr>
        </p:nvSpPr>
        <p:spPr>
          <a:xfrm>
            <a:off x="514350" y="8331200"/>
            <a:ext cx="1428750" cy="60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ftr" idx="11"/>
          </p:nvPr>
        </p:nvSpPr>
        <p:spPr>
          <a:xfrm>
            <a:off x="2343150" y="8331200"/>
            <a:ext cx="2171700" cy="60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4914900" y="8331200"/>
            <a:ext cx="1428750" cy="60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Times New Roman"/>
                <a:buNone/>
              </a:pPr>
              <a:t>‹Nº›</a:t>
            </a:fld>
            <a:endParaRPr lang="en-US" sz="1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ación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20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body" idx="2"/>
          </p:nvPr>
        </p:nvSpPr>
        <p:spPr>
          <a:xfrm>
            <a:off x="342900" y="2900363"/>
            <a:ext cx="3030538" cy="52673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3"/>
          </p:nvPr>
        </p:nvSpPr>
        <p:spPr>
          <a:xfrm>
            <a:off x="3484563" y="2046288"/>
            <a:ext cx="3030537" cy="85407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20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body" idx="4"/>
          </p:nvPr>
        </p:nvSpPr>
        <p:spPr>
          <a:xfrm>
            <a:off x="3484563" y="2900363"/>
            <a:ext cx="3030537" cy="52673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dt" idx="10"/>
          </p:nvPr>
        </p:nvSpPr>
        <p:spPr>
          <a:xfrm>
            <a:off x="514350" y="8331200"/>
            <a:ext cx="1428750" cy="60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ftr" idx="11"/>
          </p:nvPr>
        </p:nvSpPr>
        <p:spPr>
          <a:xfrm>
            <a:off x="2343150" y="8331200"/>
            <a:ext cx="2171700" cy="60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sldNum" idx="12"/>
          </p:nvPr>
        </p:nvSpPr>
        <p:spPr>
          <a:xfrm>
            <a:off x="4914900" y="8331200"/>
            <a:ext cx="1428750" cy="60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Times New Roman"/>
                <a:buNone/>
              </a:pPr>
              <a:t>‹Nº›</a:t>
            </a:fld>
            <a:endParaRPr lang="en-US" sz="1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os objetos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514350" y="2641600"/>
            <a:ext cx="2838450" cy="548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333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2"/>
          </p:nvPr>
        </p:nvSpPr>
        <p:spPr>
          <a:xfrm>
            <a:off x="3505200" y="2641600"/>
            <a:ext cx="2838450" cy="548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333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dt" idx="10"/>
          </p:nvPr>
        </p:nvSpPr>
        <p:spPr>
          <a:xfrm>
            <a:off x="514350" y="8331200"/>
            <a:ext cx="1428750" cy="60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ftr" idx="11"/>
          </p:nvPr>
        </p:nvSpPr>
        <p:spPr>
          <a:xfrm>
            <a:off x="2343150" y="8331200"/>
            <a:ext cx="2171700" cy="60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sldNum" idx="12"/>
          </p:nvPr>
        </p:nvSpPr>
        <p:spPr>
          <a:xfrm>
            <a:off x="4914900" y="8331200"/>
            <a:ext cx="1428750" cy="60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Times New Roman"/>
                <a:buNone/>
              </a:pPr>
              <a:t>‹Nº›</a:t>
            </a:fld>
            <a:endParaRPr lang="en-US" sz="1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Encabezado de sección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0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514350" y="8331200"/>
            <a:ext cx="1428750" cy="60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2343150" y="8331200"/>
            <a:ext cx="2171700" cy="60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914900" y="8331200"/>
            <a:ext cx="1428750" cy="60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Times New Roman"/>
                <a:buNone/>
              </a:pPr>
              <a:t>‹Nº›</a:t>
            </a:fld>
            <a:endParaRPr lang="en-US" sz="1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514350" y="8331200"/>
            <a:ext cx="1428750" cy="60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2343150" y="8331200"/>
            <a:ext cx="2171700" cy="60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4914900" y="8331200"/>
            <a:ext cx="1428750" cy="60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Times New Roman"/>
                <a:buNone/>
              </a:pPr>
              <a:t>‹Nº›</a:t>
            </a:fld>
            <a:endParaRPr lang="en-US" sz="1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ctr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514350" y="8331200"/>
            <a:ext cx="1428750" cy="60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2343150" y="8331200"/>
            <a:ext cx="2171700" cy="60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4914900" y="8331200"/>
            <a:ext cx="1428750" cy="60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Times New Roman"/>
                <a:buNone/>
              </a:pPr>
              <a:t>‹Nº›</a:t>
            </a:fld>
            <a:endParaRPr lang="en-US" sz="1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514350" y="8331200"/>
            <a:ext cx="1428750" cy="60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2343150" y="8331200"/>
            <a:ext cx="2171700" cy="60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4914900" y="8331200"/>
            <a:ext cx="1428750" cy="60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Times New Roman"/>
                <a:buNone/>
              </a:pPr>
              <a:t>‹Nº›</a:t>
            </a:fld>
            <a:endParaRPr lang="en-US"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/>
          <p:nvPr/>
        </p:nvSpPr>
        <p:spPr>
          <a:xfrm>
            <a:off x="0" y="0"/>
            <a:ext cx="1447800" cy="9144000"/>
          </a:xfrm>
          <a:prstGeom prst="rect">
            <a:avLst/>
          </a:prstGeom>
          <a:gradFill>
            <a:gsLst>
              <a:gs pos="0">
                <a:srgbClr val="B2B2B2"/>
              </a:gs>
              <a:gs pos="50000">
                <a:srgbClr val="525252"/>
              </a:gs>
              <a:gs pos="100000">
                <a:srgbClr val="B2B2B2"/>
              </a:gs>
            </a:gsLst>
            <a:lin ang="18900000" scaled="0"/>
          </a:gra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89" name="Shape 89"/>
          <p:cNvGrpSpPr/>
          <p:nvPr/>
        </p:nvGrpSpPr>
        <p:grpSpPr>
          <a:xfrm>
            <a:off x="1676400" y="4038600"/>
            <a:ext cx="4652962" cy="1192213"/>
            <a:chOff x="1949450" y="3989387"/>
            <a:chExt cx="4652962" cy="1192213"/>
          </a:xfrm>
        </p:grpSpPr>
        <p:sp>
          <p:nvSpPr>
            <p:cNvPr id="90" name="Shape 90"/>
            <p:cNvSpPr txBox="1"/>
            <p:nvPr/>
          </p:nvSpPr>
          <p:spPr>
            <a:xfrm>
              <a:off x="1949450" y="3989387"/>
              <a:ext cx="2384425" cy="7016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Arial"/>
                <a:buNone/>
              </a:pPr>
              <a:r>
                <a:rPr lang="en-US" sz="4000" b="1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MANUAL</a:t>
              </a:r>
            </a:p>
          </p:txBody>
        </p:sp>
        <p:sp>
          <p:nvSpPr>
            <p:cNvPr id="91" name="Shape 91"/>
            <p:cNvSpPr txBox="1"/>
            <p:nvPr/>
          </p:nvSpPr>
          <p:spPr>
            <a:xfrm>
              <a:off x="2717800" y="4479925"/>
              <a:ext cx="3884612" cy="7016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Arial"/>
                <a:buNone/>
              </a:pPr>
              <a:r>
                <a:rPr lang="en-US" sz="40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de Organización</a:t>
              </a:r>
            </a:p>
          </p:txBody>
        </p:sp>
      </p:grpSp>
      <p:cxnSp>
        <p:nvCxnSpPr>
          <p:cNvPr id="92" name="Shape 92"/>
          <p:cNvCxnSpPr/>
          <p:nvPr/>
        </p:nvCxnSpPr>
        <p:spPr>
          <a:xfrm>
            <a:off x="0" y="8839200"/>
            <a:ext cx="6858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93" name="Shape 93"/>
          <p:cNvSpPr txBox="1"/>
          <p:nvPr/>
        </p:nvSpPr>
        <p:spPr>
          <a:xfrm>
            <a:off x="3530600" y="6732587"/>
            <a:ext cx="1187450" cy="2762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APLICADO A:</a:t>
            </a:r>
          </a:p>
        </p:txBody>
      </p:sp>
      <p:sp>
        <p:nvSpPr>
          <p:cNvPr id="94" name="Shape 94"/>
          <p:cNvSpPr txBox="1"/>
          <p:nvPr/>
        </p:nvSpPr>
        <p:spPr>
          <a:xfrm>
            <a:off x="2576511" y="8172450"/>
            <a:ext cx="3502025" cy="24606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0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 LUIS POTOSÍ, S.L.P., </a:t>
            </a:r>
            <a:r>
              <a:rPr lang="en-US" sz="1000" b="1" dirty="0" smtClean="0">
                <a:solidFill>
                  <a:schemeClr val="dk1"/>
                </a:solidFill>
              </a:rPr>
              <a:t>NOVIEMBRE</a:t>
            </a:r>
            <a:r>
              <a:rPr lang="en-US" sz="1000" b="1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10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2017</a:t>
            </a:r>
          </a:p>
        </p:txBody>
      </p:sp>
      <p:sp>
        <p:nvSpPr>
          <p:cNvPr id="95" name="Shape 95"/>
          <p:cNvSpPr txBox="1"/>
          <p:nvPr/>
        </p:nvSpPr>
        <p:spPr>
          <a:xfrm>
            <a:off x="2360612" y="6965950"/>
            <a:ext cx="3717925" cy="2762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DIRECCIÓN 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GENERAL AGENCIA PRO SAN LUIS</a:t>
            </a:r>
          </a:p>
        </p:txBody>
      </p:sp>
      <p:pic>
        <p:nvPicPr>
          <p:cNvPr id="96" name="Shape 9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65275" y="388937"/>
            <a:ext cx="5183187" cy="18335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/>
          <p:nvPr/>
        </p:nvSpPr>
        <p:spPr>
          <a:xfrm>
            <a:off x="0" y="0"/>
            <a:ext cx="1443037" cy="9144000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2" name="Shape 102"/>
          <p:cNvSpPr txBox="1"/>
          <p:nvPr/>
        </p:nvSpPr>
        <p:spPr>
          <a:xfrm>
            <a:off x="3175" y="53975"/>
            <a:ext cx="1709737" cy="39687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CONTENIDO</a:t>
            </a:r>
          </a:p>
        </p:txBody>
      </p:sp>
      <p:cxnSp>
        <p:nvCxnSpPr>
          <p:cNvPr id="103" name="Shape 103"/>
          <p:cNvCxnSpPr/>
          <p:nvPr/>
        </p:nvCxnSpPr>
        <p:spPr>
          <a:xfrm>
            <a:off x="0" y="520700"/>
            <a:ext cx="6858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04" name="Shape 104"/>
          <p:cNvSpPr txBox="1"/>
          <p:nvPr/>
        </p:nvSpPr>
        <p:spPr>
          <a:xfrm>
            <a:off x="1571625" y="1381894"/>
            <a:ext cx="5172075" cy="729456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Introducción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                </a:t>
            </a:r>
            <a:r>
              <a:rPr lang="en-US" sz="1200" b="1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1          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	            </a:t>
            </a:r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Directorio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                                                                                 </a:t>
            </a:r>
            <a:r>
              <a:rPr lang="en-US" sz="1200" b="1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                                                  </a:t>
            </a:r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</a:pP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	                    </a:t>
            </a:r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Legislación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 Base legal	                                       </a:t>
            </a:r>
            <a:r>
              <a:rPr lang="en-US" sz="1200" b="1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3 </a:t>
            </a:r>
            <a:endParaRPr lang="en-US" sz="12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Misión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                          </a:t>
            </a:r>
            <a:r>
              <a:rPr lang="en-US" sz="1200" b="1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				                    </a:t>
            </a:r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Wingdings" pitchFamily="2" charset="2"/>
              <a:buChar char="§"/>
            </a:pP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                   </a:t>
            </a:r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Código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conducta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                                      </a:t>
            </a:r>
            <a:r>
              <a:rPr lang="en-US" sz="1200" b="1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Estructura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Orgánica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	                 </a:t>
            </a:r>
            <a:r>
              <a:rPr lang="en-US" sz="1200" b="1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Organigrama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              </a:t>
            </a:r>
            <a:r>
              <a:rPr lang="en-US" sz="1200" b="1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		                                       </a:t>
            </a:r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Descripción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Funciones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                                        </a:t>
            </a:r>
            <a:r>
              <a:rPr lang="en-US" sz="1200" b="1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                 	             </a:t>
            </a:r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Autorización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                   9			                  </a:t>
            </a:r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Control de  </a:t>
            </a:r>
            <a:r>
              <a:rPr lang="en-US" sz="12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Actualizaciones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                                      </a:t>
            </a:r>
            <a:r>
              <a:rPr lang="en-US" sz="1200" b="1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  		</a:t>
            </a:r>
          </a:p>
        </p:txBody>
      </p:sp>
      <p:sp>
        <p:nvSpPr>
          <p:cNvPr id="105" name="Shape 105"/>
          <p:cNvSpPr txBox="1"/>
          <p:nvPr/>
        </p:nvSpPr>
        <p:spPr>
          <a:xfrm>
            <a:off x="5661248" y="1107257"/>
            <a:ext cx="811212" cy="27463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Sección</a:t>
            </a: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/>
          <p:nvPr/>
        </p:nvSpPr>
        <p:spPr>
          <a:xfrm>
            <a:off x="0" y="0"/>
            <a:ext cx="1443037" cy="9144000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1" name="Shape 111"/>
          <p:cNvSpPr txBox="1"/>
          <p:nvPr/>
        </p:nvSpPr>
        <p:spPr>
          <a:xfrm>
            <a:off x="-3175" y="47625"/>
            <a:ext cx="2162175" cy="39687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b="1" i="1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INTRODUCCIÓN</a:t>
            </a:r>
            <a:endParaRPr lang="en-US" sz="2000" b="1" i="1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2" name="Shape 112"/>
          <p:cNvCxnSpPr/>
          <p:nvPr/>
        </p:nvCxnSpPr>
        <p:spPr>
          <a:xfrm>
            <a:off x="0" y="520700"/>
            <a:ext cx="6858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13" name="Shape 113"/>
          <p:cNvSpPr txBox="1"/>
          <p:nvPr/>
        </p:nvSpPr>
        <p:spPr>
          <a:xfrm>
            <a:off x="1584325" y="1187624"/>
            <a:ext cx="5159375" cy="655637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presente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manual se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elaboró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con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objeto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servidores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públicos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Gobierno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del Estado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cuenten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con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fuente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información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les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permita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conocer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organización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del </a:t>
            </a: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Dirección General </a:t>
            </a:r>
            <a:r>
              <a:rPr lang="en-US" sz="1200" b="1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Pro San Luis,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así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funciones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cargo.</a:t>
            </a:r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documento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presenta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Estructura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Orgánica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actualizada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autorizada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marco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jurídico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en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sustentan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ajuste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funcionamiento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objetivos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tienen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encomendados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descripción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funciones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debe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realizar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alcanzarlos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Además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manual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organización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facilita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empleados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funcionarios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conocimiento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obligaciones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en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ámbito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competencia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así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mismo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ayuda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entre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otras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cosas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integrar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orientar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nuevo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personal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un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instrumento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valioso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estudios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productividad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reorganización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recursos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humanos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aplicación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presente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manual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únicamente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personal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integra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1200" b="1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Pro San Luis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será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mismo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responsable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actualizar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modificar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contenido.  </a:t>
            </a:r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Dada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naturaleza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dinámica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Gobierno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del Estado,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necesario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cualquier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cambio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presente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en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organización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áreas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se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comunique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brevedad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a la Dirección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Organización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Métodos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Oficialía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Mayor, con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objeto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revisarlos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mantener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actualizada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Estructura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Orgánica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Administración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Pública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Estatal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/>
          <p:nvPr/>
        </p:nvSpPr>
        <p:spPr>
          <a:xfrm>
            <a:off x="0" y="0"/>
            <a:ext cx="1443037" cy="9144000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9" name="Shape 119"/>
          <p:cNvSpPr txBox="1"/>
          <p:nvPr/>
        </p:nvSpPr>
        <p:spPr>
          <a:xfrm>
            <a:off x="-4762" y="50800"/>
            <a:ext cx="2478087" cy="39687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 I R E C T O R I O </a:t>
            </a:r>
          </a:p>
        </p:txBody>
      </p:sp>
      <p:cxnSp>
        <p:nvCxnSpPr>
          <p:cNvPr id="120" name="Shape 120"/>
          <p:cNvCxnSpPr/>
          <p:nvPr/>
        </p:nvCxnSpPr>
        <p:spPr>
          <a:xfrm>
            <a:off x="0" y="520700"/>
            <a:ext cx="6858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21" name="Shape 121"/>
          <p:cNvSpPr txBox="1"/>
          <p:nvPr/>
        </p:nvSpPr>
        <p:spPr>
          <a:xfrm>
            <a:off x="1571625" y="1172766"/>
            <a:ext cx="5172075" cy="3162623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DIRECCION GENERAL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DIRECCION DE AREA INDUSTRIAL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DIRECCION DE AREA AGROPECUARIA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SUBDIRECCION DE AREA DE TURISMO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SUBDIRECCION DE VINCULACION 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ÁREA ADMINISTRATIVA</a:t>
            </a:r>
            <a:r>
              <a:rPr lang="en-US" sz="12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/>
          <p:nvPr/>
        </p:nvSpPr>
        <p:spPr>
          <a:xfrm>
            <a:off x="0" y="0"/>
            <a:ext cx="1443037" cy="9144000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7" name="Shape 127"/>
          <p:cNvSpPr txBox="1"/>
          <p:nvPr/>
        </p:nvSpPr>
        <p:spPr>
          <a:xfrm>
            <a:off x="-1587" y="49212"/>
            <a:ext cx="4216400" cy="39687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LEGISLACIÓN O BASE LEGAL</a:t>
            </a:r>
          </a:p>
        </p:txBody>
      </p:sp>
      <p:cxnSp>
        <p:nvCxnSpPr>
          <p:cNvPr id="128" name="Shape 128"/>
          <p:cNvCxnSpPr/>
          <p:nvPr/>
        </p:nvCxnSpPr>
        <p:spPr>
          <a:xfrm>
            <a:off x="0" y="520700"/>
            <a:ext cx="6858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29" name="Shape 129"/>
          <p:cNvSpPr txBox="1"/>
          <p:nvPr/>
        </p:nvSpPr>
        <p:spPr>
          <a:xfrm>
            <a:off x="1571625" y="1173163"/>
            <a:ext cx="5129212" cy="57038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Los </a:t>
            </a:r>
            <a:r>
              <a:rPr lang="en-US" sz="1200" b="1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ordenamientos</a:t>
            </a: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1200" b="1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normas</a:t>
            </a: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1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jurídicas</a:t>
            </a: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1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1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rigen</a:t>
            </a: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1200" b="1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operación</a:t>
            </a: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la </a:t>
            </a:r>
            <a:r>
              <a:rPr lang="en-US" sz="1200" b="1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Pro San Luis  son los  </a:t>
            </a:r>
            <a:r>
              <a:rPr lang="en-US" sz="1200" b="1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siguientes</a:t>
            </a: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</a:p>
          <a:p>
            <a:pPr marL="171450" marR="0" lvl="0" indent="-171450" algn="just" rtl="0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</a:pPr>
            <a:endParaRPr sz="1200" b="1" i="1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5725" marR="0" lvl="1" indent="-85725" algn="just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Constitución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Política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los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Estados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Unidos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Mexicanos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85725" marR="0" lvl="1" indent="-85725" algn="just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5725" marR="0" lvl="1" indent="-85725" algn="just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Constitución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Política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del Estado de San Luis Potosí.</a:t>
            </a:r>
          </a:p>
          <a:p>
            <a:pPr marL="85725" marR="0" lvl="1" indent="-85725" algn="just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5725" marR="0" lvl="1" indent="-85725" algn="just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Ley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Orgánica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la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Administración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Pública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del Estado de San Luis Potosí.</a:t>
            </a:r>
          </a:p>
          <a:p>
            <a:pPr marL="85725" marR="0" lvl="1" indent="-85725" algn="just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5725" marR="0" lvl="1" indent="-85725" algn="just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Ley de los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Trabajadores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al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Servicio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Instituciones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Públicas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del Estado de San Luis Potosí.</a:t>
            </a:r>
          </a:p>
          <a:p>
            <a:pPr marL="85725" marR="0" lvl="1" indent="-85725" algn="just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5725" marR="0" lvl="1" indent="-85725" algn="just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Ley de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Transparencia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Acceso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la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Información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Pública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85725" marR="0" lvl="1" indent="-85725" algn="just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5725" marR="0" lvl="0" indent="-85725" algn="just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Decreto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Administrativo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mediante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cual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Pro San Luis </a:t>
            </a:r>
          </a:p>
          <a:p>
            <a:pPr marL="85725" marR="0" lvl="0" indent="-85725" algn="just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5725" marR="0" lvl="0" indent="-85725" algn="just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Código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conducta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Servidores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Públicos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Gobierno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del Estado de San Luis Potosí.</a:t>
            </a:r>
          </a:p>
          <a:p>
            <a:pPr marL="85725" marR="0" lvl="0" indent="-85725" algn="just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5725" marR="0" lvl="1" indent="-85725" algn="just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Reglamento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interior de la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Pro San Luis.</a:t>
            </a:r>
          </a:p>
          <a:p>
            <a:pPr marL="85725" marR="0" lvl="1" indent="-85725" algn="just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5725" marR="0" lvl="1" indent="-85725" algn="just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Acuerdo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Disciplina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del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Gasto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Público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el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Fortalecimiento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la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Inversión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Desarrollo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12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1" indent="-171450" algn="just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</a:pPr>
            <a:endParaRPr sz="12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1" indent="-171450" algn="just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1" indent="-171450" algn="just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</a:pPr>
            <a:endParaRPr sz="12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1" indent="-171450" algn="just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</a:pPr>
            <a:endParaRPr sz="12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1" indent="-171450" algn="just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</a:pPr>
            <a:endParaRPr sz="12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1" indent="-171450" algn="just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</a:pPr>
            <a:endParaRPr sz="12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1" indent="-171450" algn="just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</a:pPr>
            <a:endParaRPr sz="12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1" indent="-171450" algn="just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</a:pPr>
            <a:endParaRPr sz="12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1" indent="-171450" algn="just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</a:pPr>
            <a:endParaRPr sz="12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/>
          <p:nvPr/>
        </p:nvSpPr>
        <p:spPr>
          <a:xfrm>
            <a:off x="0" y="0"/>
            <a:ext cx="1443037" cy="9144000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" name="Shape 135"/>
          <p:cNvSpPr txBox="1"/>
          <p:nvPr/>
        </p:nvSpPr>
        <p:spPr>
          <a:xfrm>
            <a:off x="6350" y="50800"/>
            <a:ext cx="4216400" cy="39687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 I S I Ó N</a:t>
            </a:r>
          </a:p>
        </p:txBody>
      </p:sp>
      <p:cxnSp>
        <p:nvCxnSpPr>
          <p:cNvPr id="136" name="Shape 136"/>
          <p:cNvCxnSpPr/>
          <p:nvPr/>
        </p:nvCxnSpPr>
        <p:spPr>
          <a:xfrm>
            <a:off x="0" y="520700"/>
            <a:ext cx="6858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37" name="Shape 137"/>
          <p:cNvSpPr txBox="1"/>
          <p:nvPr/>
        </p:nvSpPr>
        <p:spPr>
          <a:xfrm>
            <a:off x="1571625" y="4010024"/>
            <a:ext cx="5172075" cy="124245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Identificar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concretar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impulsar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proyectos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promoción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impulso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atracción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de 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inversiones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productivas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en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materia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agropecuaria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turística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 industrial,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orientadas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fortalecimiento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desarrollo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económico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del   Estado, 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generación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empleos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y 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bienestar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social.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 txBox="1"/>
          <p:nvPr/>
        </p:nvSpPr>
        <p:spPr>
          <a:xfrm>
            <a:off x="0" y="0"/>
            <a:ext cx="1443037" cy="9144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3" name="Shape 143"/>
          <p:cNvSpPr txBox="1"/>
          <p:nvPr/>
        </p:nvSpPr>
        <p:spPr>
          <a:xfrm>
            <a:off x="-5757" y="50800"/>
            <a:ext cx="4216400" cy="40005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CÓDIGO DE CONDUCTA</a:t>
            </a:r>
          </a:p>
        </p:txBody>
      </p:sp>
      <p:cxnSp>
        <p:nvCxnSpPr>
          <p:cNvPr id="144" name="Shape 144"/>
          <p:cNvCxnSpPr/>
          <p:nvPr/>
        </p:nvCxnSpPr>
        <p:spPr>
          <a:xfrm>
            <a:off x="0" y="520700"/>
            <a:ext cx="6858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45" name="Shape 145"/>
          <p:cNvSpPr txBox="1"/>
          <p:nvPr/>
        </p:nvSpPr>
        <p:spPr>
          <a:xfrm>
            <a:off x="1519237" y="1106487"/>
            <a:ext cx="5129212" cy="2762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1530350" y="1189219"/>
            <a:ext cx="5186363" cy="747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5250" indent="-95250" algn="just">
              <a:spcBef>
                <a:spcPts val="0"/>
              </a:spcBef>
              <a:buFontTx/>
              <a:buAutoNum type="romanUcPeriod"/>
              <a:defRPr/>
            </a:pPr>
            <a:r>
              <a:rPr lang="es-ES_tradnl" altLang="es-MX" sz="1200" b="1" i="1" dirty="0">
                <a:latin typeface="Arial" charset="0"/>
                <a:cs typeface="Arial" charset="0"/>
              </a:rPr>
              <a:t>Dedicación</a:t>
            </a:r>
          </a:p>
          <a:p>
            <a:pPr marL="285750" indent="-285750" algn="just">
              <a:spcBef>
                <a:spcPts val="0"/>
              </a:spcBef>
              <a:buFontTx/>
              <a:buAutoNum type="romanUcPeriod"/>
              <a:defRPr/>
            </a:pPr>
            <a:endParaRPr lang="es-ES_tradnl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ES_tradnl" altLang="es-MX" sz="1200" dirty="0">
                <a:latin typeface="Arial" charset="0"/>
                <a:cs typeface="Arial" charset="0"/>
              </a:rPr>
              <a:t>Procurar su mejor esfuerzo y perseverancia para alcanzar los objetivos institucionales en el desempeño de las actividades gubernamentales, imprimir pasión y demostrar aprecio por San Luis Potosí, sus instituciones y por su trabajo, así como demostrar un alto compromiso hacia la sociedad en la solución de sus demandas.</a:t>
            </a:r>
          </a:p>
          <a:p>
            <a:pPr algn="just">
              <a:spcBef>
                <a:spcPts val="0"/>
              </a:spcBef>
              <a:defRPr/>
            </a:pPr>
            <a:endParaRPr lang="es-ES_tradnl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ES_tradnl" altLang="es-MX" sz="1200" b="1" i="1" dirty="0">
                <a:latin typeface="Arial" charset="0"/>
                <a:cs typeface="Arial" charset="0"/>
              </a:rPr>
              <a:t>II. Transparencia</a:t>
            </a:r>
          </a:p>
          <a:p>
            <a:pPr algn="just">
              <a:spcBef>
                <a:spcPts val="0"/>
              </a:spcBef>
              <a:defRPr/>
            </a:pPr>
            <a:endParaRPr lang="es-ES_tradnl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ES_tradnl" altLang="es-MX" sz="1200" dirty="0">
                <a:latin typeface="Arial" charset="0"/>
                <a:cs typeface="Arial" charset="0"/>
              </a:rPr>
              <a:t>Ser abiertos al derecho ciudadano respecto a la información, de acuerdo a su legalidad y oportunidad, ofreciendo al ciudadano la posibilidad de ser un usuario en la administración y entendida la transparencia como un verdadero servicio público.</a:t>
            </a:r>
          </a:p>
          <a:p>
            <a:pPr algn="just">
              <a:spcBef>
                <a:spcPts val="0"/>
              </a:spcBef>
              <a:defRPr/>
            </a:pPr>
            <a:endParaRPr lang="es-ES_tradnl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ES_tradnl" altLang="es-MX" sz="1200" b="1" i="1" dirty="0">
                <a:latin typeface="Arial" charset="0"/>
                <a:cs typeface="Arial" charset="0"/>
              </a:rPr>
              <a:t>III. Rendición de Cuentas</a:t>
            </a:r>
          </a:p>
          <a:p>
            <a:pPr algn="just">
              <a:spcBef>
                <a:spcPts val="0"/>
              </a:spcBef>
              <a:defRPr/>
            </a:pPr>
            <a:endParaRPr lang="es-ES_tradnl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ES_tradnl" altLang="es-MX" sz="1200" dirty="0">
                <a:latin typeface="Arial" charset="0"/>
                <a:cs typeface="Arial" charset="0"/>
              </a:rPr>
              <a:t>Cumplir con la responsabilidad del adecuado cumplimiento de sus funciones, objetivos y metas, fomentando la participación  ciudadana en el diseño, implementación , seguimiento  y evaluación  de políticas públicas, respondiendo de la aplicación   del recurso puesto a disposición.</a:t>
            </a:r>
          </a:p>
          <a:p>
            <a:pPr algn="just">
              <a:spcBef>
                <a:spcPts val="0"/>
              </a:spcBef>
              <a:defRPr/>
            </a:pPr>
            <a:endParaRPr lang="es-ES_tradnl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ES_tradnl" altLang="es-MX" sz="1200" b="1" i="1" dirty="0">
                <a:latin typeface="Arial" charset="0"/>
                <a:cs typeface="Arial" charset="0"/>
              </a:rPr>
              <a:t>IV. Diálogo</a:t>
            </a:r>
          </a:p>
          <a:p>
            <a:pPr algn="just">
              <a:spcBef>
                <a:spcPts val="0"/>
              </a:spcBef>
              <a:defRPr/>
            </a:pPr>
            <a:endParaRPr lang="es-ES_tradnl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ES_tradnl" altLang="es-MX" sz="1200" dirty="0">
                <a:latin typeface="Arial" charset="0"/>
                <a:cs typeface="Arial" charset="0"/>
              </a:rPr>
              <a:t>Ser abiertos, flexibles, de trato amable, humilde y respetuoso para comunicarse y construir ideas, tomando las mejores decisiones  con otras instituciones gubernamentales y organizaciones de la sociedad civil.</a:t>
            </a:r>
          </a:p>
          <a:p>
            <a:pPr algn="just">
              <a:spcBef>
                <a:spcPts val="0"/>
              </a:spcBef>
              <a:defRPr/>
            </a:pPr>
            <a:endParaRPr lang="es-ES_tradnl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ES_tradnl" altLang="es-MX" sz="1200" b="1" i="1" dirty="0">
                <a:latin typeface="Arial" charset="0"/>
                <a:cs typeface="Arial" charset="0"/>
              </a:rPr>
              <a:t>V. Respeto</a:t>
            </a:r>
          </a:p>
          <a:p>
            <a:pPr algn="just">
              <a:spcBef>
                <a:spcPts val="0"/>
              </a:spcBef>
              <a:defRPr/>
            </a:pPr>
            <a:endParaRPr lang="es-ES_tradnl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ES_tradnl" altLang="es-MX" sz="1200" dirty="0">
                <a:latin typeface="Arial" charset="0"/>
                <a:cs typeface="Arial" charset="0"/>
              </a:rPr>
              <a:t>Contar con sensibilidad para reconocer  y considerar en todo momento los derechos y libertades inherentes a la condición humana de otros servidores públicos y de la ciudadanía.</a:t>
            </a:r>
          </a:p>
          <a:p>
            <a:pPr algn="just">
              <a:spcBef>
                <a:spcPts val="0"/>
              </a:spcBef>
              <a:defRPr/>
            </a:pPr>
            <a:endParaRPr lang="es-ES_tradnl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ES_tradnl" altLang="es-MX" sz="1200" b="1" i="1" dirty="0">
                <a:latin typeface="Arial" charset="0"/>
                <a:cs typeface="Arial" charset="0"/>
              </a:rPr>
              <a:t>VI. Legalidad</a:t>
            </a:r>
          </a:p>
          <a:p>
            <a:pPr algn="just">
              <a:spcBef>
                <a:spcPts val="0"/>
              </a:spcBef>
              <a:defRPr/>
            </a:pPr>
            <a:endParaRPr lang="es-ES_tradnl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ES_tradnl" altLang="es-MX" sz="1200" dirty="0">
                <a:latin typeface="Arial" charset="0"/>
                <a:cs typeface="Arial" charset="0"/>
              </a:rPr>
              <a:t>Hacer solo aquello que las normas expresamente les confiere, y en todo momento someter su actuación a las facultades que las leyes, reglamentos y demás disposiciones jurídicas y administrativas atribuyen a su empleo, cargo o comisión.</a:t>
            </a:r>
            <a:endParaRPr lang="es-ES_tradnl" altLang="es-MX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/>
          <p:nvPr/>
        </p:nvSpPr>
        <p:spPr>
          <a:xfrm>
            <a:off x="0" y="0"/>
            <a:ext cx="1443037" cy="9144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52" name="Shape 152"/>
          <p:cNvCxnSpPr/>
          <p:nvPr/>
        </p:nvCxnSpPr>
        <p:spPr>
          <a:xfrm>
            <a:off x="0" y="520700"/>
            <a:ext cx="6858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54" name="Shape 154"/>
          <p:cNvSpPr txBox="1"/>
          <p:nvPr/>
        </p:nvSpPr>
        <p:spPr>
          <a:xfrm>
            <a:off x="-5757" y="50800"/>
            <a:ext cx="4216400" cy="40005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CÓDIGO DE CONDUCTA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530350" y="1186854"/>
            <a:ext cx="5186363" cy="618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ES_tradnl" altLang="es-MX" sz="1200" b="1" i="1" dirty="0">
                <a:latin typeface="Arial" charset="0"/>
                <a:cs typeface="Arial" charset="0"/>
              </a:rPr>
              <a:t>VII. Honradez </a:t>
            </a:r>
          </a:p>
          <a:p>
            <a:pPr algn="just"/>
            <a:endParaRPr lang="es-ES_tradnl" altLang="es-MX" sz="1200" b="1" i="1" dirty="0">
              <a:latin typeface="Arial" charset="0"/>
              <a:cs typeface="Arial" charset="0"/>
            </a:endParaRPr>
          </a:p>
          <a:p>
            <a:pPr algn="just"/>
            <a:r>
              <a:rPr lang="es-ES_tradnl" altLang="es-MX" sz="1200" dirty="0">
                <a:latin typeface="Arial" charset="0"/>
                <a:cs typeface="Arial" charset="0"/>
              </a:rPr>
              <a:t>Conducirse con rectitud sin utilizar su empleo, cargo o comisión para obtener o pretender obtener algún beneficio, provecho o ventaja personal o a favor de terceros; no buscan o aceptan presentes de cualquier persona u organización, debido a que están conscientes que ello compromete sus funciones y que el ejercicio de cualquier cargo público implica un alto sentido de austeridad y vocación de servicio.</a:t>
            </a:r>
          </a:p>
          <a:p>
            <a:pPr algn="just"/>
            <a:endParaRPr lang="es-ES_tradnl" altLang="es-MX" sz="1200" dirty="0">
              <a:latin typeface="Arial" charset="0"/>
              <a:cs typeface="Arial" charset="0"/>
            </a:endParaRPr>
          </a:p>
          <a:p>
            <a:pPr algn="just"/>
            <a:r>
              <a:rPr lang="es-ES_tradnl" altLang="es-MX" sz="1200" b="1" i="1" dirty="0">
                <a:latin typeface="Arial" charset="0"/>
                <a:cs typeface="Arial" charset="0"/>
              </a:rPr>
              <a:t>VIII. Lealtad</a:t>
            </a:r>
          </a:p>
          <a:p>
            <a:pPr algn="just"/>
            <a:endParaRPr lang="es-ES_tradnl" altLang="es-MX" sz="1200" b="1" i="1" dirty="0">
              <a:latin typeface="Arial" charset="0"/>
              <a:cs typeface="Arial" charset="0"/>
            </a:endParaRPr>
          </a:p>
          <a:p>
            <a:pPr algn="just"/>
            <a:r>
              <a:rPr lang="es-ES_tradnl" altLang="es-MX" sz="1200" dirty="0">
                <a:latin typeface="Arial" charset="0"/>
                <a:cs typeface="Arial" charset="0"/>
              </a:rPr>
              <a:t>Ser fieles en todo momento y comprometerse con los principios, valores, criterios,  y objetivos institucionales, adaptándolos  como propios en el desempeño de sus funciones y atribuciones.</a:t>
            </a:r>
          </a:p>
          <a:p>
            <a:pPr algn="just"/>
            <a:endParaRPr lang="es-ES_tradnl" altLang="es-MX" sz="1200" dirty="0">
              <a:latin typeface="Arial" charset="0"/>
              <a:cs typeface="Arial" charset="0"/>
            </a:endParaRPr>
          </a:p>
          <a:p>
            <a:pPr algn="just"/>
            <a:r>
              <a:rPr lang="es-ES_tradnl" altLang="es-MX" sz="1200" b="1" i="1" dirty="0">
                <a:latin typeface="Arial" charset="0"/>
                <a:cs typeface="Arial" charset="0"/>
              </a:rPr>
              <a:t>IX. Integridad</a:t>
            </a:r>
          </a:p>
          <a:p>
            <a:pPr algn="just"/>
            <a:endParaRPr lang="es-ES_tradnl" altLang="es-MX" sz="1200" b="1" i="1" dirty="0">
              <a:latin typeface="Arial" charset="0"/>
              <a:cs typeface="Arial" charset="0"/>
            </a:endParaRPr>
          </a:p>
          <a:p>
            <a:pPr algn="just"/>
            <a:r>
              <a:rPr lang="es-ES_tradnl" altLang="es-MX" sz="1200" dirty="0">
                <a:latin typeface="Arial" charset="0"/>
                <a:cs typeface="Arial" charset="0"/>
              </a:rPr>
              <a:t>Desempeñar su empleo, cargo, comisión o funciones de manera imparcial y proba, no en beneficio de si mismo, de su familia o de cualquier otra persona y abstenerse de participar en situaciones que causen posible conflicto de interés.  Además de utilizar el mobiliario, equipo y vehículo asignados  en el desempeño de sus actividades de forma responsable y apegada a la legalidad.</a:t>
            </a:r>
          </a:p>
          <a:p>
            <a:pPr algn="just"/>
            <a:endParaRPr lang="es-ES_tradnl" altLang="es-MX" sz="1200" dirty="0">
              <a:latin typeface="Arial" charset="0"/>
              <a:cs typeface="Arial" charset="0"/>
            </a:endParaRPr>
          </a:p>
          <a:p>
            <a:pPr algn="just"/>
            <a:r>
              <a:rPr lang="es-ES_tradnl" altLang="es-MX" sz="1200" b="1" i="1" dirty="0">
                <a:latin typeface="Arial" charset="0"/>
                <a:cs typeface="Arial" charset="0"/>
              </a:rPr>
              <a:t>X. Eficiencia</a:t>
            </a:r>
          </a:p>
          <a:p>
            <a:pPr algn="just"/>
            <a:endParaRPr lang="es-ES_tradnl" altLang="es-MX" sz="1200" b="1" i="1" dirty="0">
              <a:latin typeface="Arial" charset="0"/>
              <a:cs typeface="Arial" charset="0"/>
            </a:endParaRPr>
          </a:p>
          <a:p>
            <a:pPr algn="just"/>
            <a:r>
              <a:rPr lang="es-ES_tradnl" altLang="es-MX" sz="1200" dirty="0">
                <a:latin typeface="Arial" charset="0"/>
                <a:cs typeface="Arial" charset="0"/>
              </a:rPr>
              <a:t>Actuar conforme a una cultura de servicio orientada al logro de resultados y rendición de cuentas, procurando en todo momento un mejor desempeño de sus funciones a fin de alcanzar las metas institucionales  según sus responsabilidades y mediante el uso óptimo, responsable y transparente de los recursos públicos, eliminando cualquier </a:t>
            </a:r>
            <a:r>
              <a:rPr lang="es-ES_tradnl" altLang="es-MX" sz="1200" dirty="0" err="1">
                <a:latin typeface="Arial" charset="0"/>
                <a:cs typeface="Arial" charset="0"/>
              </a:rPr>
              <a:t>ostentanción</a:t>
            </a:r>
            <a:r>
              <a:rPr lang="es-ES_tradnl" altLang="es-MX" sz="1200" dirty="0">
                <a:latin typeface="Arial" charset="0"/>
                <a:cs typeface="Arial" charset="0"/>
              </a:rPr>
              <a:t> y discrecionalidad indebida en su aplicación.</a:t>
            </a:r>
          </a:p>
          <a:p>
            <a:pPr algn="just"/>
            <a:endParaRPr lang="es-ES_tradnl" altLang="es-MX" sz="1200" b="1" i="1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/>
          <p:nvPr/>
        </p:nvSpPr>
        <p:spPr>
          <a:xfrm>
            <a:off x="0" y="0"/>
            <a:ext cx="1443037" cy="9144000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0" name="Shape 160"/>
          <p:cNvSpPr txBox="1"/>
          <p:nvPr/>
        </p:nvSpPr>
        <p:spPr>
          <a:xfrm>
            <a:off x="1587" y="50800"/>
            <a:ext cx="3932237" cy="39687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ESTRUCTURA ORGÁNICA</a:t>
            </a:r>
          </a:p>
        </p:txBody>
      </p:sp>
      <p:cxnSp>
        <p:nvCxnSpPr>
          <p:cNvPr id="161" name="Shape 161"/>
          <p:cNvCxnSpPr/>
          <p:nvPr/>
        </p:nvCxnSpPr>
        <p:spPr>
          <a:xfrm>
            <a:off x="0" y="520700"/>
            <a:ext cx="6858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62" name="Shape 162"/>
          <p:cNvSpPr txBox="1"/>
          <p:nvPr/>
        </p:nvSpPr>
        <p:spPr>
          <a:xfrm>
            <a:off x="1444029" y="1182357"/>
            <a:ext cx="5172075" cy="286226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1.0 Dirección General</a:t>
            </a: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1.1 </a:t>
            </a:r>
            <a:r>
              <a:rPr lang="en-US" sz="12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Área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industrial </a:t>
            </a: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</a:t>
            </a:r>
            <a:r>
              <a:rPr lang="en-US" sz="1200" b="1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1.1.1 </a:t>
            </a:r>
            <a:r>
              <a:rPr lang="en-US" sz="12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Subdirección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1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</a:t>
            </a:r>
            <a:r>
              <a:rPr lang="en-US" sz="12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Turismo</a:t>
            </a:r>
            <a:endParaRPr lang="en-US" sz="12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</a:t>
            </a:r>
            <a:r>
              <a:rPr lang="en-US" sz="1200" b="1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1.2 </a:t>
            </a:r>
            <a:r>
              <a:rPr lang="en-US" sz="12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Área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agropecuaria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                                                                                                                   </a:t>
            </a: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</a:t>
            </a:r>
            <a:r>
              <a:rPr lang="en-US" sz="1200" b="1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1.3 </a:t>
            </a:r>
            <a:r>
              <a:rPr lang="en-US" sz="12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Área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Administrativa</a:t>
            </a:r>
            <a:endParaRPr lang="en-US" sz="12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</a:t>
            </a:r>
            <a:r>
              <a:rPr lang="en-US" sz="1200" b="1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1.4 </a:t>
            </a:r>
            <a:r>
              <a:rPr lang="en-US" sz="12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Subdirección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Vinculación</a:t>
            </a:r>
            <a:endParaRPr lang="en-US" sz="12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</a:t>
            </a: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167"/>
          <p:cNvSpPr txBox="1"/>
          <p:nvPr/>
        </p:nvSpPr>
        <p:spPr>
          <a:xfrm>
            <a:off x="0" y="412"/>
            <a:ext cx="1443037" cy="9144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" name="Line 64"/>
          <p:cNvSpPr>
            <a:spLocks noChangeShapeType="1"/>
          </p:cNvSpPr>
          <p:nvPr/>
        </p:nvSpPr>
        <p:spPr bwMode="auto">
          <a:xfrm rot="16200000">
            <a:off x="2241246" y="3380019"/>
            <a:ext cx="2362808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40" name="Line 64"/>
          <p:cNvSpPr>
            <a:spLocks noChangeShapeType="1"/>
          </p:cNvSpPr>
          <p:nvPr/>
        </p:nvSpPr>
        <p:spPr bwMode="auto">
          <a:xfrm>
            <a:off x="3429000" y="2855881"/>
            <a:ext cx="1278331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39" name="Line 64"/>
          <p:cNvSpPr>
            <a:spLocks noChangeShapeType="1"/>
          </p:cNvSpPr>
          <p:nvPr/>
        </p:nvSpPr>
        <p:spPr bwMode="auto">
          <a:xfrm>
            <a:off x="2150668" y="3287479"/>
            <a:ext cx="1278331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38" name="Line 64"/>
          <p:cNvSpPr>
            <a:spLocks noChangeShapeType="1"/>
          </p:cNvSpPr>
          <p:nvPr/>
        </p:nvSpPr>
        <p:spPr bwMode="auto">
          <a:xfrm rot="16200000">
            <a:off x="1700774" y="4377572"/>
            <a:ext cx="1464984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33" name="Line 64"/>
          <p:cNvSpPr>
            <a:spLocks noChangeShapeType="1"/>
          </p:cNvSpPr>
          <p:nvPr/>
        </p:nvSpPr>
        <p:spPr bwMode="auto">
          <a:xfrm>
            <a:off x="1403350" y="3645928"/>
            <a:ext cx="40449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34" name="Line 64"/>
          <p:cNvSpPr>
            <a:spLocks noChangeShapeType="1"/>
          </p:cNvSpPr>
          <p:nvPr/>
        </p:nvSpPr>
        <p:spPr bwMode="auto">
          <a:xfrm rot="16200000">
            <a:off x="1320068" y="3727002"/>
            <a:ext cx="163844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36" name="Line 64"/>
          <p:cNvSpPr>
            <a:spLocks noChangeShapeType="1"/>
          </p:cNvSpPr>
          <p:nvPr/>
        </p:nvSpPr>
        <p:spPr bwMode="auto">
          <a:xfrm rot="16200000">
            <a:off x="5365984" y="3727002"/>
            <a:ext cx="163844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2631761" y="1795526"/>
            <a:ext cx="1587500" cy="449262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MX" sz="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42"/>
          <p:cNvSpPr>
            <a:spLocks noChangeArrowheads="1"/>
          </p:cNvSpPr>
          <p:nvPr/>
        </p:nvSpPr>
        <p:spPr bwMode="auto">
          <a:xfrm>
            <a:off x="2805012" y="1866007"/>
            <a:ext cx="123623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0" algn="ctr">
              <a:buClr>
                <a:schemeClr val="dk1"/>
              </a:buClr>
              <a:buSzPct val="25000"/>
            </a:pPr>
            <a:r>
              <a:rPr lang="en-US" sz="700" b="1" dirty="0" smtClean="0">
                <a:solidFill>
                  <a:schemeClr val="dk1"/>
                </a:solidFill>
              </a:rPr>
              <a:t>Dirección </a:t>
            </a:r>
            <a:r>
              <a:rPr lang="en-US" sz="700" b="1" dirty="0" smtClean="0">
                <a:solidFill>
                  <a:schemeClr val="dk1"/>
                </a:solidFill>
              </a:rPr>
              <a:t>General</a:t>
            </a:r>
          </a:p>
          <a:p>
            <a:pPr lvl="0" algn="ctr">
              <a:buClr>
                <a:schemeClr val="dk1"/>
              </a:buClr>
              <a:buSzPct val="25000"/>
            </a:pPr>
            <a:r>
              <a:rPr lang="en-US" sz="700" b="1" dirty="0" smtClean="0">
                <a:solidFill>
                  <a:schemeClr val="dk1"/>
                </a:solidFill>
              </a:rPr>
              <a:t>de </a:t>
            </a:r>
            <a:r>
              <a:rPr lang="en-US" sz="700" b="1" dirty="0" err="1" smtClean="0">
                <a:solidFill>
                  <a:schemeClr val="dk1"/>
                </a:solidFill>
              </a:rPr>
              <a:t>Agencia</a:t>
            </a:r>
            <a:r>
              <a:rPr lang="en-US" sz="700" b="1" dirty="0" smtClean="0">
                <a:solidFill>
                  <a:schemeClr val="dk1"/>
                </a:solidFill>
              </a:rPr>
              <a:t> Pro San Luis</a:t>
            </a:r>
            <a:endParaRPr lang="en-US" sz="700" b="1" dirty="0">
              <a:solidFill>
                <a:schemeClr val="dk1"/>
              </a:solidFill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2631761" y="3727060"/>
            <a:ext cx="1587500" cy="449262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MX" sz="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42"/>
          <p:cNvSpPr>
            <a:spLocks noChangeArrowheads="1"/>
          </p:cNvSpPr>
          <p:nvPr/>
        </p:nvSpPr>
        <p:spPr bwMode="auto">
          <a:xfrm>
            <a:off x="3015806" y="3849297"/>
            <a:ext cx="814646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700" b="1" dirty="0" err="1" smtClean="0">
                <a:solidFill>
                  <a:schemeClr val="dk1"/>
                </a:solidFill>
              </a:rPr>
              <a:t>Área</a:t>
            </a:r>
            <a:r>
              <a:rPr lang="en-US" sz="700" b="1" dirty="0" smtClean="0">
                <a:solidFill>
                  <a:schemeClr val="dk1"/>
                </a:solidFill>
              </a:rPr>
              <a:t> Industrial</a:t>
            </a:r>
            <a:endParaRPr lang="es-MX" sz="700" b="1" dirty="0"/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611892" y="3727060"/>
            <a:ext cx="1587500" cy="449262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MX" sz="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42"/>
          <p:cNvSpPr>
            <a:spLocks noChangeArrowheads="1"/>
          </p:cNvSpPr>
          <p:nvPr/>
        </p:nvSpPr>
        <p:spPr bwMode="auto">
          <a:xfrm>
            <a:off x="886132" y="3849297"/>
            <a:ext cx="1034257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700" b="1" dirty="0" err="1" smtClean="0">
                <a:solidFill>
                  <a:schemeClr val="dk1"/>
                </a:solidFill>
              </a:rPr>
              <a:t>Área</a:t>
            </a:r>
            <a:r>
              <a:rPr lang="en-US" sz="700" b="1" dirty="0" smtClean="0">
                <a:solidFill>
                  <a:schemeClr val="dk1"/>
                </a:solidFill>
              </a:rPr>
              <a:t> </a:t>
            </a:r>
            <a:r>
              <a:rPr lang="en-US" sz="700" b="1" dirty="0" err="1" smtClean="0">
                <a:solidFill>
                  <a:schemeClr val="dk1"/>
                </a:solidFill>
              </a:rPr>
              <a:t>Administrativa</a:t>
            </a:r>
            <a:endParaRPr lang="es-MX" sz="700" b="1" dirty="0"/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4651629" y="3727060"/>
            <a:ext cx="1587500" cy="449262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MX" sz="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42"/>
          <p:cNvSpPr>
            <a:spLocks noChangeArrowheads="1"/>
          </p:cNvSpPr>
          <p:nvPr/>
        </p:nvSpPr>
        <p:spPr bwMode="auto">
          <a:xfrm>
            <a:off x="4949914" y="3849297"/>
            <a:ext cx="986167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700" b="1" dirty="0" err="1" smtClean="0">
                <a:solidFill>
                  <a:schemeClr val="dk1"/>
                </a:solidFill>
              </a:rPr>
              <a:t>Área</a:t>
            </a:r>
            <a:r>
              <a:rPr lang="en-US" sz="700" b="1" dirty="0" smtClean="0">
                <a:solidFill>
                  <a:schemeClr val="dk1"/>
                </a:solidFill>
              </a:rPr>
              <a:t> </a:t>
            </a:r>
            <a:r>
              <a:rPr lang="en-US" sz="700" b="1" dirty="0" err="1" smtClean="0">
                <a:solidFill>
                  <a:schemeClr val="dk1"/>
                </a:solidFill>
              </a:rPr>
              <a:t>Agropecuaria</a:t>
            </a:r>
            <a:endParaRPr lang="es-MX" sz="700" b="1" dirty="0"/>
          </a:p>
        </p:txBody>
      </p:sp>
      <p:sp>
        <p:nvSpPr>
          <p:cNvPr id="23" name="Rectangle 12"/>
          <p:cNvSpPr>
            <a:spLocks noChangeArrowheads="1"/>
          </p:cNvSpPr>
          <p:nvPr/>
        </p:nvSpPr>
        <p:spPr bwMode="auto">
          <a:xfrm>
            <a:off x="2631761" y="4395800"/>
            <a:ext cx="1587500" cy="449262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MX" sz="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42"/>
          <p:cNvSpPr>
            <a:spLocks noChangeArrowheads="1"/>
          </p:cNvSpPr>
          <p:nvPr/>
        </p:nvSpPr>
        <p:spPr bwMode="auto">
          <a:xfrm>
            <a:off x="2792187" y="4518037"/>
            <a:ext cx="1261884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0" algn="ctr">
              <a:buClr>
                <a:schemeClr val="dk1"/>
              </a:buClr>
              <a:buSzPct val="25000"/>
            </a:pPr>
            <a:r>
              <a:rPr lang="en-US" sz="700" b="1" dirty="0" err="1" smtClean="0">
                <a:solidFill>
                  <a:schemeClr val="dk1"/>
                </a:solidFill>
              </a:rPr>
              <a:t>Subdirección</a:t>
            </a:r>
            <a:r>
              <a:rPr lang="en-US" sz="700" b="1" dirty="0" smtClean="0">
                <a:solidFill>
                  <a:schemeClr val="dk1"/>
                </a:solidFill>
              </a:rPr>
              <a:t> de </a:t>
            </a:r>
            <a:r>
              <a:rPr lang="en-US" sz="700" b="1" dirty="0" err="1" smtClean="0">
                <a:solidFill>
                  <a:schemeClr val="dk1"/>
                </a:solidFill>
              </a:rPr>
              <a:t>Turismo</a:t>
            </a:r>
            <a:endParaRPr lang="en-US" sz="700" b="1" dirty="0">
              <a:solidFill>
                <a:schemeClr val="dk1"/>
              </a:solidFill>
            </a:endParaRPr>
          </a:p>
        </p:txBody>
      </p:sp>
      <p:sp>
        <p:nvSpPr>
          <p:cNvPr id="25" name="Rectangle 12"/>
          <p:cNvSpPr>
            <a:spLocks noChangeArrowheads="1"/>
          </p:cNvSpPr>
          <p:nvPr/>
        </p:nvSpPr>
        <p:spPr bwMode="auto">
          <a:xfrm>
            <a:off x="611003" y="2972839"/>
            <a:ext cx="1587500" cy="449262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MX" sz="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42"/>
          <p:cNvSpPr>
            <a:spLocks noChangeArrowheads="1"/>
          </p:cNvSpPr>
          <p:nvPr/>
        </p:nvSpPr>
        <p:spPr bwMode="auto">
          <a:xfrm>
            <a:off x="671242" y="3095076"/>
            <a:ext cx="146226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0" algn="ctr">
              <a:buClr>
                <a:schemeClr val="dk1"/>
              </a:buClr>
              <a:buSzPct val="25000"/>
            </a:pPr>
            <a:r>
              <a:rPr lang="en-US" sz="700" b="1" dirty="0" err="1" smtClean="0">
                <a:solidFill>
                  <a:schemeClr val="dk1"/>
                </a:solidFill>
              </a:rPr>
              <a:t>Subdirección</a:t>
            </a:r>
            <a:r>
              <a:rPr lang="en-US" sz="700" b="1" dirty="0" smtClean="0">
                <a:solidFill>
                  <a:schemeClr val="dk1"/>
                </a:solidFill>
              </a:rPr>
              <a:t> de </a:t>
            </a:r>
            <a:r>
              <a:rPr lang="en-US" sz="700" b="1" dirty="0" err="1" smtClean="0">
                <a:solidFill>
                  <a:schemeClr val="dk1"/>
                </a:solidFill>
              </a:rPr>
              <a:t>Vinculación</a:t>
            </a:r>
            <a:r>
              <a:rPr lang="en-US" sz="700" b="1" dirty="0" smtClean="0">
                <a:solidFill>
                  <a:schemeClr val="dk1"/>
                </a:solidFill>
              </a:rPr>
              <a:t>  </a:t>
            </a:r>
            <a:endParaRPr lang="en-US" sz="700" b="1" dirty="0">
              <a:solidFill>
                <a:schemeClr val="dk1"/>
              </a:solidFill>
            </a:endParaRPr>
          </a:p>
        </p:txBody>
      </p:sp>
      <p:sp>
        <p:nvSpPr>
          <p:cNvPr id="27" name="Rectangle 12"/>
          <p:cNvSpPr>
            <a:spLocks noChangeArrowheads="1"/>
          </p:cNvSpPr>
          <p:nvPr/>
        </p:nvSpPr>
        <p:spPr bwMode="auto">
          <a:xfrm>
            <a:off x="4650777" y="2536112"/>
            <a:ext cx="1587500" cy="449262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MX" sz="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tangle 42"/>
          <p:cNvSpPr>
            <a:spLocks noChangeArrowheads="1"/>
          </p:cNvSpPr>
          <p:nvPr/>
        </p:nvSpPr>
        <p:spPr bwMode="auto">
          <a:xfrm>
            <a:off x="4976074" y="2609959"/>
            <a:ext cx="95410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0" algn="ctr">
              <a:buClr>
                <a:schemeClr val="dk1"/>
              </a:buClr>
              <a:buSzPct val="25000"/>
            </a:pPr>
            <a:r>
              <a:rPr lang="en-US" sz="700" b="1" dirty="0" err="1" smtClean="0">
                <a:solidFill>
                  <a:schemeClr val="dk1"/>
                </a:solidFill>
              </a:rPr>
              <a:t>Asistente</a:t>
            </a:r>
            <a:r>
              <a:rPr lang="en-US" sz="700" b="1" dirty="0" smtClean="0">
                <a:solidFill>
                  <a:schemeClr val="dk1"/>
                </a:solidFill>
              </a:rPr>
              <a:t>  de </a:t>
            </a:r>
          </a:p>
          <a:p>
            <a:pPr lvl="0" algn="ctr">
              <a:buClr>
                <a:schemeClr val="dk1"/>
              </a:buClr>
              <a:buSzPct val="25000"/>
            </a:pPr>
            <a:r>
              <a:rPr lang="en-US" sz="700" b="1" dirty="0" smtClean="0">
                <a:solidFill>
                  <a:schemeClr val="dk1"/>
                </a:solidFill>
              </a:rPr>
              <a:t>Dirección General</a:t>
            </a:r>
            <a:endParaRPr lang="en-US" sz="700" b="1" dirty="0">
              <a:solidFill>
                <a:schemeClr val="dk1"/>
              </a:solidFill>
            </a:endParaRPr>
          </a:p>
        </p:txBody>
      </p:sp>
      <p:sp>
        <p:nvSpPr>
          <p:cNvPr id="29" name="Rectangle 12"/>
          <p:cNvSpPr>
            <a:spLocks noChangeArrowheads="1"/>
          </p:cNvSpPr>
          <p:nvPr/>
        </p:nvSpPr>
        <p:spPr bwMode="auto">
          <a:xfrm>
            <a:off x="1637486" y="5065137"/>
            <a:ext cx="1587500" cy="449262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MX" sz="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42"/>
          <p:cNvSpPr>
            <a:spLocks noChangeArrowheads="1"/>
          </p:cNvSpPr>
          <p:nvPr/>
        </p:nvSpPr>
        <p:spPr bwMode="auto">
          <a:xfrm>
            <a:off x="2205621" y="5187374"/>
            <a:ext cx="473206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_tradnl" sz="700" b="1" dirty="0" smtClean="0"/>
              <a:t>Chofer</a:t>
            </a:r>
            <a:endParaRPr lang="es-MX" sz="700" b="1" dirty="0"/>
          </a:p>
        </p:txBody>
      </p:sp>
      <p:sp>
        <p:nvSpPr>
          <p:cNvPr id="41" name="Shape 171"/>
          <p:cNvSpPr txBox="1"/>
          <p:nvPr/>
        </p:nvSpPr>
        <p:spPr>
          <a:xfrm>
            <a:off x="1818341" y="1180834"/>
            <a:ext cx="3176587" cy="238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1100" b="1" i="1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100" b="1" i="1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Pro San Luis</a:t>
            </a:r>
          </a:p>
        </p:txBody>
      </p:sp>
      <p:sp>
        <p:nvSpPr>
          <p:cNvPr id="42" name="Shape 169"/>
          <p:cNvSpPr txBox="1"/>
          <p:nvPr/>
        </p:nvSpPr>
        <p:spPr>
          <a:xfrm>
            <a:off x="-1976" y="50800"/>
            <a:ext cx="3962400" cy="39687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ORGANIGRAMA</a:t>
            </a:r>
          </a:p>
        </p:txBody>
      </p:sp>
      <p:cxnSp>
        <p:nvCxnSpPr>
          <p:cNvPr id="43" name="Shape 170"/>
          <p:cNvCxnSpPr/>
          <p:nvPr/>
        </p:nvCxnSpPr>
        <p:spPr>
          <a:xfrm>
            <a:off x="0" y="520700"/>
            <a:ext cx="6858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45" name="Shape 168"/>
          <p:cNvSpPr txBox="1"/>
          <p:nvPr/>
        </p:nvSpPr>
        <p:spPr>
          <a:xfrm>
            <a:off x="4023846" y="7706877"/>
            <a:ext cx="2679070" cy="11580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600" b="1" i="1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Gabriela Rivera </a:t>
            </a:r>
            <a:r>
              <a:rPr lang="en-US" sz="600" b="1" i="1" u="sng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Grimaldo</a:t>
            </a:r>
            <a:r>
              <a:rPr lang="en-US" sz="600" b="1" i="1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lang="en-US" sz="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Titular de la </a:t>
            </a:r>
            <a:r>
              <a:rPr lang="en-US" sz="600" b="1" i="1" u="sng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600" b="1" i="1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Pro San Luis</a:t>
            </a:r>
            <a:r>
              <a:rPr lang="en-US" sz="600" b="1" i="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lang="en-US" sz="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Certifica</a:t>
            </a:r>
            <a:r>
              <a:rPr lang="en-US" sz="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</a:t>
            </a:r>
            <a:r>
              <a:rPr lang="en-US" sz="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presente</a:t>
            </a:r>
            <a:r>
              <a:rPr lang="en-US" sz="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organigrama</a:t>
            </a:r>
            <a:r>
              <a:rPr lang="en-US" sz="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refleja</a:t>
            </a:r>
            <a:r>
              <a:rPr lang="en-US" sz="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personal, </a:t>
            </a:r>
            <a:r>
              <a:rPr lang="en-US" sz="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así</a:t>
            </a:r>
            <a:r>
              <a:rPr lang="en-US" sz="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como</a:t>
            </a:r>
            <a:r>
              <a:rPr lang="en-US" sz="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los </a:t>
            </a:r>
            <a:r>
              <a:rPr lang="en-US" sz="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puestos</a:t>
            </a:r>
            <a:r>
              <a:rPr lang="en-US" sz="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nombramientos</a:t>
            </a:r>
            <a:r>
              <a:rPr lang="en-US" sz="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integran</a:t>
            </a:r>
            <a:r>
              <a:rPr lang="en-US" sz="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estructura</a:t>
            </a:r>
            <a:r>
              <a:rPr lang="en-US" sz="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vigente</a:t>
            </a:r>
            <a:r>
              <a:rPr lang="en-US" sz="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al </a:t>
            </a:r>
            <a:r>
              <a:rPr lang="en-US" sz="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mes</a:t>
            </a:r>
            <a:r>
              <a:rPr lang="en-US" sz="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600" b="1" i="1" u="sng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Noviermbre</a:t>
            </a:r>
            <a:r>
              <a:rPr lang="en-US" sz="600" b="1" i="1" u="sng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600" b="1" i="1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2017.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600" b="1" i="1" u="sng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lang="en-US" sz="600" b="1" i="0" u="none" dirty="0" smtClean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lang="en-US" sz="600" b="1" dirty="0" smtClean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lang="en-US" sz="600" b="1" i="0" u="none" dirty="0" smtClean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600" b="1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Firma</a:t>
            </a:r>
            <a:r>
              <a:rPr lang="en-US" sz="6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r>
              <a:rPr lang="en-US" sz="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________________________</a:t>
            </a:r>
          </a:p>
        </p:txBody>
      </p:sp>
      <p:sp>
        <p:nvSpPr>
          <p:cNvPr id="46" name="Shape 172"/>
          <p:cNvSpPr txBox="1"/>
          <p:nvPr/>
        </p:nvSpPr>
        <p:spPr>
          <a:xfrm>
            <a:off x="1434869" y="8555002"/>
            <a:ext cx="1198794" cy="3079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9933"/>
              </a:buClr>
              <a:buSzPct val="25000"/>
              <a:buFont typeface="Arial"/>
              <a:buNone/>
            </a:pPr>
            <a:r>
              <a:rPr lang="en-US" sz="700" i="0" u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08 </a:t>
            </a:r>
            <a:r>
              <a:rPr lang="en-US" sz="700" i="0" u="none" dirty="0" err="1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Puesto</a:t>
            </a:r>
            <a:r>
              <a:rPr lang="en-US" sz="700" i="0" u="none" dirty="0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700" i="0" u="none" dirty="0" err="1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confianza</a:t>
            </a:r>
            <a:endParaRPr lang="en-US" sz="700" i="0" u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700" b="1" i="1" u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Total: 8</a:t>
            </a:r>
          </a:p>
        </p:txBody>
      </p:sp>
      <p:sp>
        <p:nvSpPr>
          <p:cNvPr id="48" name="Line 64"/>
          <p:cNvSpPr>
            <a:spLocks noChangeShapeType="1"/>
          </p:cNvSpPr>
          <p:nvPr/>
        </p:nvSpPr>
        <p:spPr bwMode="auto">
          <a:xfrm rot="10800000">
            <a:off x="2527785" y="8696832"/>
            <a:ext cx="648869" cy="0"/>
          </a:xfrm>
          <a:prstGeom prst="line">
            <a:avLst/>
          </a:prstGeom>
          <a:noFill/>
          <a:ln w="6350">
            <a:solidFill>
              <a:srgbClr val="0066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 txBox="1"/>
          <p:nvPr/>
        </p:nvSpPr>
        <p:spPr>
          <a:xfrm>
            <a:off x="0" y="0"/>
            <a:ext cx="1443037" cy="9144000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0" name="Shape 200"/>
          <p:cNvSpPr txBox="1"/>
          <p:nvPr/>
        </p:nvSpPr>
        <p:spPr>
          <a:xfrm>
            <a:off x="-4762" y="63500"/>
            <a:ext cx="3962400" cy="39687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DESCRIPCIÓN DE FUNCIONES</a:t>
            </a:r>
          </a:p>
        </p:txBody>
      </p:sp>
      <p:cxnSp>
        <p:nvCxnSpPr>
          <p:cNvPr id="201" name="Shape 201"/>
          <p:cNvCxnSpPr/>
          <p:nvPr/>
        </p:nvCxnSpPr>
        <p:spPr>
          <a:xfrm>
            <a:off x="0" y="520700"/>
            <a:ext cx="6858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02" name="Shape 202"/>
          <p:cNvSpPr txBox="1"/>
          <p:nvPr/>
        </p:nvSpPr>
        <p:spPr>
          <a:xfrm>
            <a:off x="1498269" y="1182553"/>
            <a:ext cx="5286375" cy="699360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DIRECCIÓN GENERAL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lang="es-MX" sz="1200" b="0" i="0" u="none" dirty="0" smtClean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lang="es-MX" sz="1200" b="0" i="0" u="none" dirty="0" smtClean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OBJETIVO.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1" i="1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Administrar</a:t>
            </a:r>
            <a:r>
              <a:rPr lang="en-US" sz="12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manera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permanente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promoción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atracción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inversiones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productivas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Estado de San Luis Potosí, en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materia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agropecuaria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turística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 Industrial, y en general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toda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actividad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productiva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lang="es-MX" sz="1200" b="1" i="1" u="none" dirty="0" smtClean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1" i="1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FUNCIONES</a:t>
            </a: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Administrar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todas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acciones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requeridas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debido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funcionamiento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en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áreas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administrativas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operativas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Pro San Luis.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Dirigir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debido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cumplimiento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objetivos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políticas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Pro San Luis.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Establecer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líneas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trabajo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en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materia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promoción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atracción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inversión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sectores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agropecuario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turístico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 industrial.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Promover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vinculación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Pro San Luis con </a:t>
            </a:r>
            <a:r>
              <a:rPr lang="en-US" sz="12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todos</a:t>
            </a:r>
            <a:r>
              <a:rPr lang="en-US" sz="12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organismos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públicos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privados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relacionados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con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inversión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productiva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Establecer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vinculo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con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embajadas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cámaras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empresariales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en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con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todos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sectores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relacionados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con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acciones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promoción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difusión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sectores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productivos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estado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Plantear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la Junta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Gobierno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políticas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orientadas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impulsar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promoción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atracción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inversión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sectores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productivos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Coordinar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acciones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necesarias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cumplimiento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del plan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anual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trabajo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aquellas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determine la junta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gobierno</a:t>
            </a:r>
            <a:r>
              <a:rPr lang="en-US" sz="12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endParaRPr lang="en-US" sz="1200" dirty="0" smtClean="0">
              <a:solidFill>
                <a:schemeClr val="dk1"/>
              </a:solidFill>
            </a:endParaRPr>
          </a:p>
          <a:p>
            <a:pPr marL="95250" indent="-95250" algn="just"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dirty="0" err="1" smtClean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Planear</a:t>
            </a:r>
            <a:r>
              <a:rPr lang="en-US" sz="1200" dirty="0" smtClean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objetivos</a:t>
            </a:r>
            <a:r>
              <a:rPr lang="en-US" sz="1200" dirty="0" smtClean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1200" dirty="0" err="1" smtClean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promoción</a:t>
            </a:r>
            <a:r>
              <a:rPr lang="en-US" sz="1200" dirty="0" smtClean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 y </a:t>
            </a:r>
            <a:r>
              <a:rPr lang="en-US" sz="1200" dirty="0" err="1" smtClean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difusión</a:t>
            </a:r>
            <a:r>
              <a:rPr lang="en-US" sz="1200" dirty="0" smtClean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que</a:t>
            </a:r>
            <a:r>
              <a:rPr lang="en-US" sz="1200" dirty="0" smtClean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conlleven</a:t>
            </a:r>
            <a:r>
              <a:rPr lang="en-US" sz="1200" dirty="0" smtClean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 al </a:t>
            </a:r>
            <a:r>
              <a:rPr lang="en-US" sz="1200" dirty="0" err="1" smtClean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alcance</a:t>
            </a:r>
            <a:r>
              <a:rPr lang="en-US" sz="1200" dirty="0" smtClean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1200" dirty="0" err="1" smtClean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resultados</a:t>
            </a:r>
            <a:r>
              <a:rPr lang="en-US" sz="1200" dirty="0" smtClean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endParaRPr lang="en-US"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Shape 219"/>
          <p:cNvSpPr txBox="1"/>
          <p:nvPr/>
        </p:nvSpPr>
        <p:spPr>
          <a:xfrm>
            <a:off x="1584325" y="8294687"/>
            <a:ext cx="5153025" cy="693737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" name="Shape 220"/>
          <p:cNvSpPr txBox="1"/>
          <p:nvPr/>
        </p:nvSpPr>
        <p:spPr>
          <a:xfrm>
            <a:off x="2301875" y="8321675"/>
            <a:ext cx="1141412" cy="23971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Responsable</a:t>
            </a:r>
          </a:p>
        </p:txBody>
      </p:sp>
      <p:cxnSp>
        <p:nvCxnSpPr>
          <p:cNvPr id="15" name="Shape 221"/>
          <p:cNvCxnSpPr/>
          <p:nvPr/>
        </p:nvCxnSpPr>
        <p:spPr>
          <a:xfrm>
            <a:off x="4067175" y="8294687"/>
            <a:ext cx="3175" cy="684212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6" name="Shape 222"/>
          <p:cNvCxnSpPr/>
          <p:nvPr/>
        </p:nvCxnSpPr>
        <p:spPr>
          <a:xfrm>
            <a:off x="1584325" y="8647112"/>
            <a:ext cx="5153025" cy="317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7" name="Shape 223"/>
          <p:cNvSpPr txBox="1"/>
          <p:nvPr/>
        </p:nvSpPr>
        <p:spPr>
          <a:xfrm>
            <a:off x="3998912" y="8304212"/>
            <a:ext cx="2919412" cy="23971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Directora General </a:t>
            </a:r>
          </a:p>
        </p:txBody>
      </p:sp>
      <p:sp>
        <p:nvSpPr>
          <p:cNvPr id="18" name="Shape 224"/>
          <p:cNvSpPr txBox="1"/>
          <p:nvPr/>
        </p:nvSpPr>
        <p:spPr>
          <a:xfrm>
            <a:off x="2036762" y="8693150"/>
            <a:ext cx="2427287" cy="2762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Gabriela Rivera Grimaldo</a:t>
            </a:r>
          </a:p>
        </p:txBody>
      </p:sp>
      <p:sp>
        <p:nvSpPr>
          <p:cNvPr id="19" name="Shape 225"/>
          <p:cNvSpPr txBox="1"/>
          <p:nvPr/>
        </p:nvSpPr>
        <p:spPr>
          <a:xfrm>
            <a:off x="4075112" y="8693150"/>
            <a:ext cx="2427287" cy="2762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Gabriela Rivera Grimaldo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/>
          <p:nvPr/>
        </p:nvSpPr>
        <p:spPr>
          <a:xfrm>
            <a:off x="0" y="0"/>
            <a:ext cx="1443037" cy="9144000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5" name="Shape 215"/>
          <p:cNvSpPr txBox="1"/>
          <p:nvPr/>
        </p:nvSpPr>
        <p:spPr>
          <a:xfrm>
            <a:off x="-4762" y="63500"/>
            <a:ext cx="3962400" cy="39687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DESCRIPCIÓN DE FUNCIONES</a:t>
            </a:r>
          </a:p>
        </p:txBody>
      </p:sp>
      <p:cxnSp>
        <p:nvCxnSpPr>
          <p:cNvPr id="216" name="Shape 216"/>
          <p:cNvCxnSpPr/>
          <p:nvPr/>
        </p:nvCxnSpPr>
        <p:spPr>
          <a:xfrm>
            <a:off x="0" y="520700"/>
            <a:ext cx="6858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18" name="Shape 218"/>
          <p:cNvSpPr txBox="1"/>
          <p:nvPr/>
        </p:nvSpPr>
        <p:spPr>
          <a:xfrm>
            <a:off x="1551296" y="1184734"/>
            <a:ext cx="5181600" cy="5311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lvl="0" algn="ctr">
              <a:buClr>
                <a:schemeClr val="dk1"/>
              </a:buClr>
              <a:buSzPct val="25000"/>
            </a:pPr>
            <a:r>
              <a:rPr lang="en-US" sz="1200" b="1" i="1" dirty="0" smtClean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DIRECCIÓN </a:t>
            </a:r>
            <a:r>
              <a:rPr lang="en-US" sz="1200" b="1" i="1" dirty="0" smtClean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GENERAL</a:t>
            </a:r>
          </a:p>
          <a:p>
            <a:pPr lvl="0" algn="ctr">
              <a:buClr>
                <a:schemeClr val="dk1"/>
              </a:buClr>
              <a:buSzPct val="25000"/>
            </a:pPr>
            <a:r>
              <a:rPr lang="en-US" sz="1200" b="1" i="1" dirty="0" smtClean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1200" b="1" i="1" dirty="0" err="1" smtClean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Continúa</a:t>
            </a:r>
            <a:r>
              <a:rPr lang="en-US" sz="1200" b="1" i="1" dirty="0" smtClean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marL="95250" lvl="0" indent="-95250" algn="just" rtl="0">
              <a:spcBef>
                <a:spcPts val="0"/>
              </a:spcBef>
              <a:buClr>
                <a:schemeClr val="dk1"/>
              </a:buClr>
              <a:buFont typeface="Wingdings" pitchFamily="2" charset="2"/>
              <a:buChar char="§"/>
            </a:pPr>
            <a:endParaRPr sz="1200" b="1" i="1" dirty="0">
              <a:solidFill>
                <a:schemeClr val="dk1"/>
              </a:solidFill>
              <a:latin typeface="Arial" pitchFamily="34" charset="0"/>
              <a:cs typeface="Arial" pitchFamily="34" charset="0"/>
            </a:endParaRPr>
          </a:p>
          <a:p>
            <a:pPr marL="95250" lvl="0" indent="-95250" algn="just" rtl="0">
              <a:spcBef>
                <a:spcPts val="0"/>
              </a:spcBef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Evaluar</a:t>
            </a:r>
            <a:r>
              <a:rPr lang="en-US" sz="1200" dirty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 el </a:t>
            </a:r>
            <a:r>
              <a:rPr lang="en-US" sz="1200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logro</a:t>
            </a:r>
            <a:r>
              <a:rPr lang="en-US" sz="1200" dirty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1200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objetivos</a:t>
            </a:r>
            <a:r>
              <a:rPr lang="en-US" sz="1200" dirty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establecidos</a:t>
            </a:r>
            <a:r>
              <a:rPr lang="en-US" sz="1200" dirty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 en </a:t>
            </a:r>
            <a:r>
              <a:rPr lang="en-US" sz="1200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cada</a:t>
            </a:r>
            <a:r>
              <a:rPr lang="en-US" sz="1200" dirty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área</a:t>
            </a:r>
            <a:r>
              <a:rPr lang="en-US" sz="1200" dirty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marL="95250" lvl="0" indent="-95250" algn="just" rtl="0">
              <a:spcBef>
                <a:spcPts val="0"/>
              </a:spcBef>
              <a:buClr>
                <a:schemeClr val="dk1"/>
              </a:buClr>
              <a:buFont typeface="Wingdings" pitchFamily="2" charset="2"/>
              <a:buChar char="§"/>
            </a:pPr>
            <a:endParaRPr sz="1200" dirty="0">
              <a:solidFill>
                <a:schemeClr val="dk1"/>
              </a:solidFill>
              <a:latin typeface="Arial" pitchFamily="34" charset="0"/>
              <a:cs typeface="Arial" pitchFamily="34" charset="0"/>
            </a:endParaRPr>
          </a:p>
          <a:p>
            <a:pPr marL="95250" lvl="0" indent="-95250" algn="just" rtl="0">
              <a:spcBef>
                <a:spcPts val="0"/>
              </a:spcBef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dirty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Controlar el </a:t>
            </a:r>
            <a:r>
              <a:rPr lang="en-US" sz="1200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recurso</a:t>
            </a:r>
            <a:r>
              <a:rPr lang="en-US" sz="1200" dirty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asignado</a:t>
            </a:r>
            <a:r>
              <a:rPr lang="en-US" sz="1200" dirty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 a la </a:t>
            </a:r>
            <a:r>
              <a:rPr lang="en-US" sz="1200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Agencia</a:t>
            </a:r>
            <a:r>
              <a:rPr lang="en-US" sz="1200" dirty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 Pro San Luis.</a:t>
            </a:r>
          </a:p>
          <a:p>
            <a:pPr marL="95250" lvl="0" indent="-95250" algn="just" rtl="0">
              <a:spcBef>
                <a:spcPts val="0"/>
              </a:spcBef>
              <a:buClr>
                <a:schemeClr val="dk1"/>
              </a:buClr>
              <a:buFont typeface="Wingdings" pitchFamily="2" charset="2"/>
              <a:buChar char="§"/>
            </a:pPr>
            <a:endParaRPr sz="1200" dirty="0">
              <a:solidFill>
                <a:schemeClr val="dk1"/>
              </a:solidFill>
              <a:latin typeface="Arial" pitchFamily="34" charset="0"/>
              <a:cs typeface="Arial" pitchFamily="34" charset="0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 smtClean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Emitir</a:t>
            </a:r>
            <a:r>
              <a:rPr lang="en-US" sz="1200" b="0" i="0" u="none" dirty="0" smtClean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informes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para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Secretarías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correspondientes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.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</a:pP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 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Administrar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políticas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lineamientos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necesarios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para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cumplir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cabalmente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con los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objetivos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de la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.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Comunicar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información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para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fines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estadísticos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.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Autorizar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funciones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operación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para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cualquier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tramite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del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área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administrativa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.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Coordinar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todas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aquellas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acciones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necesarias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para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el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cumplimiento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del plan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anual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trabajo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de la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así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como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aquellas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determine la Junta de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Gobierno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.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Emitir,cuando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así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proceda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certificaciones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de los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documentos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constancias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existentes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en la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. 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Estas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funciones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son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enunciativas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mas no </a:t>
            </a:r>
            <a:r>
              <a:rPr lang="en-US" sz="1200" b="0" i="0" u="none" dirty="0" err="1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limitativas</a:t>
            </a: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.</a:t>
            </a:r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</a:pPr>
            <a:endParaRPr sz="1200" b="0" i="0" u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  <a:p>
            <a:pPr marL="0" marR="0" lvl="0" indent="0" algn="just" rtl="0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</a:pPr>
            <a:endParaRPr sz="1200" b="0" i="0" u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  <a:p>
            <a:pPr marL="0" marR="0" lvl="0" indent="0" algn="just" rtl="0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 dirty="0">
                <a:solidFill>
                  <a:schemeClr val="dk1"/>
                </a:solidFill>
                <a:latin typeface="Arial" pitchFamily="34" charset="0"/>
                <a:cs typeface="Arial" pitchFamily="34" charset="0"/>
                <a:sym typeface="Arial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dirty="0">
              <a:solidFill>
                <a:schemeClr val="dk1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219" name="Shape 219"/>
          <p:cNvSpPr txBox="1"/>
          <p:nvPr/>
        </p:nvSpPr>
        <p:spPr>
          <a:xfrm>
            <a:off x="1584325" y="8294687"/>
            <a:ext cx="5153025" cy="693737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0" name="Shape 220"/>
          <p:cNvSpPr txBox="1"/>
          <p:nvPr/>
        </p:nvSpPr>
        <p:spPr>
          <a:xfrm>
            <a:off x="2301875" y="8321675"/>
            <a:ext cx="1141412" cy="23971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Responsable</a:t>
            </a:r>
          </a:p>
        </p:txBody>
      </p:sp>
      <p:cxnSp>
        <p:nvCxnSpPr>
          <p:cNvPr id="221" name="Shape 221"/>
          <p:cNvCxnSpPr/>
          <p:nvPr/>
        </p:nvCxnSpPr>
        <p:spPr>
          <a:xfrm>
            <a:off x="4067175" y="8294687"/>
            <a:ext cx="3175" cy="684212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22" name="Shape 222"/>
          <p:cNvCxnSpPr/>
          <p:nvPr/>
        </p:nvCxnSpPr>
        <p:spPr>
          <a:xfrm>
            <a:off x="1584325" y="8647112"/>
            <a:ext cx="5153025" cy="317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23" name="Shape 223"/>
          <p:cNvSpPr txBox="1"/>
          <p:nvPr/>
        </p:nvSpPr>
        <p:spPr>
          <a:xfrm>
            <a:off x="3998912" y="8304212"/>
            <a:ext cx="2919412" cy="23971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Directora General </a:t>
            </a:r>
          </a:p>
        </p:txBody>
      </p:sp>
      <p:sp>
        <p:nvSpPr>
          <p:cNvPr id="224" name="Shape 224"/>
          <p:cNvSpPr txBox="1"/>
          <p:nvPr/>
        </p:nvSpPr>
        <p:spPr>
          <a:xfrm>
            <a:off x="2036762" y="8693150"/>
            <a:ext cx="2427287" cy="2762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Gabriela Rivera Grimaldo</a:t>
            </a:r>
          </a:p>
        </p:txBody>
      </p:sp>
      <p:sp>
        <p:nvSpPr>
          <p:cNvPr id="225" name="Shape 225"/>
          <p:cNvSpPr txBox="1"/>
          <p:nvPr/>
        </p:nvSpPr>
        <p:spPr>
          <a:xfrm>
            <a:off x="4075112" y="8693150"/>
            <a:ext cx="2427287" cy="2762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Gabriela Rivera Grimaldo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 strike="noStrike" cap="none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Times New Roman"/>
                <a:buNone/>
              </a:pPr>
              <a:t>12</a:t>
            </a:fld>
            <a:endParaRPr lang="en-US"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" name="Shape 372"/>
          <p:cNvSpPr txBox="1"/>
          <p:nvPr/>
        </p:nvSpPr>
        <p:spPr>
          <a:xfrm>
            <a:off x="0" y="0"/>
            <a:ext cx="1443037" cy="9144000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" name="Shape 373"/>
          <p:cNvSpPr txBox="1"/>
          <p:nvPr/>
        </p:nvSpPr>
        <p:spPr>
          <a:xfrm>
            <a:off x="-4762" y="63500"/>
            <a:ext cx="3962400" cy="39687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DESCRIPCIÓN DE FUNCIONES</a:t>
            </a:r>
          </a:p>
        </p:txBody>
      </p:sp>
      <p:cxnSp>
        <p:nvCxnSpPr>
          <p:cNvPr id="5" name="Shape 374"/>
          <p:cNvCxnSpPr/>
          <p:nvPr/>
        </p:nvCxnSpPr>
        <p:spPr>
          <a:xfrm>
            <a:off x="0" y="520700"/>
            <a:ext cx="6858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6" name="Shape 375"/>
          <p:cNvSpPr txBox="1"/>
          <p:nvPr/>
        </p:nvSpPr>
        <p:spPr>
          <a:xfrm>
            <a:off x="1564944" y="1177128"/>
            <a:ext cx="5181600" cy="763905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ASISTENTE DE DIRECCION GENERAL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lang="es-MX" sz="1200" b="1" i="1" u="none" dirty="0" smtClean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lang="es-MX" sz="1200" b="1" i="1" u="none" dirty="0" smtClean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1" i="1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OBJETIVO.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1" i="1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Auxiliar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General en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coordinación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supervisión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y 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de 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actividades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realizan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dentro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Pro San Luis, y 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otras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le 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sean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solicitadas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1" i="1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lang="es-MX" sz="1200" b="1" i="1" u="none" dirty="0" smtClean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1" i="1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FUNCIONES.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1" i="1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Ejecutar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actividades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les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sean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encomendadas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(la) Director (a) General de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1" i="1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Apoyar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en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elaboración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proyectos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Manuales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Organización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Procedimientos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servicios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público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en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área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cargo,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siguiendo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lineamientos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efecto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establezca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Oficialía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Mayor del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Poder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Ejecutivo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General.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Atender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toda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persona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externa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interna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acuda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llame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General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asuntos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diversos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</a:p>
          <a:p>
            <a:pPr marL="95250" marR="0" lvl="0" indent="-95250" algn="just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Canalizar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solicitudes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información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diferentes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áreas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Pro San Luis.</a:t>
            </a:r>
          </a:p>
          <a:p>
            <a:pPr marL="95250" marR="0" lvl="0" indent="-95250" algn="just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Atender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oportunamente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necesidades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planteadas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General.</a:t>
            </a:r>
          </a:p>
          <a:p>
            <a:pPr marL="95250" marR="0" lvl="0" indent="-95250" algn="just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Dar 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seguimiento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a 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instrucciones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derivadas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de la 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General,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referentes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necesidades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requeridas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distintas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áreas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Atender</a:t>
            </a:r>
            <a:r>
              <a:rPr lang="en-US" sz="1200" dirty="0" err="1">
                <a:solidFill>
                  <a:schemeClr val="dk1"/>
                </a:solidFill>
              </a:rPr>
              <a:t>,</a:t>
            </a:r>
            <a:r>
              <a:rPr lang="en-US" sz="12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información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solicitada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la 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 y 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retroalimentar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continuamente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a la 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General, 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sobre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la 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atención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proporcionada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a 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diferentes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áreas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Shape 376"/>
          <p:cNvSpPr txBox="1"/>
          <p:nvPr/>
        </p:nvSpPr>
        <p:spPr>
          <a:xfrm>
            <a:off x="1552575" y="8437562"/>
            <a:ext cx="5153025" cy="53657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8" name="Shape 377"/>
          <p:cNvCxnSpPr/>
          <p:nvPr/>
        </p:nvCxnSpPr>
        <p:spPr>
          <a:xfrm>
            <a:off x="1552575" y="8678862"/>
            <a:ext cx="5153025" cy="317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9" name="Shape 378"/>
          <p:cNvSpPr txBox="1"/>
          <p:nvPr/>
        </p:nvSpPr>
        <p:spPr>
          <a:xfrm>
            <a:off x="3544887" y="8464550"/>
            <a:ext cx="1500187" cy="23971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Dirección General</a:t>
            </a:r>
          </a:p>
        </p:txBody>
      </p:sp>
      <p:sp>
        <p:nvSpPr>
          <p:cNvPr id="10" name="Shape 379"/>
          <p:cNvSpPr txBox="1"/>
          <p:nvPr/>
        </p:nvSpPr>
        <p:spPr>
          <a:xfrm>
            <a:off x="3336925" y="8705850"/>
            <a:ext cx="2427287" cy="2762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Gabriela Rivera Grimaldo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 strike="noStrike" cap="none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Times New Roman"/>
                <a:buNone/>
              </a:pPr>
              <a:t>13</a:t>
            </a:fld>
            <a:endParaRPr lang="en-US"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" name="Shape 384"/>
          <p:cNvSpPr txBox="1"/>
          <p:nvPr/>
        </p:nvSpPr>
        <p:spPr>
          <a:xfrm>
            <a:off x="0" y="0"/>
            <a:ext cx="1443037" cy="9144000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" name="Shape 385"/>
          <p:cNvSpPr txBox="1"/>
          <p:nvPr/>
        </p:nvSpPr>
        <p:spPr>
          <a:xfrm>
            <a:off x="-4762" y="63500"/>
            <a:ext cx="3962400" cy="39687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DESCRIPCIÓN DE FUNCIONES</a:t>
            </a:r>
          </a:p>
        </p:txBody>
      </p:sp>
      <p:cxnSp>
        <p:nvCxnSpPr>
          <p:cNvPr id="5" name="Shape 386"/>
          <p:cNvCxnSpPr/>
          <p:nvPr/>
        </p:nvCxnSpPr>
        <p:spPr>
          <a:xfrm>
            <a:off x="0" y="520700"/>
            <a:ext cx="6858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6" name="Shape 387"/>
          <p:cNvSpPr txBox="1"/>
          <p:nvPr/>
        </p:nvSpPr>
        <p:spPr>
          <a:xfrm>
            <a:off x="1564944" y="1177128"/>
            <a:ext cx="5181600" cy="276707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R="0" lvl="0" algn="ctr" rtl="0"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ASISTENTE DE </a:t>
            </a:r>
            <a:r>
              <a:rPr lang="en-US" sz="1200" b="1" i="1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DIRECCIÓN </a:t>
            </a: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GENERAL</a:t>
            </a:r>
          </a:p>
          <a:p>
            <a:pPr marR="0" lvl="0" algn="ctr" rtl="0"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(Continua) </a:t>
            </a:r>
          </a:p>
          <a:p>
            <a:pPr marR="0" lvl="0" algn="just" rtl="0"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lang="es-MX" sz="1200" b="1" i="1" u="none" dirty="0" smtClean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indent="-95250" algn="just">
              <a:buClr>
                <a:schemeClr val="dk1"/>
              </a:buClr>
              <a:buFont typeface="Wingdings" pitchFamily="2" charset="2"/>
              <a:buChar char="§"/>
            </a:pPr>
            <a:r>
              <a:rPr lang="en-US" sz="1200" dirty="0" err="1" smtClean="0">
                <a:solidFill>
                  <a:schemeClr val="dk1"/>
                </a:solidFill>
              </a:rPr>
              <a:t>Elaborar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las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minutas</a:t>
            </a:r>
            <a:r>
              <a:rPr lang="en-US" sz="1200" dirty="0" smtClean="0">
                <a:solidFill>
                  <a:schemeClr val="dk1"/>
                </a:solidFill>
              </a:rPr>
              <a:t> de </a:t>
            </a:r>
            <a:r>
              <a:rPr lang="en-US" sz="1200" dirty="0" err="1" smtClean="0">
                <a:solidFill>
                  <a:schemeClr val="dk1"/>
                </a:solidFill>
              </a:rPr>
              <a:t>las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reuniones</a:t>
            </a:r>
            <a:r>
              <a:rPr lang="en-US" sz="1200" dirty="0" smtClean="0">
                <a:solidFill>
                  <a:schemeClr val="dk1"/>
                </a:solidFill>
              </a:rPr>
              <a:t> de </a:t>
            </a:r>
            <a:r>
              <a:rPr lang="en-US" sz="1200" dirty="0" err="1" smtClean="0">
                <a:solidFill>
                  <a:schemeClr val="dk1"/>
                </a:solidFill>
              </a:rPr>
              <a:t>trabajo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que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lleve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acabo</a:t>
            </a:r>
            <a:r>
              <a:rPr lang="en-US" sz="1200" dirty="0" smtClean="0">
                <a:solidFill>
                  <a:schemeClr val="dk1"/>
                </a:solidFill>
              </a:rPr>
              <a:t> la </a:t>
            </a:r>
            <a:r>
              <a:rPr lang="en-US" sz="1200" dirty="0" err="1" smtClean="0">
                <a:solidFill>
                  <a:schemeClr val="dk1"/>
                </a:solidFill>
              </a:rPr>
              <a:t>dirección</a:t>
            </a:r>
            <a:r>
              <a:rPr lang="en-US" sz="1200" dirty="0" smtClean="0">
                <a:solidFill>
                  <a:schemeClr val="dk1"/>
                </a:solidFill>
              </a:rPr>
              <a:t> general.</a:t>
            </a:r>
          </a:p>
          <a:p>
            <a:pPr marL="95250" marR="0" lvl="0" indent="-95250" algn="just" rtl="0"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Dar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cumplimiento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políticas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procedimientos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institución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Apoyar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proceso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gestión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estratégica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 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institución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Apoyar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inversionistas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en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vinculación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proceso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expatriación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</a:p>
          <a:p>
            <a:pPr marL="95250" marR="0" lvl="0" indent="-95250" algn="just" rtl="0"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funciones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son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enunciativas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más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no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limitativas</a:t>
            </a:r>
            <a:r>
              <a:rPr lang="en-US" sz="12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200" b="1" i="1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 i="1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Shape 388"/>
          <p:cNvSpPr txBox="1"/>
          <p:nvPr/>
        </p:nvSpPr>
        <p:spPr>
          <a:xfrm>
            <a:off x="1552575" y="8437562"/>
            <a:ext cx="5153025" cy="53657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8" name="Shape 389"/>
          <p:cNvCxnSpPr/>
          <p:nvPr/>
        </p:nvCxnSpPr>
        <p:spPr>
          <a:xfrm>
            <a:off x="1552575" y="8678862"/>
            <a:ext cx="5153025" cy="317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9" name="Shape 390"/>
          <p:cNvSpPr txBox="1"/>
          <p:nvPr/>
        </p:nvSpPr>
        <p:spPr>
          <a:xfrm>
            <a:off x="3544887" y="8464550"/>
            <a:ext cx="1500187" cy="23971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Dirección General</a:t>
            </a:r>
          </a:p>
        </p:txBody>
      </p:sp>
      <p:sp>
        <p:nvSpPr>
          <p:cNvPr id="10" name="Shape 391"/>
          <p:cNvSpPr txBox="1"/>
          <p:nvPr/>
        </p:nvSpPr>
        <p:spPr>
          <a:xfrm>
            <a:off x="3336925" y="8705850"/>
            <a:ext cx="2427287" cy="2762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Gabriela Rivera Grimaldo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 strike="noStrike" cap="none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Times New Roman"/>
                <a:buNone/>
              </a:pPr>
              <a:t>14</a:t>
            </a:fld>
            <a:endParaRPr lang="en-US"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" name="Shape 324"/>
          <p:cNvSpPr txBox="1"/>
          <p:nvPr/>
        </p:nvSpPr>
        <p:spPr>
          <a:xfrm>
            <a:off x="0" y="0"/>
            <a:ext cx="1443037" cy="9144000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" name="Shape 325"/>
          <p:cNvSpPr txBox="1"/>
          <p:nvPr/>
        </p:nvSpPr>
        <p:spPr>
          <a:xfrm>
            <a:off x="-4762" y="63500"/>
            <a:ext cx="3962400" cy="39687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DESCRIPCIÓN DE FUNCIONES</a:t>
            </a:r>
          </a:p>
        </p:txBody>
      </p:sp>
      <p:cxnSp>
        <p:nvCxnSpPr>
          <p:cNvPr id="5" name="Shape 326"/>
          <p:cNvCxnSpPr/>
          <p:nvPr/>
        </p:nvCxnSpPr>
        <p:spPr>
          <a:xfrm>
            <a:off x="0" y="520700"/>
            <a:ext cx="6858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6" name="Shape 327"/>
          <p:cNvSpPr txBox="1"/>
          <p:nvPr/>
        </p:nvSpPr>
        <p:spPr>
          <a:xfrm>
            <a:off x="1571625" y="1176202"/>
            <a:ext cx="5133975" cy="832008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SUBDIRECCION DE VINCULACION </a:t>
            </a:r>
            <a:endParaRPr lang="en-US" sz="1200" b="1" i="1" u="none" dirty="0" smtClean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lang="en-US" sz="1200" b="1" i="1" dirty="0" smtClean="0">
              <a:solidFill>
                <a:schemeClr val="dk1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1" i="1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OBJETIVO</a:t>
            </a:r>
            <a:r>
              <a:rPr lang="en-US" sz="1200" b="1" i="1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lang="en-US" sz="1200" b="1" i="1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Gestionar</a:t>
            </a:r>
            <a:r>
              <a:rPr lang="en-US" sz="12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acciones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vinculación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colaboración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con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actores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económicos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sociales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relacionados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con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actividades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en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sectores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industrial,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turismo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agropecuario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lang="es-MX" sz="1200" b="1" i="1" u="none" dirty="0" smtClean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lang="es-MX" sz="1200" b="1" i="1" dirty="0" smtClean="0">
              <a:solidFill>
                <a:schemeClr val="dk1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FUNCIONES</a:t>
            </a: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Ejecutar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actividades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les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sean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encomendadas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(la) Director (a) General de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Participar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en 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proyectos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Manuales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Organización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Procedimientos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servicios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público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en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área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cargo,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siguiendo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lineamientos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efecto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establezca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Oficialía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Mayor del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Poder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Ejecutivo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General.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Gestionar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acciones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vinculación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colaboración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con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actores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económicos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sociales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relacionados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con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actividades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Gestionar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proporcionar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información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requerida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acciones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promoción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llevan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cabo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distintas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áreas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la 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Pro San Luis.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Ejecutar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programa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operativo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anual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trabajo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área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cargo.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Tramitar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documentos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relativos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ejercicio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facultades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así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concernientes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asuntos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les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sean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delegados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(la) Director(a) General de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Gestionar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coordinación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con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demás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áreas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mejor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despacho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asuntos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competencia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	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Orientar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técnicamente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en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asuntos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competencia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a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servidores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públicos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Shape 328"/>
          <p:cNvSpPr txBox="1"/>
          <p:nvPr/>
        </p:nvSpPr>
        <p:spPr>
          <a:xfrm>
            <a:off x="1552575" y="8437562"/>
            <a:ext cx="5153025" cy="53657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8" name="Shape 329"/>
          <p:cNvCxnSpPr/>
          <p:nvPr/>
        </p:nvCxnSpPr>
        <p:spPr>
          <a:xfrm>
            <a:off x="1552575" y="8678862"/>
            <a:ext cx="5153025" cy="317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9" name="Shape 330"/>
          <p:cNvSpPr txBox="1"/>
          <p:nvPr/>
        </p:nvSpPr>
        <p:spPr>
          <a:xfrm>
            <a:off x="3544887" y="8464550"/>
            <a:ext cx="1500187" cy="23971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Dirección General</a:t>
            </a:r>
          </a:p>
        </p:txBody>
      </p:sp>
      <p:sp>
        <p:nvSpPr>
          <p:cNvPr id="10" name="Shape 331"/>
          <p:cNvSpPr txBox="1"/>
          <p:nvPr/>
        </p:nvSpPr>
        <p:spPr>
          <a:xfrm>
            <a:off x="3336925" y="8705850"/>
            <a:ext cx="2427287" cy="2762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Gabriela Rivera Grimaldo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 strike="noStrike" cap="none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Times New Roman"/>
                <a:buNone/>
              </a:pPr>
              <a:t>15</a:t>
            </a:fld>
            <a:endParaRPr lang="en-US"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" name="Shape 336"/>
          <p:cNvSpPr txBox="1"/>
          <p:nvPr/>
        </p:nvSpPr>
        <p:spPr>
          <a:xfrm>
            <a:off x="0" y="0"/>
            <a:ext cx="1443037" cy="9144000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" name="Shape 337"/>
          <p:cNvSpPr txBox="1"/>
          <p:nvPr/>
        </p:nvSpPr>
        <p:spPr>
          <a:xfrm>
            <a:off x="-4762" y="63500"/>
            <a:ext cx="3962400" cy="39687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DESCRIPCIÓN DE FUNCIONES</a:t>
            </a:r>
          </a:p>
        </p:txBody>
      </p:sp>
      <p:cxnSp>
        <p:nvCxnSpPr>
          <p:cNvPr id="5" name="Shape 338"/>
          <p:cNvCxnSpPr/>
          <p:nvPr/>
        </p:nvCxnSpPr>
        <p:spPr>
          <a:xfrm>
            <a:off x="0" y="520700"/>
            <a:ext cx="6858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6" name="Shape 339"/>
          <p:cNvSpPr txBox="1"/>
          <p:nvPr/>
        </p:nvSpPr>
        <p:spPr>
          <a:xfrm>
            <a:off x="1571625" y="1176202"/>
            <a:ext cx="5133975" cy="630277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SUBDIRECCION </a:t>
            </a:r>
            <a:r>
              <a:rPr lang="en-US" sz="1200" b="1" i="1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</a:t>
            </a: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VINCULACIÓN </a:t>
            </a:r>
          </a:p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1200" b="1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Continúa</a:t>
            </a: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</a:p>
          <a:p>
            <a:pPr lvl="0" algn="just">
              <a:buClr>
                <a:schemeClr val="dk1"/>
              </a:buClr>
              <a:buFont typeface="Wingdings" pitchFamily="2" charset="2"/>
              <a:buChar char="§"/>
            </a:pPr>
            <a:endParaRPr lang="es-MX" sz="1200" dirty="0" smtClean="0">
              <a:solidFill>
                <a:schemeClr val="dk1"/>
              </a:solidFill>
            </a:endParaRPr>
          </a:p>
          <a:p>
            <a:pPr marL="95250" lvl="0" indent="-95250" algn="just"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s-MX" sz="1200" dirty="0" smtClean="0">
                <a:solidFill>
                  <a:schemeClr val="dk1"/>
                </a:solidFill>
              </a:rPr>
              <a:t>Orientar  el estilo narrativo de la Agencia, con los atributos de posicionamiento de San Luis Potosí en  materia de inversiones, para  alinear las acciones de   fomento y  promoción.</a:t>
            </a:r>
          </a:p>
          <a:p>
            <a:pPr marL="95250" lvl="0" indent="-95250" algn="just">
              <a:buClr>
                <a:schemeClr val="dk1"/>
              </a:buClr>
              <a:buFont typeface="Wingdings" pitchFamily="2" charset="2"/>
              <a:buChar char="§"/>
            </a:pPr>
            <a:endParaRPr lang="es-MX" sz="1200" dirty="0" smtClean="0">
              <a:solidFill>
                <a:schemeClr val="dk1"/>
              </a:solidFill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Analizar</a:t>
            </a:r>
            <a:r>
              <a:rPr lang="en-US" sz="12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pertinencia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información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solicitada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medios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difusión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impresos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digitales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Verificar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periódicamente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misión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adaptar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prestación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servicios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acuerdo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necesidades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de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inversionistas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Orientar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cultura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institucional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interna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servicio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inversionista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Proponer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ideas de 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mejora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en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materia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promoción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sectores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productivos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estado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.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Investigar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necesidades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capacitación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en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materia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promoción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Participar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en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diseño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y 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aplicaciones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cursos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talleres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capacitación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relacionados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con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acciones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promoción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Integrar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información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de 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casos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éxito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Participar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en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acciones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relacionadas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con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impulso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cultura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exportadora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Gestionar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recursos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materiales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técnicos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cumplimiento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funciones</a:t>
            </a:r>
            <a:endParaRPr lang="en-US"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funciones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son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enunciativas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más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no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limitativas</a:t>
            </a:r>
            <a:r>
              <a:rPr lang="en-US" sz="12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200" b="1" i="1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</a:pPr>
            <a:endParaRPr sz="1200" b="1" i="1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1" i="1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 i="1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Shape 340"/>
          <p:cNvSpPr txBox="1"/>
          <p:nvPr/>
        </p:nvSpPr>
        <p:spPr>
          <a:xfrm>
            <a:off x="1552575" y="8437562"/>
            <a:ext cx="5153025" cy="53657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8" name="Shape 341"/>
          <p:cNvCxnSpPr/>
          <p:nvPr/>
        </p:nvCxnSpPr>
        <p:spPr>
          <a:xfrm>
            <a:off x="1552575" y="8678862"/>
            <a:ext cx="5153025" cy="317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9" name="Shape 342"/>
          <p:cNvSpPr txBox="1"/>
          <p:nvPr/>
        </p:nvSpPr>
        <p:spPr>
          <a:xfrm>
            <a:off x="3544887" y="8464550"/>
            <a:ext cx="1500187" cy="23971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Dirección General</a:t>
            </a:r>
          </a:p>
        </p:txBody>
      </p:sp>
      <p:sp>
        <p:nvSpPr>
          <p:cNvPr id="10" name="Shape 343"/>
          <p:cNvSpPr txBox="1"/>
          <p:nvPr/>
        </p:nvSpPr>
        <p:spPr>
          <a:xfrm>
            <a:off x="3336925" y="8705850"/>
            <a:ext cx="2427287" cy="2762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Gabriela Rivera Grimaldo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 strike="noStrike" cap="none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Times New Roman"/>
                <a:buNone/>
              </a:pPr>
              <a:t>16</a:t>
            </a:fld>
            <a:endParaRPr lang="en-US"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" name="Shape 348"/>
          <p:cNvSpPr txBox="1"/>
          <p:nvPr/>
        </p:nvSpPr>
        <p:spPr>
          <a:xfrm>
            <a:off x="0" y="0"/>
            <a:ext cx="1443037" cy="9144000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" name="Shape 349"/>
          <p:cNvSpPr txBox="1"/>
          <p:nvPr/>
        </p:nvSpPr>
        <p:spPr>
          <a:xfrm>
            <a:off x="-4762" y="63500"/>
            <a:ext cx="3962400" cy="39687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DESCRIPCIÓN DE FUNCIONES</a:t>
            </a:r>
          </a:p>
        </p:txBody>
      </p:sp>
      <p:cxnSp>
        <p:nvCxnSpPr>
          <p:cNvPr id="5" name="Shape 350"/>
          <p:cNvCxnSpPr/>
          <p:nvPr/>
        </p:nvCxnSpPr>
        <p:spPr>
          <a:xfrm>
            <a:off x="0" y="520700"/>
            <a:ext cx="6858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6" name="Shape 351"/>
          <p:cNvSpPr txBox="1"/>
          <p:nvPr/>
        </p:nvSpPr>
        <p:spPr>
          <a:xfrm>
            <a:off x="1551296" y="1182883"/>
            <a:ext cx="5181600" cy="729456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ÁREA ADMINISTRATIVA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lang="es-MX" sz="1200" b="1" dirty="0" smtClean="0">
              <a:solidFill>
                <a:schemeClr val="dk1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OBJETIVO.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Coordinar</a:t>
            </a:r>
            <a:r>
              <a:rPr lang="en-US" sz="12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administración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recursos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financieros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materiales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servicios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generales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atr</a:t>
            </a:r>
            <a:r>
              <a:rPr lang="en-US" sz="1200" dirty="0" err="1">
                <a:solidFill>
                  <a:schemeClr val="dk1"/>
                </a:solidFill>
              </a:rPr>
              <a:t>a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políticas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normas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establecidas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vigentes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con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finalidad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cumplimiento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objetivos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Pro San Luis. 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FUNCIONES.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1" i="1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Ejecutar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actividades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les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sean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encomendadas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(la) Director (a) General de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1" i="1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Formular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proyectos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Manuales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Organización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Procedimientos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servicios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público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en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área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cargo,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siguiendo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lineamientos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efecto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establezca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Oficialía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Mayor del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Poder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Ejecutivo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General.</a:t>
            </a: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Coordinar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actividades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en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materia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recursos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humanos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financieros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materiales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consecución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programas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establecidos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Controlar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Presupuesto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Anual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Gasto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con base en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Programa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Operativo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Anual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ejercicio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correspondiente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Tramitar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nombramientos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remociones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renuncias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licencias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titulares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áreas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del personal de la 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misma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con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acuerdo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General</a:t>
            </a: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Tramitar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ante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dependencia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correspondiente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adquisición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bienes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servicios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funcionamiento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así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alta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baja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bienes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muebles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inmuebles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Controlar,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áreas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respectivas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inventario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bienes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muebles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inmuebles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cargo de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llevar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un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registro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detallado</a:t>
            </a:r>
            <a:r>
              <a:rPr lang="en-US" sz="12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Shape 352"/>
          <p:cNvSpPr txBox="1"/>
          <p:nvPr/>
        </p:nvSpPr>
        <p:spPr>
          <a:xfrm>
            <a:off x="1552575" y="8437562"/>
            <a:ext cx="5153025" cy="53657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8" name="Shape 353"/>
          <p:cNvCxnSpPr/>
          <p:nvPr/>
        </p:nvCxnSpPr>
        <p:spPr>
          <a:xfrm>
            <a:off x="1552575" y="8678862"/>
            <a:ext cx="5153025" cy="317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9" name="Shape 354"/>
          <p:cNvSpPr txBox="1"/>
          <p:nvPr/>
        </p:nvSpPr>
        <p:spPr>
          <a:xfrm>
            <a:off x="3544887" y="8464550"/>
            <a:ext cx="1500187" cy="23971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Dirección General</a:t>
            </a:r>
          </a:p>
        </p:txBody>
      </p:sp>
      <p:sp>
        <p:nvSpPr>
          <p:cNvPr id="10" name="Shape 355"/>
          <p:cNvSpPr txBox="1"/>
          <p:nvPr/>
        </p:nvSpPr>
        <p:spPr>
          <a:xfrm>
            <a:off x="3336925" y="8705850"/>
            <a:ext cx="2427287" cy="2762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Gabriela Rivera Grimaldo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 strike="noStrike" cap="none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Times New Roman"/>
                <a:buNone/>
              </a:pPr>
              <a:t>17</a:t>
            </a:fld>
            <a:endParaRPr lang="en-US"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" name="Shape 360"/>
          <p:cNvSpPr txBox="1"/>
          <p:nvPr/>
        </p:nvSpPr>
        <p:spPr>
          <a:xfrm>
            <a:off x="0" y="0"/>
            <a:ext cx="1443037" cy="9144000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" name="Shape 361"/>
          <p:cNvSpPr txBox="1"/>
          <p:nvPr/>
        </p:nvSpPr>
        <p:spPr>
          <a:xfrm>
            <a:off x="-4762" y="63500"/>
            <a:ext cx="3962400" cy="39687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DESCRIPCIÓN DE FUNCIONES</a:t>
            </a:r>
          </a:p>
        </p:txBody>
      </p:sp>
      <p:cxnSp>
        <p:nvCxnSpPr>
          <p:cNvPr id="5" name="Shape 362"/>
          <p:cNvCxnSpPr/>
          <p:nvPr/>
        </p:nvCxnSpPr>
        <p:spPr>
          <a:xfrm>
            <a:off x="0" y="520700"/>
            <a:ext cx="6858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6" name="Shape 363"/>
          <p:cNvSpPr txBox="1"/>
          <p:nvPr/>
        </p:nvSpPr>
        <p:spPr>
          <a:xfrm>
            <a:off x="1551296" y="1182883"/>
            <a:ext cx="5181600" cy="662363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ÁREA ADMINISTRATIVA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(Continua) 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1" i="1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Integrar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resguardos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bienes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cargo de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Controlar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recepción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salida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correspondencia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</a:t>
            </a:r>
            <a:r>
              <a:rPr lang="en-US" sz="1200" dirty="0">
                <a:solidFill>
                  <a:schemeClr val="dk1"/>
                </a:solidFill>
              </a:rPr>
              <a:t>l area.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</a:pPr>
            <a:r>
              <a:rPr lang="en-US" sz="1200" b="0" i="0" u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Implantar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sistemas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contabilidad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alternos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permitan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registro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operaciones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contables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pasivos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patrimonio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ingresos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gastos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presupuestales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realice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Instituto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</a:pP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Controlar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ingresos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cualquier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concepto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obtenga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</a:pP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Verificar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ingreso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recurso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nóminas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empleados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así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efectuar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distribución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pago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oportuno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sueldos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servidores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públicos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Informar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mensualmente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estado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financiero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endParaRPr lang="en-US"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Controlar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viáticos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otorgados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servidores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públicos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cumplimiento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encomiendas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Vigilar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existencias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requeridas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material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oficina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necesario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buen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funcionamiento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del personal en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desarrollo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actividades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</a:pP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Controlar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expedientes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vehículos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asignados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</a:pP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Integrar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un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expediente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cada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servidor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público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labore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en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Ejecutar</a:t>
            </a:r>
            <a:r>
              <a:rPr lang="en-US" sz="12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todas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aquellas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acciones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necesarias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cumplimiento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del plan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anual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trabajo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así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aquellas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determine la Junta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Gobierno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 el (la) Director(a) General.</a:t>
            </a: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funciones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son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enunciativas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más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no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limitativas</a:t>
            </a:r>
            <a:r>
              <a:rPr lang="en-US" sz="12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Shape 364"/>
          <p:cNvSpPr txBox="1"/>
          <p:nvPr/>
        </p:nvSpPr>
        <p:spPr>
          <a:xfrm>
            <a:off x="1552575" y="8437562"/>
            <a:ext cx="5153025" cy="53657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8" name="Shape 365"/>
          <p:cNvCxnSpPr/>
          <p:nvPr/>
        </p:nvCxnSpPr>
        <p:spPr>
          <a:xfrm>
            <a:off x="1552575" y="8678862"/>
            <a:ext cx="5153025" cy="317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9" name="Shape 366"/>
          <p:cNvSpPr txBox="1"/>
          <p:nvPr/>
        </p:nvSpPr>
        <p:spPr>
          <a:xfrm>
            <a:off x="3544887" y="8464550"/>
            <a:ext cx="1500187" cy="23971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Dirección General</a:t>
            </a:r>
          </a:p>
        </p:txBody>
      </p:sp>
      <p:sp>
        <p:nvSpPr>
          <p:cNvPr id="10" name="Shape 367"/>
          <p:cNvSpPr txBox="1"/>
          <p:nvPr/>
        </p:nvSpPr>
        <p:spPr>
          <a:xfrm>
            <a:off x="3336925" y="8705850"/>
            <a:ext cx="2427287" cy="2762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Gabriela Rivera Grimaldo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 txBox="1"/>
          <p:nvPr/>
        </p:nvSpPr>
        <p:spPr>
          <a:xfrm>
            <a:off x="0" y="0"/>
            <a:ext cx="1443037" cy="9144000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-4762" y="63500"/>
            <a:ext cx="3962400" cy="39687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DESCRIPCIÓN DE FUNCIONES</a:t>
            </a:r>
          </a:p>
        </p:txBody>
      </p:sp>
      <p:cxnSp>
        <p:nvCxnSpPr>
          <p:cNvPr id="232" name="Shape 232"/>
          <p:cNvCxnSpPr/>
          <p:nvPr/>
        </p:nvCxnSpPr>
        <p:spPr>
          <a:xfrm>
            <a:off x="0" y="520700"/>
            <a:ext cx="6858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33" name="Shape 233"/>
          <p:cNvSpPr txBox="1"/>
          <p:nvPr/>
        </p:nvSpPr>
        <p:spPr>
          <a:xfrm>
            <a:off x="1571625" y="1176202"/>
            <a:ext cx="5133900" cy="694125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dirty="0">
                <a:solidFill>
                  <a:schemeClr val="dk1"/>
                </a:solidFill>
              </a:rPr>
              <a:t>Á</a:t>
            </a: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  INDUSTRIAL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1" i="1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lang="es-MX" sz="1200" b="0" i="0" u="none" dirty="0" smtClean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OBJETIVO.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1" i="1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Coordinar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estrategias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de 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promoción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atraer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retener</a:t>
            </a:r>
            <a:r>
              <a:rPr lang="en-US" sz="12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expandir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inversión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nacional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extranjera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de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sectores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industrial y </a:t>
            </a:r>
            <a:r>
              <a:rPr lang="en-US" sz="12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</a:t>
            </a:r>
            <a:r>
              <a:rPr lang="en-US" sz="12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turismo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>
                <a:solidFill>
                  <a:schemeClr val="dk1"/>
                </a:solidFill>
                <a:highlight>
                  <a:srgbClr val="FFFFFF"/>
                </a:highlight>
              </a:rPr>
              <a:t>en el </a:t>
            </a:r>
            <a:r>
              <a:rPr lang="en-US" sz="1200" dirty="0" err="1">
                <a:solidFill>
                  <a:schemeClr val="dk1"/>
                </a:solidFill>
                <a:highlight>
                  <a:srgbClr val="FFFFFF"/>
                </a:highlight>
              </a:rPr>
              <a:t>estado</a:t>
            </a:r>
            <a:r>
              <a:rPr lang="en-US" sz="1200" dirty="0">
                <a:solidFill>
                  <a:schemeClr val="dk1"/>
                </a:solidFill>
                <a:highlight>
                  <a:srgbClr val="FFFFFF"/>
                </a:highlight>
              </a:rPr>
              <a:t>.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lang="es-MX" sz="1200" b="0" i="0" u="none" dirty="0" smtClean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FUNCIONES. </a:t>
            </a:r>
            <a:endParaRPr lang="en-US" sz="1200" b="1" i="1" u="none" dirty="0" smtClean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lang="en-US" sz="1200" b="1" i="1" dirty="0" smtClean="0">
              <a:solidFill>
                <a:schemeClr val="dk1"/>
              </a:solidFill>
            </a:endParaRPr>
          </a:p>
          <a:p>
            <a:pPr marL="90488" marR="0" lvl="0" indent="-90488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dirty="0" err="1" smtClean="0">
                <a:solidFill>
                  <a:schemeClr val="dk1"/>
                </a:solidFill>
              </a:rPr>
              <a:t>Planear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programar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organizar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dirigir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controlar</a:t>
            </a:r>
            <a:r>
              <a:rPr lang="en-US" sz="1200" dirty="0">
                <a:solidFill>
                  <a:schemeClr val="dk1"/>
                </a:solidFill>
              </a:rPr>
              <a:t> y </a:t>
            </a:r>
            <a:r>
              <a:rPr lang="en-US" sz="1200" dirty="0" err="1">
                <a:solidFill>
                  <a:schemeClr val="dk1"/>
                </a:solidFill>
              </a:rPr>
              <a:t>evaluar</a:t>
            </a:r>
            <a:r>
              <a:rPr lang="en-US" sz="1200" dirty="0">
                <a:solidFill>
                  <a:schemeClr val="dk1"/>
                </a:solidFill>
              </a:rPr>
              <a:t> el </a:t>
            </a:r>
            <a:r>
              <a:rPr lang="en-US" sz="1200" dirty="0" err="1">
                <a:solidFill>
                  <a:schemeClr val="dk1"/>
                </a:solidFill>
              </a:rPr>
              <a:t>desarrollo</a:t>
            </a:r>
            <a:r>
              <a:rPr lang="en-US" sz="1200" dirty="0">
                <a:solidFill>
                  <a:schemeClr val="dk1"/>
                </a:solidFill>
              </a:rPr>
              <a:t> de </a:t>
            </a:r>
            <a:r>
              <a:rPr lang="en-US" sz="1200" dirty="0" err="1">
                <a:solidFill>
                  <a:schemeClr val="dk1"/>
                </a:solidFill>
              </a:rPr>
              <a:t>las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actividades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que</a:t>
            </a:r>
            <a:r>
              <a:rPr lang="en-US" sz="1200" dirty="0">
                <a:solidFill>
                  <a:schemeClr val="dk1"/>
                </a:solidFill>
              </a:rPr>
              <a:t> les </a:t>
            </a:r>
            <a:r>
              <a:rPr lang="en-US" sz="1200" dirty="0" err="1">
                <a:solidFill>
                  <a:schemeClr val="dk1"/>
                </a:solidFill>
              </a:rPr>
              <a:t>sean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encomendadas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por</a:t>
            </a:r>
            <a:r>
              <a:rPr lang="en-US" sz="1200" dirty="0">
                <a:solidFill>
                  <a:schemeClr val="dk1"/>
                </a:solidFill>
              </a:rPr>
              <a:t> el (la) Director (a) General de la </a:t>
            </a:r>
            <a:r>
              <a:rPr lang="en-US" sz="1200" dirty="0" err="1">
                <a:solidFill>
                  <a:schemeClr val="dk1"/>
                </a:solidFill>
              </a:rPr>
              <a:t>Agencia</a:t>
            </a:r>
            <a:r>
              <a:rPr lang="en-US" sz="1200" dirty="0">
                <a:solidFill>
                  <a:schemeClr val="dk1"/>
                </a:solidFill>
              </a:rPr>
              <a:t>.</a:t>
            </a:r>
          </a:p>
          <a:p>
            <a:pPr marL="85725" lvl="0" indent="-85725" algn="just" rtl="0">
              <a:buFont typeface="Wingdings" pitchFamily="2" charset="2"/>
              <a:buChar char="§"/>
            </a:pPr>
            <a:endParaRPr sz="1200" dirty="0">
              <a:solidFill>
                <a:schemeClr val="dk1"/>
              </a:solidFill>
            </a:endParaRPr>
          </a:p>
          <a:p>
            <a:pPr marL="85725" lvl="0" indent="-85725" algn="just" rtl="0"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dirty="0" err="1">
                <a:solidFill>
                  <a:schemeClr val="dk1"/>
                </a:solidFill>
              </a:rPr>
              <a:t>Formular</a:t>
            </a:r>
            <a:r>
              <a:rPr lang="en-US" sz="1200" dirty="0">
                <a:solidFill>
                  <a:schemeClr val="dk1"/>
                </a:solidFill>
              </a:rPr>
              <a:t> los </a:t>
            </a:r>
            <a:r>
              <a:rPr lang="en-US" sz="1200" dirty="0" err="1">
                <a:solidFill>
                  <a:schemeClr val="dk1"/>
                </a:solidFill>
              </a:rPr>
              <a:t>proyectos</a:t>
            </a:r>
            <a:r>
              <a:rPr lang="en-US" sz="1200" dirty="0">
                <a:solidFill>
                  <a:schemeClr val="dk1"/>
                </a:solidFill>
              </a:rPr>
              <a:t> de </a:t>
            </a:r>
            <a:r>
              <a:rPr lang="en-US" sz="1200" dirty="0" err="1">
                <a:solidFill>
                  <a:schemeClr val="dk1"/>
                </a:solidFill>
              </a:rPr>
              <a:t>Manuales</a:t>
            </a:r>
            <a:r>
              <a:rPr lang="en-US" sz="1200" dirty="0">
                <a:solidFill>
                  <a:schemeClr val="dk1"/>
                </a:solidFill>
              </a:rPr>
              <a:t> de </a:t>
            </a:r>
            <a:r>
              <a:rPr lang="en-US" sz="1200" dirty="0" err="1">
                <a:solidFill>
                  <a:schemeClr val="dk1"/>
                </a:solidFill>
              </a:rPr>
              <a:t>Organización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Procedimientos</a:t>
            </a:r>
            <a:r>
              <a:rPr lang="en-US" sz="1200" dirty="0">
                <a:solidFill>
                  <a:schemeClr val="dk1"/>
                </a:solidFill>
              </a:rPr>
              <a:t> y de </a:t>
            </a:r>
            <a:r>
              <a:rPr lang="en-US" sz="1200" dirty="0" err="1">
                <a:solidFill>
                  <a:schemeClr val="dk1"/>
                </a:solidFill>
              </a:rPr>
              <a:t>servicios</a:t>
            </a:r>
            <a:r>
              <a:rPr lang="en-US" sz="1200" dirty="0">
                <a:solidFill>
                  <a:schemeClr val="dk1"/>
                </a:solidFill>
              </a:rPr>
              <a:t> al </a:t>
            </a:r>
            <a:r>
              <a:rPr lang="en-US" sz="1200" dirty="0" err="1">
                <a:solidFill>
                  <a:schemeClr val="dk1"/>
                </a:solidFill>
              </a:rPr>
              <a:t>público</a:t>
            </a:r>
            <a:r>
              <a:rPr lang="en-US" sz="1200" dirty="0">
                <a:solidFill>
                  <a:schemeClr val="dk1"/>
                </a:solidFill>
              </a:rPr>
              <a:t>, en el </a:t>
            </a:r>
            <a:r>
              <a:rPr lang="en-US" sz="1200" dirty="0" err="1">
                <a:solidFill>
                  <a:schemeClr val="dk1"/>
                </a:solidFill>
              </a:rPr>
              <a:t>área</a:t>
            </a:r>
            <a:r>
              <a:rPr lang="en-US" sz="1200" dirty="0">
                <a:solidFill>
                  <a:schemeClr val="dk1"/>
                </a:solidFill>
              </a:rPr>
              <a:t> a </a:t>
            </a:r>
            <a:r>
              <a:rPr lang="en-US" sz="1200" dirty="0" err="1">
                <a:solidFill>
                  <a:schemeClr val="dk1"/>
                </a:solidFill>
              </a:rPr>
              <a:t>su</a:t>
            </a:r>
            <a:r>
              <a:rPr lang="en-US" sz="1200" dirty="0">
                <a:solidFill>
                  <a:schemeClr val="dk1"/>
                </a:solidFill>
              </a:rPr>
              <a:t> cargo, </a:t>
            </a:r>
            <a:r>
              <a:rPr lang="en-US" sz="1200" dirty="0" err="1">
                <a:solidFill>
                  <a:schemeClr val="dk1"/>
                </a:solidFill>
              </a:rPr>
              <a:t>siguiendo</a:t>
            </a:r>
            <a:r>
              <a:rPr lang="en-US" sz="1200" dirty="0">
                <a:solidFill>
                  <a:schemeClr val="dk1"/>
                </a:solidFill>
              </a:rPr>
              <a:t> los </a:t>
            </a:r>
            <a:r>
              <a:rPr lang="en-US" sz="1200" dirty="0" err="1">
                <a:solidFill>
                  <a:schemeClr val="dk1"/>
                </a:solidFill>
              </a:rPr>
              <a:t>lineamientos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que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para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tal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efecto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establezca</a:t>
            </a:r>
            <a:r>
              <a:rPr lang="en-US" sz="1200" dirty="0">
                <a:solidFill>
                  <a:schemeClr val="dk1"/>
                </a:solidFill>
              </a:rPr>
              <a:t> la </a:t>
            </a:r>
            <a:r>
              <a:rPr lang="en-US" sz="1200" dirty="0" err="1">
                <a:solidFill>
                  <a:schemeClr val="dk1"/>
                </a:solidFill>
              </a:rPr>
              <a:t>Oficialía</a:t>
            </a:r>
            <a:r>
              <a:rPr lang="en-US" sz="1200" dirty="0">
                <a:solidFill>
                  <a:schemeClr val="dk1"/>
                </a:solidFill>
              </a:rPr>
              <a:t> Mayor del </a:t>
            </a:r>
            <a:r>
              <a:rPr lang="en-US" sz="1200" dirty="0" err="1">
                <a:solidFill>
                  <a:schemeClr val="dk1"/>
                </a:solidFill>
              </a:rPr>
              <a:t>Poder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Ejecutivo</a:t>
            </a:r>
            <a:r>
              <a:rPr lang="en-US" sz="1200" dirty="0">
                <a:solidFill>
                  <a:schemeClr val="dk1"/>
                </a:solidFill>
              </a:rPr>
              <a:t> y la </a:t>
            </a:r>
            <a:r>
              <a:rPr lang="en-US" sz="1200" dirty="0" err="1">
                <a:solidFill>
                  <a:schemeClr val="dk1"/>
                </a:solidFill>
              </a:rPr>
              <a:t>Dirección</a:t>
            </a:r>
            <a:r>
              <a:rPr lang="en-US" sz="1200" dirty="0">
                <a:solidFill>
                  <a:schemeClr val="dk1"/>
                </a:solidFill>
              </a:rPr>
              <a:t> General.</a:t>
            </a:r>
          </a:p>
          <a:p>
            <a:pPr marL="85725" lvl="0" indent="-85725" algn="just" rtl="0">
              <a:buFont typeface="Wingdings" pitchFamily="2" charset="2"/>
              <a:buChar char="§"/>
            </a:pPr>
            <a:endParaRPr sz="1200" dirty="0">
              <a:solidFill>
                <a:schemeClr val="dk1"/>
              </a:solidFill>
            </a:endParaRPr>
          </a:p>
          <a:p>
            <a:pPr marL="85725" lvl="0" indent="-85725" algn="just" rtl="0"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dirty="0" err="1">
                <a:solidFill>
                  <a:schemeClr val="dk1"/>
                </a:solidFill>
              </a:rPr>
              <a:t>Estructurar</a:t>
            </a:r>
            <a:r>
              <a:rPr lang="en-US" sz="1200" dirty="0">
                <a:solidFill>
                  <a:schemeClr val="dk1"/>
                </a:solidFill>
              </a:rPr>
              <a:t> el </a:t>
            </a:r>
            <a:r>
              <a:rPr lang="en-US" sz="1200" dirty="0" err="1">
                <a:solidFill>
                  <a:schemeClr val="dk1"/>
                </a:solidFill>
              </a:rPr>
              <a:t>programa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operativo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anual</a:t>
            </a:r>
            <a:r>
              <a:rPr lang="en-US" sz="1200" dirty="0">
                <a:solidFill>
                  <a:schemeClr val="dk1"/>
                </a:solidFill>
              </a:rPr>
              <a:t> de </a:t>
            </a:r>
            <a:r>
              <a:rPr lang="en-US" sz="1200" dirty="0" err="1">
                <a:solidFill>
                  <a:schemeClr val="dk1"/>
                </a:solidFill>
              </a:rPr>
              <a:t>trabajo</a:t>
            </a:r>
            <a:r>
              <a:rPr lang="en-US" sz="1200" dirty="0">
                <a:solidFill>
                  <a:schemeClr val="dk1"/>
                </a:solidFill>
              </a:rPr>
              <a:t> del </a:t>
            </a:r>
            <a:r>
              <a:rPr lang="en-US" sz="1200" dirty="0" err="1">
                <a:solidFill>
                  <a:schemeClr val="dk1"/>
                </a:solidFill>
              </a:rPr>
              <a:t>área</a:t>
            </a:r>
            <a:r>
              <a:rPr lang="en-US" sz="1200" dirty="0">
                <a:solidFill>
                  <a:schemeClr val="dk1"/>
                </a:solidFill>
              </a:rPr>
              <a:t> a </a:t>
            </a:r>
            <a:r>
              <a:rPr lang="en-US" sz="1200" dirty="0" err="1">
                <a:solidFill>
                  <a:schemeClr val="dk1"/>
                </a:solidFill>
              </a:rPr>
              <a:t>su</a:t>
            </a:r>
            <a:r>
              <a:rPr lang="en-US" sz="1200" dirty="0">
                <a:solidFill>
                  <a:schemeClr val="dk1"/>
                </a:solidFill>
              </a:rPr>
              <a:t> cargo.</a:t>
            </a:r>
          </a:p>
          <a:p>
            <a:pPr marL="85725" lvl="0" indent="-85725" algn="just" rtl="0">
              <a:buFont typeface="Wingdings" pitchFamily="2" charset="2"/>
              <a:buChar char="§"/>
            </a:pPr>
            <a:endParaRPr sz="1200" dirty="0">
              <a:solidFill>
                <a:schemeClr val="dk1"/>
              </a:solidFill>
            </a:endParaRPr>
          </a:p>
          <a:p>
            <a:pPr marL="85725" lvl="0" indent="-85725" algn="just" rtl="0"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dirty="0" err="1">
                <a:solidFill>
                  <a:schemeClr val="dk1"/>
                </a:solidFill>
              </a:rPr>
              <a:t>Participar</a:t>
            </a:r>
            <a:r>
              <a:rPr lang="en-US" sz="1200" dirty="0">
                <a:solidFill>
                  <a:schemeClr val="dk1"/>
                </a:solidFill>
              </a:rPr>
              <a:t> en la </a:t>
            </a:r>
            <a:r>
              <a:rPr lang="en-US" sz="1200" dirty="0" err="1">
                <a:solidFill>
                  <a:schemeClr val="dk1"/>
                </a:solidFill>
              </a:rPr>
              <a:t>formulación</a:t>
            </a:r>
            <a:r>
              <a:rPr lang="en-US" sz="1200" dirty="0">
                <a:solidFill>
                  <a:schemeClr val="dk1"/>
                </a:solidFill>
              </a:rPr>
              <a:t> de los </a:t>
            </a:r>
            <a:r>
              <a:rPr lang="en-US" sz="1200" dirty="0" err="1">
                <a:solidFill>
                  <a:schemeClr val="dk1"/>
                </a:solidFill>
              </a:rPr>
              <a:t>programas</a:t>
            </a:r>
            <a:r>
              <a:rPr lang="en-US" sz="1200" dirty="0">
                <a:solidFill>
                  <a:schemeClr val="dk1"/>
                </a:solidFill>
              </a:rPr>
              <a:t> a cargo de(la) Director (a) General de la </a:t>
            </a:r>
            <a:r>
              <a:rPr lang="en-US" sz="1200" dirty="0" err="1">
                <a:solidFill>
                  <a:schemeClr val="dk1"/>
                </a:solidFill>
              </a:rPr>
              <a:t>Agencia</a:t>
            </a:r>
            <a:r>
              <a:rPr lang="en-US" sz="1200" dirty="0">
                <a:solidFill>
                  <a:schemeClr val="dk1"/>
                </a:solidFill>
              </a:rPr>
              <a:t>, y </a:t>
            </a:r>
            <a:r>
              <a:rPr lang="en-US" sz="1200" dirty="0" err="1">
                <a:solidFill>
                  <a:schemeClr val="dk1"/>
                </a:solidFill>
              </a:rPr>
              <a:t>aportar</a:t>
            </a:r>
            <a:r>
              <a:rPr lang="en-US" sz="1200" dirty="0">
                <a:solidFill>
                  <a:schemeClr val="dk1"/>
                </a:solidFill>
              </a:rPr>
              <a:t> la </a:t>
            </a:r>
            <a:r>
              <a:rPr lang="en-US" sz="1200" dirty="0" err="1">
                <a:solidFill>
                  <a:schemeClr val="dk1"/>
                </a:solidFill>
              </a:rPr>
              <a:t>información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conducente</a:t>
            </a:r>
            <a:r>
              <a:rPr lang="en-US" sz="1200" dirty="0">
                <a:solidFill>
                  <a:schemeClr val="dk1"/>
                </a:solidFill>
              </a:rPr>
              <a:t>.</a:t>
            </a:r>
          </a:p>
          <a:p>
            <a:pPr marL="85725" lvl="0" indent="-85725" algn="just" rtl="0">
              <a:buFont typeface="Wingdings" pitchFamily="2" charset="2"/>
              <a:buChar char="§"/>
            </a:pPr>
            <a:endParaRPr sz="1200" dirty="0">
              <a:solidFill>
                <a:schemeClr val="dk1"/>
              </a:solidFill>
            </a:endParaRPr>
          </a:p>
          <a:p>
            <a:pPr marL="85725" lvl="0" indent="-85725" algn="just" rtl="0"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dirty="0" err="1">
                <a:solidFill>
                  <a:schemeClr val="dk1"/>
                </a:solidFill>
              </a:rPr>
              <a:t>Integrar</a:t>
            </a:r>
            <a:r>
              <a:rPr lang="en-US" sz="1200" dirty="0">
                <a:solidFill>
                  <a:schemeClr val="dk1"/>
                </a:solidFill>
              </a:rPr>
              <a:t>  los </a:t>
            </a:r>
            <a:r>
              <a:rPr lang="en-US" sz="1200" dirty="0" err="1">
                <a:solidFill>
                  <a:schemeClr val="dk1"/>
                </a:solidFill>
              </a:rPr>
              <a:t>documentos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relativos</a:t>
            </a:r>
            <a:r>
              <a:rPr lang="en-US" sz="1200" dirty="0">
                <a:solidFill>
                  <a:schemeClr val="dk1"/>
                </a:solidFill>
              </a:rPr>
              <a:t> al </a:t>
            </a:r>
            <a:r>
              <a:rPr lang="en-US" sz="1200" dirty="0" err="1">
                <a:solidFill>
                  <a:schemeClr val="dk1"/>
                </a:solidFill>
              </a:rPr>
              <a:t>ejercicio</a:t>
            </a:r>
            <a:r>
              <a:rPr lang="en-US" sz="1200" dirty="0">
                <a:solidFill>
                  <a:schemeClr val="dk1"/>
                </a:solidFill>
              </a:rPr>
              <a:t> de </a:t>
            </a:r>
            <a:r>
              <a:rPr lang="en-US" sz="1200" dirty="0" err="1">
                <a:solidFill>
                  <a:schemeClr val="dk1"/>
                </a:solidFill>
              </a:rPr>
              <a:t>sus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facultades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así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como</a:t>
            </a:r>
            <a:r>
              <a:rPr lang="en-US" sz="1200" dirty="0">
                <a:solidFill>
                  <a:schemeClr val="dk1"/>
                </a:solidFill>
              </a:rPr>
              <a:t> los </a:t>
            </a:r>
            <a:r>
              <a:rPr lang="en-US" sz="1200" dirty="0" err="1">
                <a:solidFill>
                  <a:schemeClr val="dk1"/>
                </a:solidFill>
              </a:rPr>
              <a:t>concernientes</a:t>
            </a:r>
            <a:r>
              <a:rPr lang="en-US" sz="1200" dirty="0">
                <a:solidFill>
                  <a:schemeClr val="dk1"/>
                </a:solidFill>
              </a:rPr>
              <a:t> a los </a:t>
            </a:r>
            <a:r>
              <a:rPr lang="en-US" sz="1200" dirty="0" err="1">
                <a:solidFill>
                  <a:schemeClr val="dk1"/>
                </a:solidFill>
              </a:rPr>
              <a:t>asuntos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que</a:t>
            </a:r>
            <a:r>
              <a:rPr lang="en-US" sz="1200" dirty="0">
                <a:solidFill>
                  <a:schemeClr val="dk1"/>
                </a:solidFill>
              </a:rPr>
              <a:t> les </a:t>
            </a:r>
            <a:r>
              <a:rPr lang="en-US" sz="1200" dirty="0" err="1">
                <a:solidFill>
                  <a:schemeClr val="dk1"/>
                </a:solidFill>
              </a:rPr>
              <a:t>sean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delegados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por</a:t>
            </a:r>
            <a:r>
              <a:rPr lang="en-US" sz="1200" dirty="0">
                <a:solidFill>
                  <a:schemeClr val="dk1"/>
                </a:solidFill>
              </a:rPr>
              <a:t> el (la) Director(a) General de la </a:t>
            </a:r>
            <a:r>
              <a:rPr lang="en-US" sz="1200" dirty="0" err="1">
                <a:solidFill>
                  <a:schemeClr val="dk1"/>
                </a:solidFill>
              </a:rPr>
              <a:t>Agencia</a:t>
            </a:r>
            <a:r>
              <a:rPr lang="en-US" sz="1200" dirty="0">
                <a:solidFill>
                  <a:schemeClr val="dk1"/>
                </a:solidFill>
              </a:rPr>
              <a:t>.</a:t>
            </a:r>
          </a:p>
          <a:p>
            <a:pPr marL="85725" lvl="0" indent="-85725" algn="just" rtl="0">
              <a:buFont typeface="Wingdings" pitchFamily="2" charset="2"/>
              <a:buChar char="§"/>
            </a:pPr>
            <a:endParaRPr sz="1200" dirty="0">
              <a:solidFill>
                <a:schemeClr val="dk1"/>
              </a:solidFill>
            </a:endParaRPr>
          </a:p>
          <a:p>
            <a:pPr marL="85725" lvl="0" indent="-85725" algn="just" rtl="0"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dirty="0" err="1">
                <a:solidFill>
                  <a:schemeClr val="dk1"/>
                </a:solidFill>
              </a:rPr>
              <a:t>Promover</a:t>
            </a:r>
            <a:r>
              <a:rPr lang="en-US" sz="1200" dirty="0">
                <a:solidFill>
                  <a:schemeClr val="dk1"/>
                </a:solidFill>
              </a:rPr>
              <a:t> la </a:t>
            </a:r>
            <a:r>
              <a:rPr lang="en-US" sz="1200" dirty="0" err="1">
                <a:solidFill>
                  <a:schemeClr val="dk1"/>
                </a:solidFill>
              </a:rPr>
              <a:t>coordinación</a:t>
            </a:r>
            <a:r>
              <a:rPr lang="en-US" sz="1200" dirty="0">
                <a:solidFill>
                  <a:schemeClr val="dk1"/>
                </a:solidFill>
              </a:rPr>
              <a:t> con </a:t>
            </a:r>
            <a:r>
              <a:rPr lang="en-US" sz="1200" dirty="0" err="1">
                <a:solidFill>
                  <a:schemeClr val="dk1"/>
                </a:solidFill>
              </a:rPr>
              <a:t>las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demás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áreas</a:t>
            </a:r>
            <a:r>
              <a:rPr lang="en-US" sz="1200" dirty="0">
                <a:solidFill>
                  <a:schemeClr val="dk1"/>
                </a:solidFill>
              </a:rPr>
              <a:t> de la </a:t>
            </a:r>
            <a:r>
              <a:rPr lang="en-US" sz="1200" dirty="0" err="1">
                <a:solidFill>
                  <a:schemeClr val="dk1"/>
                </a:solidFill>
              </a:rPr>
              <a:t>Agencia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para</a:t>
            </a:r>
            <a:r>
              <a:rPr lang="en-US" sz="1200" dirty="0">
                <a:solidFill>
                  <a:schemeClr val="dk1"/>
                </a:solidFill>
              </a:rPr>
              <a:t> el </a:t>
            </a:r>
            <a:r>
              <a:rPr lang="en-US" sz="1200" dirty="0" err="1">
                <a:solidFill>
                  <a:schemeClr val="dk1"/>
                </a:solidFill>
              </a:rPr>
              <a:t>mejor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despacho</a:t>
            </a:r>
            <a:r>
              <a:rPr lang="en-US" sz="1200" dirty="0">
                <a:solidFill>
                  <a:schemeClr val="dk1"/>
                </a:solidFill>
              </a:rPr>
              <a:t> de los </a:t>
            </a:r>
            <a:r>
              <a:rPr lang="en-US" sz="1200" dirty="0" err="1">
                <a:solidFill>
                  <a:schemeClr val="dk1"/>
                </a:solidFill>
              </a:rPr>
              <a:t>asuntos</a:t>
            </a:r>
            <a:r>
              <a:rPr lang="en-US" sz="1200" dirty="0">
                <a:solidFill>
                  <a:schemeClr val="dk1"/>
                </a:solidFill>
              </a:rPr>
              <a:t> de </a:t>
            </a:r>
            <a:r>
              <a:rPr lang="en-US" sz="1200" dirty="0" err="1">
                <a:solidFill>
                  <a:schemeClr val="dk1"/>
                </a:solidFill>
              </a:rPr>
              <a:t>su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competencia</a:t>
            </a:r>
            <a:r>
              <a:rPr lang="en-US" sz="1200" dirty="0">
                <a:solidFill>
                  <a:schemeClr val="dk1"/>
                </a:solidFill>
              </a:rPr>
              <a:t>. </a:t>
            </a:r>
            <a:endParaRPr lang="en-US" sz="1200" dirty="0" smtClean="0">
              <a:solidFill>
                <a:schemeClr val="dk1"/>
              </a:solidFill>
            </a:endParaRPr>
          </a:p>
          <a:p>
            <a:pPr marL="85725" lvl="0" indent="-85725" algn="just" rtl="0">
              <a:buClr>
                <a:schemeClr val="dk1"/>
              </a:buClr>
              <a:buSzPct val="100000"/>
              <a:buFont typeface="Wingdings" pitchFamily="2" charset="2"/>
              <a:buChar char="§"/>
            </a:pPr>
            <a:endParaRPr lang="en-US" sz="1200" dirty="0" smtClean="0">
              <a:solidFill>
                <a:schemeClr val="dk1"/>
              </a:solidFill>
            </a:endParaRPr>
          </a:p>
          <a:p>
            <a:pPr marL="85725" indent="-85725" algn="just"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dirty="0" err="1" smtClean="0">
                <a:solidFill>
                  <a:schemeClr val="dk1"/>
                </a:solidFill>
              </a:rPr>
              <a:t>Acordar</a:t>
            </a:r>
            <a:r>
              <a:rPr lang="en-US" sz="1200" dirty="0" smtClean="0">
                <a:solidFill>
                  <a:schemeClr val="dk1"/>
                </a:solidFill>
              </a:rPr>
              <a:t> con el (la) Director(a) General de la </a:t>
            </a:r>
            <a:r>
              <a:rPr lang="en-US" sz="1200" dirty="0" err="1" smtClean="0">
                <a:solidFill>
                  <a:schemeClr val="dk1"/>
                </a:solidFill>
              </a:rPr>
              <a:t>Agencia</a:t>
            </a:r>
            <a:r>
              <a:rPr lang="en-US" sz="1200" dirty="0" smtClean="0">
                <a:solidFill>
                  <a:schemeClr val="dk1"/>
                </a:solidFill>
              </a:rPr>
              <a:t>, la </a:t>
            </a:r>
            <a:r>
              <a:rPr lang="en-US" sz="1200" dirty="0" err="1" smtClean="0">
                <a:solidFill>
                  <a:schemeClr val="dk1"/>
                </a:solidFill>
              </a:rPr>
              <a:t>resolución</a:t>
            </a:r>
            <a:r>
              <a:rPr lang="en-US" sz="1200" dirty="0" smtClean="0">
                <a:solidFill>
                  <a:schemeClr val="dk1"/>
                </a:solidFill>
              </a:rPr>
              <a:t> de los </a:t>
            </a:r>
            <a:r>
              <a:rPr lang="en-US" sz="1200" dirty="0" err="1" smtClean="0">
                <a:solidFill>
                  <a:schemeClr val="dk1"/>
                </a:solidFill>
              </a:rPr>
              <a:t>asuntos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que</a:t>
            </a:r>
            <a:r>
              <a:rPr lang="en-US" sz="1200" dirty="0" smtClean="0">
                <a:solidFill>
                  <a:schemeClr val="dk1"/>
                </a:solidFill>
              </a:rPr>
              <a:t> se </a:t>
            </a:r>
            <a:r>
              <a:rPr lang="en-US" sz="1200" dirty="0" err="1" smtClean="0">
                <a:solidFill>
                  <a:schemeClr val="dk1"/>
                </a:solidFill>
              </a:rPr>
              <a:t>tramiten</a:t>
            </a:r>
            <a:r>
              <a:rPr lang="en-US" sz="1200" dirty="0" smtClean="0">
                <a:solidFill>
                  <a:schemeClr val="dk1"/>
                </a:solidFill>
              </a:rPr>
              <a:t> en el </a:t>
            </a:r>
            <a:r>
              <a:rPr lang="en-US" sz="1200" dirty="0" err="1" smtClean="0">
                <a:solidFill>
                  <a:schemeClr val="dk1"/>
                </a:solidFill>
              </a:rPr>
              <a:t>área</a:t>
            </a:r>
            <a:r>
              <a:rPr lang="en-US" sz="1200" dirty="0" smtClean="0">
                <a:solidFill>
                  <a:schemeClr val="dk1"/>
                </a:solidFill>
              </a:rPr>
              <a:t> de </a:t>
            </a:r>
            <a:r>
              <a:rPr lang="en-US" sz="1200" dirty="0" err="1" smtClean="0">
                <a:solidFill>
                  <a:schemeClr val="dk1"/>
                </a:solidFill>
              </a:rPr>
              <a:t>su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competencia</a:t>
            </a:r>
            <a:r>
              <a:rPr lang="en-US" sz="1200" dirty="0" smtClean="0">
                <a:solidFill>
                  <a:schemeClr val="dk1"/>
                </a:solidFill>
              </a:rPr>
              <a:t>. </a:t>
            </a:r>
          </a:p>
          <a:p>
            <a:pPr marL="85725" lvl="0" indent="-85725" algn="just" rtl="0">
              <a:buClr>
                <a:schemeClr val="dk1"/>
              </a:buClr>
              <a:buSzPct val="100000"/>
              <a:buFont typeface="Wingdings" pitchFamily="2" charset="2"/>
              <a:buChar char="§"/>
            </a:pPr>
            <a:endParaRPr lang="en-US" sz="1200" dirty="0">
              <a:solidFill>
                <a:schemeClr val="dk1"/>
              </a:solidFill>
            </a:endParaRPr>
          </a:p>
        </p:txBody>
      </p:sp>
      <p:sp>
        <p:nvSpPr>
          <p:cNvPr id="234" name="Shape 234"/>
          <p:cNvSpPr txBox="1"/>
          <p:nvPr/>
        </p:nvSpPr>
        <p:spPr>
          <a:xfrm>
            <a:off x="1552575" y="8437562"/>
            <a:ext cx="5153100" cy="536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35" name="Shape 235"/>
          <p:cNvCxnSpPr/>
          <p:nvPr/>
        </p:nvCxnSpPr>
        <p:spPr>
          <a:xfrm>
            <a:off x="1552575" y="8678862"/>
            <a:ext cx="5153025" cy="317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36" name="Shape 236"/>
          <p:cNvSpPr txBox="1"/>
          <p:nvPr/>
        </p:nvSpPr>
        <p:spPr>
          <a:xfrm>
            <a:off x="3544887" y="8464550"/>
            <a:ext cx="1500187" cy="23971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Dirección General</a:t>
            </a:r>
          </a:p>
        </p:txBody>
      </p:sp>
      <p:sp>
        <p:nvSpPr>
          <p:cNvPr id="237" name="Shape 237"/>
          <p:cNvSpPr txBox="1"/>
          <p:nvPr/>
        </p:nvSpPr>
        <p:spPr>
          <a:xfrm>
            <a:off x="3336925" y="8705850"/>
            <a:ext cx="2427287" cy="2762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Gabriela Rivera Grimaldo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 txBox="1"/>
          <p:nvPr/>
        </p:nvSpPr>
        <p:spPr>
          <a:xfrm>
            <a:off x="0" y="0"/>
            <a:ext cx="1443037" cy="9144000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3" name="Shape 243"/>
          <p:cNvSpPr txBox="1"/>
          <p:nvPr/>
        </p:nvSpPr>
        <p:spPr>
          <a:xfrm>
            <a:off x="-4762" y="63500"/>
            <a:ext cx="3962400" cy="39687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DESCRIPCIÓN DE FUNCIONES</a:t>
            </a:r>
          </a:p>
        </p:txBody>
      </p:sp>
      <p:cxnSp>
        <p:nvCxnSpPr>
          <p:cNvPr id="244" name="Shape 244"/>
          <p:cNvCxnSpPr/>
          <p:nvPr/>
        </p:nvCxnSpPr>
        <p:spPr>
          <a:xfrm>
            <a:off x="0" y="520700"/>
            <a:ext cx="6858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45" name="Shape 245"/>
          <p:cNvSpPr txBox="1"/>
          <p:nvPr/>
        </p:nvSpPr>
        <p:spPr>
          <a:xfrm>
            <a:off x="1524000" y="1189436"/>
            <a:ext cx="5181600" cy="712205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R="0" lvl="0" algn="ctr" rtl="0"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dirty="0">
                <a:solidFill>
                  <a:schemeClr val="dk1"/>
                </a:solidFill>
              </a:rPr>
              <a:t>Á</a:t>
            </a: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  INDUSTRIAL</a:t>
            </a:r>
          </a:p>
          <a:p>
            <a:pPr marR="0" lvl="0" algn="ctr" rtl="0"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1200" b="1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Continúa</a:t>
            </a: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</a:p>
          <a:p>
            <a:pPr marR="0" lvl="0" algn="just" rtl="0"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85725" lvl="0" indent="-85725" algn="just" rtl="0"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dirty="0" err="1" smtClean="0">
                <a:solidFill>
                  <a:schemeClr val="dk1"/>
                </a:solidFill>
              </a:rPr>
              <a:t>Asesorar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técnicamente</a:t>
            </a:r>
            <a:r>
              <a:rPr lang="en-US" sz="1200" dirty="0">
                <a:solidFill>
                  <a:schemeClr val="dk1"/>
                </a:solidFill>
              </a:rPr>
              <a:t>, en </a:t>
            </a:r>
            <a:r>
              <a:rPr lang="en-US" sz="1200" dirty="0" err="1">
                <a:solidFill>
                  <a:schemeClr val="dk1"/>
                </a:solidFill>
              </a:rPr>
              <a:t>asuntos</a:t>
            </a:r>
            <a:r>
              <a:rPr lang="en-US" sz="1200" dirty="0">
                <a:solidFill>
                  <a:schemeClr val="dk1"/>
                </a:solidFill>
              </a:rPr>
              <a:t> de </a:t>
            </a:r>
            <a:r>
              <a:rPr lang="en-US" sz="1200" dirty="0" err="1">
                <a:solidFill>
                  <a:schemeClr val="dk1"/>
                </a:solidFill>
              </a:rPr>
              <a:t>su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competencia</a:t>
            </a:r>
            <a:r>
              <a:rPr lang="en-US" sz="1200" dirty="0">
                <a:solidFill>
                  <a:schemeClr val="dk1"/>
                </a:solidFill>
              </a:rPr>
              <a:t>, a los </a:t>
            </a:r>
            <a:r>
              <a:rPr lang="en-US" sz="1200" dirty="0" err="1">
                <a:solidFill>
                  <a:schemeClr val="dk1"/>
                </a:solidFill>
              </a:rPr>
              <a:t>servidores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públicos</a:t>
            </a:r>
            <a:r>
              <a:rPr lang="en-US" sz="1200" dirty="0">
                <a:solidFill>
                  <a:schemeClr val="dk1"/>
                </a:solidFill>
              </a:rPr>
              <a:t> de la </a:t>
            </a:r>
            <a:r>
              <a:rPr lang="en-US" sz="1200" dirty="0" err="1">
                <a:solidFill>
                  <a:schemeClr val="dk1"/>
                </a:solidFill>
              </a:rPr>
              <a:t>Agencia</a:t>
            </a:r>
            <a:r>
              <a:rPr lang="en-US" sz="1200" dirty="0" smtClean="0">
                <a:solidFill>
                  <a:schemeClr val="dk1"/>
                </a:solidFill>
              </a:rPr>
              <a:t>.</a:t>
            </a:r>
          </a:p>
          <a:p>
            <a:pPr marL="85725" lvl="0" indent="-85725" algn="just" rtl="0">
              <a:buClr>
                <a:schemeClr val="dk1"/>
              </a:buClr>
              <a:buSzPct val="100000"/>
              <a:buFont typeface="Wingdings" pitchFamily="2" charset="2"/>
              <a:buChar char="§"/>
            </a:pPr>
            <a:endParaRPr lang="en-US" sz="1200" dirty="0">
              <a:solidFill>
                <a:schemeClr val="dk1"/>
              </a:solidFill>
            </a:endParaRPr>
          </a:p>
          <a:p>
            <a:pPr marL="85725" lvl="0" indent="-85725" algn="just" rtl="0"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dirty="0" err="1">
                <a:solidFill>
                  <a:schemeClr val="dk1"/>
                </a:solidFill>
              </a:rPr>
              <a:t>Supervisar</a:t>
            </a:r>
            <a:r>
              <a:rPr lang="en-US" sz="1200" dirty="0">
                <a:solidFill>
                  <a:schemeClr val="dk1"/>
                </a:solidFill>
              </a:rPr>
              <a:t> los </a:t>
            </a:r>
            <a:r>
              <a:rPr lang="en-US" sz="1200" dirty="0" err="1">
                <a:solidFill>
                  <a:schemeClr val="dk1"/>
                </a:solidFill>
              </a:rPr>
              <a:t>resultados</a:t>
            </a:r>
            <a:r>
              <a:rPr lang="en-US" sz="1200" dirty="0">
                <a:solidFill>
                  <a:schemeClr val="dk1"/>
                </a:solidFill>
              </a:rPr>
              <a:t> del personal a </a:t>
            </a:r>
            <a:r>
              <a:rPr lang="en-US" sz="1200" dirty="0" err="1">
                <a:solidFill>
                  <a:schemeClr val="dk1"/>
                </a:solidFill>
              </a:rPr>
              <a:t>su</a:t>
            </a:r>
            <a:r>
              <a:rPr lang="en-US" sz="1200" dirty="0">
                <a:solidFill>
                  <a:schemeClr val="dk1"/>
                </a:solidFill>
              </a:rPr>
              <a:t> cargo.</a:t>
            </a:r>
          </a:p>
          <a:p>
            <a:pPr marL="85725" lvl="0" indent="-85725" algn="just" rtl="0">
              <a:buFont typeface="Wingdings" pitchFamily="2" charset="2"/>
              <a:buChar char="§"/>
            </a:pPr>
            <a:endParaRPr sz="1200" dirty="0">
              <a:solidFill>
                <a:schemeClr val="dk1"/>
              </a:solidFill>
            </a:endParaRPr>
          </a:p>
          <a:p>
            <a:pPr marL="85725" lvl="0" indent="-85725" algn="just" rtl="0"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dirty="0" err="1">
                <a:solidFill>
                  <a:schemeClr val="dk1"/>
                </a:solidFill>
              </a:rPr>
              <a:t>Coordinar</a:t>
            </a:r>
            <a:r>
              <a:rPr lang="en-US" sz="1200" dirty="0">
                <a:solidFill>
                  <a:schemeClr val="dk1"/>
                </a:solidFill>
              </a:rPr>
              <a:t>   los </a:t>
            </a:r>
            <a:r>
              <a:rPr lang="en-US" sz="1200" dirty="0" err="1">
                <a:solidFill>
                  <a:schemeClr val="dk1"/>
                </a:solidFill>
              </a:rPr>
              <a:t>programas</a:t>
            </a:r>
            <a:r>
              <a:rPr lang="en-US" sz="1200" dirty="0">
                <a:solidFill>
                  <a:schemeClr val="dk1"/>
                </a:solidFill>
              </a:rPr>
              <a:t> de </a:t>
            </a:r>
            <a:r>
              <a:rPr lang="en-US" sz="1200" dirty="0" err="1">
                <a:solidFill>
                  <a:schemeClr val="dk1"/>
                </a:solidFill>
              </a:rPr>
              <a:t>promoción</a:t>
            </a:r>
            <a:r>
              <a:rPr lang="en-US" sz="1200" dirty="0">
                <a:solidFill>
                  <a:schemeClr val="dk1"/>
                </a:solidFill>
              </a:rPr>
              <a:t> y </a:t>
            </a:r>
            <a:r>
              <a:rPr lang="en-US" sz="1200" dirty="0" err="1">
                <a:solidFill>
                  <a:schemeClr val="dk1"/>
                </a:solidFill>
              </a:rPr>
              <a:t>difusión</a:t>
            </a:r>
            <a:r>
              <a:rPr lang="en-US" sz="1200" dirty="0">
                <a:solidFill>
                  <a:schemeClr val="dk1"/>
                </a:solidFill>
              </a:rPr>
              <a:t> del Estado </a:t>
            </a:r>
            <a:r>
              <a:rPr lang="en-US" sz="1200" dirty="0" err="1">
                <a:solidFill>
                  <a:schemeClr val="dk1"/>
                </a:solidFill>
              </a:rPr>
              <a:t>para</a:t>
            </a:r>
            <a:r>
              <a:rPr lang="en-US" sz="1200" dirty="0">
                <a:solidFill>
                  <a:schemeClr val="dk1"/>
                </a:solidFill>
              </a:rPr>
              <a:t> la </a:t>
            </a:r>
            <a:r>
              <a:rPr lang="en-US" sz="1200" dirty="0" err="1">
                <a:solidFill>
                  <a:schemeClr val="dk1"/>
                </a:solidFill>
              </a:rPr>
              <a:t>atracción</a:t>
            </a:r>
            <a:r>
              <a:rPr lang="en-US" sz="1200" dirty="0">
                <a:solidFill>
                  <a:schemeClr val="dk1"/>
                </a:solidFill>
              </a:rPr>
              <a:t> de </a:t>
            </a:r>
            <a:r>
              <a:rPr lang="en-US" sz="1200" dirty="0" err="1">
                <a:solidFill>
                  <a:schemeClr val="dk1"/>
                </a:solidFill>
              </a:rPr>
              <a:t>inversión</a:t>
            </a:r>
            <a:r>
              <a:rPr lang="en-US" sz="1200" dirty="0">
                <a:solidFill>
                  <a:schemeClr val="dk1"/>
                </a:solidFill>
              </a:rPr>
              <a:t> de los </a:t>
            </a:r>
            <a:r>
              <a:rPr lang="en-US" sz="1200" dirty="0" err="1">
                <a:solidFill>
                  <a:schemeClr val="dk1"/>
                </a:solidFill>
              </a:rPr>
              <a:t>sectores</a:t>
            </a:r>
            <a:r>
              <a:rPr lang="en-US" sz="1200" dirty="0">
                <a:solidFill>
                  <a:schemeClr val="dk1"/>
                </a:solidFill>
              </a:rPr>
              <a:t>  industrial y de </a:t>
            </a:r>
            <a:r>
              <a:rPr lang="en-US" sz="1200" dirty="0" err="1">
                <a:solidFill>
                  <a:schemeClr val="dk1"/>
                </a:solidFill>
              </a:rPr>
              <a:t>turismo</a:t>
            </a:r>
            <a:endParaRPr lang="en-US" sz="1200" dirty="0">
              <a:solidFill>
                <a:schemeClr val="dk1"/>
              </a:solidFill>
            </a:endParaRPr>
          </a:p>
          <a:p>
            <a:pPr marL="85725" lvl="0" indent="-85725" algn="just" rtl="0">
              <a:buFont typeface="Wingdings" pitchFamily="2" charset="2"/>
              <a:buChar char="§"/>
            </a:pPr>
            <a:endParaRPr sz="1200" dirty="0">
              <a:solidFill>
                <a:schemeClr val="dk1"/>
              </a:solidFill>
            </a:endParaRPr>
          </a:p>
          <a:p>
            <a:pPr marL="85725" lvl="0" indent="-85725" algn="just" rtl="0"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dirty="0" err="1">
                <a:solidFill>
                  <a:schemeClr val="dk1"/>
                </a:solidFill>
              </a:rPr>
              <a:t>Autorizar</a:t>
            </a:r>
            <a:r>
              <a:rPr lang="en-US" sz="1200" dirty="0">
                <a:solidFill>
                  <a:schemeClr val="dk1"/>
                </a:solidFill>
              </a:rPr>
              <a:t> el </a:t>
            </a:r>
            <a:r>
              <a:rPr lang="en-US" sz="1200" dirty="0" err="1">
                <a:solidFill>
                  <a:schemeClr val="dk1"/>
                </a:solidFill>
              </a:rPr>
              <a:t>directorio</a:t>
            </a:r>
            <a:r>
              <a:rPr lang="en-US" sz="1200" dirty="0">
                <a:solidFill>
                  <a:schemeClr val="dk1"/>
                </a:solidFill>
              </a:rPr>
              <a:t> de ferias </a:t>
            </a:r>
            <a:r>
              <a:rPr lang="en-US" sz="1200" dirty="0" err="1">
                <a:solidFill>
                  <a:schemeClr val="dk1"/>
                </a:solidFill>
              </a:rPr>
              <a:t>nacionales</a:t>
            </a:r>
            <a:r>
              <a:rPr lang="en-US" sz="1200" dirty="0">
                <a:solidFill>
                  <a:schemeClr val="dk1"/>
                </a:solidFill>
              </a:rPr>
              <a:t> e </a:t>
            </a:r>
            <a:r>
              <a:rPr lang="en-US" sz="1200" dirty="0" err="1">
                <a:solidFill>
                  <a:schemeClr val="dk1"/>
                </a:solidFill>
              </a:rPr>
              <a:t>internacionales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misiones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comerciales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congresos</a:t>
            </a:r>
            <a:r>
              <a:rPr lang="en-US" sz="1200" dirty="0">
                <a:solidFill>
                  <a:schemeClr val="dk1"/>
                </a:solidFill>
              </a:rPr>
              <a:t>, entre </a:t>
            </a:r>
            <a:r>
              <a:rPr lang="en-US" sz="1200" dirty="0" err="1">
                <a:solidFill>
                  <a:schemeClr val="dk1"/>
                </a:solidFill>
              </a:rPr>
              <a:t>otros</a:t>
            </a:r>
            <a:r>
              <a:rPr lang="en-US" sz="1200" dirty="0">
                <a:solidFill>
                  <a:schemeClr val="dk1"/>
                </a:solidFill>
              </a:rPr>
              <a:t>., </a:t>
            </a:r>
            <a:r>
              <a:rPr lang="en-US" sz="1200" dirty="0" err="1">
                <a:solidFill>
                  <a:schemeClr val="dk1"/>
                </a:solidFill>
              </a:rPr>
              <a:t>como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espacios</a:t>
            </a:r>
            <a:r>
              <a:rPr lang="en-US" sz="1200" dirty="0">
                <a:solidFill>
                  <a:schemeClr val="dk1"/>
                </a:solidFill>
              </a:rPr>
              <a:t> de </a:t>
            </a:r>
            <a:r>
              <a:rPr lang="en-US" sz="1200" dirty="0" err="1">
                <a:solidFill>
                  <a:schemeClr val="dk1"/>
                </a:solidFill>
              </a:rPr>
              <a:t>difusión</a:t>
            </a:r>
            <a:r>
              <a:rPr lang="en-US" sz="1200" dirty="0">
                <a:solidFill>
                  <a:schemeClr val="dk1"/>
                </a:solidFill>
              </a:rPr>
              <a:t>.</a:t>
            </a:r>
          </a:p>
          <a:p>
            <a:pPr marL="85725" lvl="0" indent="-85725" algn="just" rtl="0">
              <a:buFont typeface="Wingdings" pitchFamily="2" charset="2"/>
              <a:buChar char="§"/>
            </a:pPr>
            <a:endParaRPr sz="1200" dirty="0">
              <a:solidFill>
                <a:schemeClr val="dk1"/>
              </a:solidFill>
            </a:endParaRPr>
          </a:p>
          <a:p>
            <a:pPr marL="85725" lvl="0" indent="-85725" algn="just" rtl="0"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dirty="0" err="1">
                <a:solidFill>
                  <a:schemeClr val="dk1"/>
                </a:solidFill>
              </a:rPr>
              <a:t>Facilitar</a:t>
            </a:r>
            <a:r>
              <a:rPr lang="en-US" sz="1200" dirty="0">
                <a:solidFill>
                  <a:schemeClr val="dk1"/>
                </a:solidFill>
              </a:rPr>
              <a:t> la  </a:t>
            </a:r>
            <a:r>
              <a:rPr lang="en-US" sz="1200" dirty="0" err="1">
                <a:solidFill>
                  <a:schemeClr val="dk1"/>
                </a:solidFill>
              </a:rPr>
              <a:t>atención</a:t>
            </a:r>
            <a:r>
              <a:rPr lang="en-US" sz="1200" dirty="0">
                <a:solidFill>
                  <a:schemeClr val="dk1"/>
                </a:solidFill>
              </a:rPr>
              <a:t> y </a:t>
            </a:r>
            <a:r>
              <a:rPr lang="en-US" sz="1200" dirty="0" err="1">
                <a:solidFill>
                  <a:schemeClr val="dk1"/>
                </a:solidFill>
              </a:rPr>
              <a:t>seguimiento</a:t>
            </a:r>
            <a:r>
              <a:rPr lang="en-US" sz="1200" dirty="0">
                <a:solidFill>
                  <a:schemeClr val="dk1"/>
                </a:solidFill>
              </a:rPr>
              <a:t> a </a:t>
            </a:r>
            <a:r>
              <a:rPr lang="en-US" sz="1200" dirty="0" err="1">
                <a:solidFill>
                  <a:schemeClr val="dk1"/>
                </a:solidFill>
              </a:rPr>
              <a:t>empresas</a:t>
            </a:r>
            <a:r>
              <a:rPr lang="en-US" sz="1200" dirty="0">
                <a:solidFill>
                  <a:schemeClr val="dk1"/>
                </a:solidFill>
              </a:rPr>
              <a:t> de los  </a:t>
            </a:r>
            <a:r>
              <a:rPr lang="en-US" sz="1200" dirty="0" err="1">
                <a:solidFill>
                  <a:schemeClr val="dk1"/>
                </a:solidFill>
              </a:rPr>
              <a:t>sectores</a:t>
            </a:r>
            <a:r>
              <a:rPr lang="en-US" sz="1200" dirty="0">
                <a:solidFill>
                  <a:schemeClr val="dk1"/>
                </a:solidFill>
              </a:rPr>
              <a:t> industrial y de </a:t>
            </a:r>
            <a:r>
              <a:rPr lang="en-US" sz="1200" dirty="0" err="1">
                <a:solidFill>
                  <a:schemeClr val="dk1"/>
                </a:solidFill>
              </a:rPr>
              <a:t>turismo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que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estén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interesadas</a:t>
            </a:r>
            <a:r>
              <a:rPr lang="en-US" sz="1200" dirty="0">
                <a:solidFill>
                  <a:schemeClr val="dk1"/>
                </a:solidFill>
              </a:rPr>
              <a:t> en </a:t>
            </a:r>
            <a:r>
              <a:rPr lang="en-US" sz="1200" dirty="0" err="1">
                <a:solidFill>
                  <a:schemeClr val="dk1"/>
                </a:solidFill>
              </a:rPr>
              <a:t>instalarse</a:t>
            </a:r>
            <a:r>
              <a:rPr lang="en-US" sz="1200" dirty="0">
                <a:solidFill>
                  <a:schemeClr val="dk1"/>
                </a:solidFill>
              </a:rPr>
              <a:t> en el Estado.</a:t>
            </a:r>
          </a:p>
          <a:p>
            <a:pPr marL="85725" lvl="0" indent="-85725" algn="just" rtl="0">
              <a:buFont typeface="Wingdings" pitchFamily="2" charset="2"/>
              <a:buChar char="§"/>
            </a:pPr>
            <a:endParaRPr sz="1200" dirty="0">
              <a:solidFill>
                <a:schemeClr val="dk1"/>
              </a:solidFill>
            </a:endParaRPr>
          </a:p>
          <a:p>
            <a:pPr marL="85725" lvl="0" indent="-85725" algn="just" rtl="0"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dirty="0" err="1">
                <a:solidFill>
                  <a:schemeClr val="dk1"/>
                </a:solidFill>
              </a:rPr>
              <a:t>Planear</a:t>
            </a:r>
            <a:r>
              <a:rPr lang="en-US" sz="1200" dirty="0">
                <a:solidFill>
                  <a:schemeClr val="dk1"/>
                </a:solidFill>
              </a:rPr>
              <a:t> la </a:t>
            </a:r>
            <a:r>
              <a:rPr lang="en-US" sz="1200" dirty="0" err="1">
                <a:solidFill>
                  <a:schemeClr val="dk1"/>
                </a:solidFill>
              </a:rPr>
              <a:t>elaboración</a:t>
            </a:r>
            <a:r>
              <a:rPr lang="en-US" sz="1200" dirty="0">
                <a:solidFill>
                  <a:schemeClr val="dk1"/>
                </a:solidFill>
              </a:rPr>
              <a:t> del material </a:t>
            </a:r>
            <a:r>
              <a:rPr lang="en-US" sz="1200" dirty="0" err="1">
                <a:solidFill>
                  <a:schemeClr val="dk1"/>
                </a:solidFill>
              </a:rPr>
              <a:t>promocional</a:t>
            </a:r>
            <a:r>
              <a:rPr lang="en-US" sz="1200" dirty="0">
                <a:solidFill>
                  <a:schemeClr val="dk1"/>
                </a:solidFill>
              </a:rPr>
              <a:t> del Estado.</a:t>
            </a:r>
          </a:p>
          <a:p>
            <a:pPr marL="85725" lvl="0" indent="-85725" algn="just" rtl="0">
              <a:buFont typeface="Wingdings" pitchFamily="2" charset="2"/>
              <a:buChar char="§"/>
            </a:pPr>
            <a:endParaRPr sz="1200" dirty="0">
              <a:solidFill>
                <a:schemeClr val="dk1"/>
              </a:solidFill>
            </a:endParaRPr>
          </a:p>
          <a:p>
            <a:pPr marL="85725" lvl="0" indent="-85725" algn="just" rtl="0"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dirty="0" err="1">
                <a:solidFill>
                  <a:schemeClr val="dk1"/>
                </a:solidFill>
              </a:rPr>
              <a:t>Supervisar</a:t>
            </a:r>
            <a:r>
              <a:rPr lang="en-US" sz="1200" dirty="0">
                <a:solidFill>
                  <a:schemeClr val="dk1"/>
                </a:solidFill>
              </a:rPr>
              <a:t> la  </a:t>
            </a:r>
            <a:r>
              <a:rPr lang="en-US" sz="1200" dirty="0" err="1">
                <a:solidFill>
                  <a:schemeClr val="dk1"/>
                </a:solidFill>
              </a:rPr>
              <a:t>actualización</a:t>
            </a:r>
            <a:r>
              <a:rPr lang="en-US" sz="1200" dirty="0">
                <a:solidFill>
                  <a:schemeClr val="dk1"/>
                </a:solidFill>
              </a:rPr>
              <a:t>  los </a:t>
            </a:r>
            <a:r>
              <a:rPr lang="en-US" sz="1200" dirty="0" err="1">
                <a:solidFill>
                  <a:schemeClr val="dk1"/>
                </a:solidFill>
              </a:rPr>
              <a:t>directorios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vinculados</a:t>
            </a:r>
            <a:r>
              <a:rPr lang="en-US" sz="1200" dirty="0">
                <a:solidFill>
                  <a:schemeClr val="dk1"/>
                </a:solidFill>
              </a:rPr>
              <a:t> con los </a:t>
            </a:r>
            <a:r>
              <a:rPr lang="en-US" sz="1200" dirty="0" err="1">
                <a:solidFill>
                  <a:schemeClr val="dk1"/>
                </a:solidFill>
              </a:rPr>
              <a:t>sectores</a:t>
            </a:r>
            <a:r>
              <a:rPr lang="en-US" sz="1200" dirty="0">
                <a:solidFill>
                  <a:schemeClr val="dk1"/>
                </a:solidFill>
              </a:rPr>
              <a:t> industrial  y de </a:t>
            </a:r>
            <a:r>
              <a:rPr lang="en-US" sz="1200" dirty="0" err="1">
                <a:solidFill>
                  <a:schemeClr val="dk1"/>
                </a:solidFill>
              </a:rPr>
              <a:t>turismo</a:t>
            </a:r>
            <a:r>
              <a:rPr lang="en-US" sz="1200" dirty="0">
                <a:solidFill>
                  <a:schemeClr val="dk1"/>
                </a:solidFill>
              </a:rPr>
              <a:t>.</a:t>
            </a:r>
          </a:p>
          <a:p>
            <a:pPr marL="85725" lvl="0" indent="-85725" algn="just" rtl="0">
              <a:buFont typeface="Wingdings" pitchFamily="2" charset="2"/>
              <a:buChar char="§"/>
            </a:pPr>
            <a:endParaRPr sz="1200" dirty="0">
              <a:solidFill>
                <a:schemeClr val="dk1"/>
              </a:solidFill>
            </a:endParaRPr>
          </a:p>
          <a:p>
            <a:pPr marL="85725" lvl="0" indent="-85725" algn="just" rtl="0"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dirty="0" err="1">
                <a:solidFill>
                  <a:schemeClr val="dk1"/>
                </a:solidFill>
              </a:rPr>
              <a:t>Supervisar</a:t>
            </a:r>
            <a:r>
              <a:rPr lang="en-US" sz="1200" dirty="0">
                <a:solidFill>
                  <a:schemeClr val="dk1"/>
                </a:solidFill>
              </a:rPr>
              <a:t> los  </a:t>
            </a:r>
            <a:r>
              <a:rPr lang="en-US" sz="1200" dirty="0" err="1">
                <a:solidFill>
                  <a:schemeClr val="dk1"/>
                </a:solidFill>
              </a:rPr>
              <a:t>reportes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mensuales</a:t>
            </a:r>
            <a:r>
              <a:rPr lang="en-US" sz="1200" dirty="0">
                <a:solidFill>
                  <a:schemeClr val="dk1"/>
                </a:solidFill>
              </a:rPr>
              <a:t> de </a:t>
            </a:r>
            <a:r>
              <a:rPr lang="en-US" sz="1200" dirty="0" err="1">
                <a:solidFill>
                  <a:schemeClr val="dk1"/>
                </a:solidFill>
              </a:rPr>
              <a:t>inversión</a:t>
            </a:r>
            <a:r>
              <a:rPr lang="en-US" sz="1200" dirty="0">
                <a:solidFill>
                  <a:schemeClr val="dk1"/>
                </a:solidFill>
              </a:rPr>
              <a:t> y </a:t>
            </a:r>
            <a:r>
              <a:rPr lang="en-US" sz="1200" dirty="0" err="1">
                <a:solidFill>
                  <a:schemeClr val="dk1"/>
                </a:solidFill>
              </a:rPr>
              <a:t>empleo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generados</a:t>
            </a:r>
            <a:r>
              <a:rPr lang="en-US" sz="1200" dirty="0">
                <a:solidFill>
                  <a:schemeClr val="dk1"/>
                </a:solidFill>
              </a:rPr>
              <a:t> en el </a:t>
            </a:r>
            <a:r>
              <a:rPr lang="en-US" sz="1200" dirty="0" err="1">
                <a:solidFill>
                  <a:schemeClr val="dk1"/>
                </a:solidFill>
              </a:rPr>
              <a:t>establecimiento</a:t>
            </a:r>
            <a:r>
              <a:rPr lang="en-US" sz="1200" dirty="0">
                <a:solidFill>
                  <a:schemeClr val="dk1"/>
                </a:solidFill>
              </a:rPr>
              <a:t> de </a:t>
            </a:r>
            <a:r>
              <a:rPr lang="en-US" sz="1200" dirty="0" err="1">
                <a:solidFill>
                  <a:schemeClr val="dk1"/>
                </a:solidFill>
              </a:rPr>
              <a:t>nuevas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empresas</a:t>
            </a:r>
            <a:r>
              <a:rPr lang="en-US" sz="1200" dirty="0" smtClean="0">
                <a:solidFill>
                  <a:schemeClr val="dk1"/>
                </a:solidFill>
              </a:rPr>
              <a:t>.</a:t>
            </a:r>
          </a:p>
          <a:p>
            <a:pPr marL="85725" lvl="0" indent="-85725" algn="just" rtl="0">
              <a:buClr>
                <a:schemeClr val="dk1"/>
              </a:buClr>
              <a:buSzPct val="100000"/>
              <a:buFont typeface="Wingdings" pitchFamily="2" charset="2"/>
              <a:buChar char="§"/>
            </a:pPr>
            <a:endParaRPr lang="en-US" sz="1200" dirty="0" smtClean="0">
              <a:solidFill>
                <a:schemeClr val="dk1"/>
              </a:solidFill>
            </a:endParaRPr>
          </a:p>
          <a:p>
            <a:pPr marL="85725" indent="-85725" algn="just"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dirty="0" err="1" smtClean="0">
                <a:solidFill>
                  <a:schemeClr val="dk1"/>
                </a:solidFill>
              </a:rPr>
              <a:t>Facilitar</a:t>
            </a:r>
            <a:r>
              <a:rPr lang="en-US" sz="1200" dirty="0" smtClean="0">
                <a:solidFill>
                  <a:schemeClr val="dk1"/>
                </a:solidFill>
              </a:rPr>
              <a:t>  el  </a:t>
            </a:r>
            <a:r>
              <a:rPr lang="en-US" sz="1200" dirty="0" err="1" smtClean="0">
                <a:solidFill>
                  <a:schemeClr val="dk1"/>
                </a:solidFill>
              </a:rPr>
              <a:t>contacto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permanente</a:t>
            </a:r>
            <a:r>
              <a:rPr lang="en-US" sz="1200" dirty="0" smtClean="0">
                <a:solidFill>
                  <a:schemeClr val="dk1"/>
                </a:solidFill>
              </a:rPr>
              <a:t> con </a:t>
            </a:r>
            <a:r>
              <a:rPr lang="en-US" sz="1200" dirty="0" err="1" smtClean="0">
                <a:solidFill>
                  <a:schemeClr val="dk1"/>
                </a:solidFill>
              </a:rPr>
              <a:t>Cuerpo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Diplomático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acreditado</a:t>
            </a:r>
            <a:r>
              <a:rPr lang="en-US" sz="1200" dirty="0" smtClean="0">
                <a:solidFill>
                  <a:schemeClr val="dk1"/>
                </a:solidFill>
              </a:rPr>
              <a:t> en México, con los </a:t>
            </a:r>
            <a:r>
              <a:rPr lang="en-US" sz="1200" dirty="0" err="1" smtClean="0">
                <a:solidFill>
                  <a:schemeClr val="dk1"/>
                </a:solidFill>
              </a:rPr>
              <a:t>representantes</a:t>
            </a:r>
            <a:r>
              <a:rPr lang="en-US" sz="1200" dirty="0" smtClean="0">
                <a:solidFill>
                  <a:schemeClr val="dk1"/>
                </a:solidFill>
              </a:rPr>
              <a:t> de </a:t>
            </a:r>
            <a:r>
              <a:rPr lang="en-US" sz="1200" dirty="0" err="1" smtClean="0">
                <a:solidFill>
                  <a:schemeClr val="dk1"/>
                </a:solidFill>
              </a:rPr>
              <a:t>las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empresas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tractoras</a:t>
            </a:r>
            <a:r>
              <a:rPr lang="en-US" sz="1200" dirty="0" smtClean="0">
                <a:solidFill>
                  <a:schemeClr val="dk1"/>
                </a:solidFill>
              </a:rPr>
              <a:t>, </a:t>
            </a:r>
            <a:r>
              <a:rPr lang="en-US" sz="1200" dirty="0" err="1" smtClean="0">
                <a:solidFill>
                  <a:schemeClr val="dk1"/>
                </a:solidFill>
              </a:rPr>
              <a:t>organismos</a:t>
            </a:r>
            <a:r>
              <a:rPr lang="en-US" sz="1200" dirty="0" smtClean="0">
                <a:solidFill>
                  <a:schemeClr val="dk1"/>
                </a:solidFill>
              </a:rPr>
              <a:t>, </a:t>
            </a:r>
            <a:r>
              <a:rPr lang="en-US" sz="1200" dirty="0" err="1" smtClean="0">
                <a:solidFill>
                  <a:schemeClr val="dk1"/>
                </a:solidFill>
              </a:rPr>
              <a:t>asociaciones</a:t>
            </a:r>
            <a:r>
              <a:rPr lang="en-US" sz="1200" dirty="0" smtClean="0">
                <a:solidFill>
                  <a:schemeClr val="dk1"/>
                </a:solidFill>
              </a:rPr>
              <a:t> y </a:t>
            </a:r>
            <a:r>
              <a:rPr lang="en-US" sz="1200" dirty="0" err="1" smtClean="0">
                <a:solidFill>
                  <a:schemeClr val="dk1"/>
                </a:solidFill>
              </a:rPr>
              <a:t>cámaras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industriales</a:t>
            </a:r>
            <a:r>
              <a:rPr lang="en-US" sz="1200" dirty="0" smtClean="0">
                <a:solidFill>
                  <a:schemeClr val="dk1"/>
                </a:solidFill>
              </a:rPr>
              <a:t> y </a:t>
            </a:r>
            <a:r>
              <a:rPr lang="en-US" sz="1200" dirty="0" err="1" smtClean="0">
                <a:solidFill>
                  <a:schemeClr val="dk1"/>
                </a:solidFill>
              </a:rPr>
              <a:t>comerciales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tanto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nacionales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como</a:t>
            </a:r>
            <a:r>
              <a:rPr lang="en-US" sz="1200" dirty="0" smtClean="0">
                <a:solidFill>
                  <a:schemeClr val="dk1"/>
                </a:solidFill>
              </a:rPr>
              <a:t> de </a:t>
            </a:r>
            <a:r>
              <a:rPr lang="en-US" sz="1200" dirty="0" err="1" smtClean="0">
                <a:solidFill>
                  <a:schemeClr val="dk1"/>
                </a:solidFill>
              </a:rPr>
              <a:t>otros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países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para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promover</a:t>
            </a:r>
            <a:r>
              <a:rPr lang="en-US" sz="1200" dirty="0" smtClean="0">
                <a:solidFill>
                  <a:schemeClr val="dk1"/>
                </a:solidFill>
              </a:rPr>
              <a:t> el Estado; </a:t>
            </a:r>
            <a:r>
              <a:rPr lang="en-US" sz="1200" dirty="0" err="1" smtClean="0">
                <a:solidFill>
                  <a:schemeClr val="dk1"/>
                </a:solidFill>
              </a:rPr>
              <a:t>así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como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todas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aquellas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instancias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vinculadas</a:t>
            </a:r>
            <a:r>
              <a:rPr lang="en-US" sz="1200" dirty="0" smtClean="0">
                <a:solidFill>
                  <a:schemeClr val="dk1"/>
                </a:solidFill>
              </a:rPr>
              <a:t> con </a:t>
            </a:r>
            <a:r>
              <a:rPr lang="en-US" sz="1200" dirty="0" err="1" smtClean="0">
                <a:solidFill>
                  <a:schemeClr val="dk1"/>
                </a:solidFill>
              </a:rPr>
              <a:t>este</a:t>
            </a:r>
            <a:r>
              <a:rPr lang="en-US" sz="1200" dirty="0" smtClean="0">
                <a:solidFill>
                  <a:schemeClr val="dk1"/>
                </a:solidFill>
              </a:rPr>
              <a:t> sector</a:t>
            </a:r>
            <a:r>
              <a:rPr lang="en-US" sz="1200" dirty="0" smtClean="0">
                <a:solidFill>
                  <a:schemeClr val="dk1"/>
                </a:solidFill>
              </a:rPr>
              <a:t>.</a:t>
            </a:r>
          </a:p>
          <a:p>
            <a:pPr marL="85725" indent="-85725" algn="just">
              <a:buClr>
                <a:schemeClr val="dk1"/>
              </a:buClr>
              <a:buSzPct val="100000"/>
              <a:buFont typeface="Wingdings" pitchFamily="2" charset="2"/>
              <a:buChar char="§"/>
            </a:pPr>
            <a:endParaRPr lang="en-US" sz="1200" dirty="0" smtClean="0">
              <a:solidFill>
                <a:schemeClr val="dk1"/>
              </a:solidFill>
            </a:endParaRPr>
          </a:p>
          <a:p>
            <a:pPr marL="85725" lvl="0" indent="-85725" algn="just"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dirty="0" err="1" smtClean="0">
                <a:solidFill>
                  <a:schemeClr val="dk1"/>
                </a:solidFill>
              </a:rPr>
              <a:t>Verificar</a:t>
            </a:r>
            <a:r>
              <a:rPr lang="en-US" sz="1200" dirty="0" smtClean="0">
                <a:solidFill>
                  <a:schemeClr val="dk1"/>
                </a:solidFill>
              </a:rPr>
              <a:t> los </a:t>
            </a:r>
            <a:r>
              <a:rPr lang="en-US" sz="1200" dirty="0" err="1" smtClean="0">
                <a:solidFill>
                  <a:schemeClr val="dk1"/>
                </a:solidFill>
              </a:rPr>
              <a:t>datos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estadísticos</a:t>
            </a:r>
            <a:r>
              <a:rPr lang="en-US" sz="1200" dirty="0" smtClean="0">
                <a:solidFill>
                  <a:schemeClr val="dk1"/>
                </a:solidFill>
              </a:rPr>
              <a:t> de </a:t>
            </a:r>
            <a:r>
              <a:rPr lang="en-US" sz="1200" dirty="0" err="1" smtClean="0">
                <a:solidFill>
                  <a:schemeClr val="dk1"/>
                </a:solidFill>
              </a:rPr>
              <a:t>las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empresas</a:t>
            </a:r>
            <a:r>
              <a:rPr lang="en-US" sz="1200" dirty="0" smtClean="0">
                <a:solidFill>
                  <a:schemeClr val="dk1"/>
                </a:solidFill>
              </a:rPr>
              <a:t> de </a:t>
            </a:r>
            <a:r>
              <a:rPr lang="en-US" sz="1200" dirty="0" err="1" smtClean="0">
                <a:solidFill>
                  <a:schemeClr val="dk1"/>
                </a:solidFill>
              </a:rPr>
              <a:t>las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zonas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industriales</a:t>
            </a:r>
            <a:r>
              <a:rPr lang="en-US" sz="1200" dirty="0" smtClean="0">
                <a:solidFill>
                  <a:schemeClr val="dk1"/>
                </a:solidFill>
              </a:rPr>
              <a:t>, y del Estado en general </a:t>
            </a:r>
            <a:r>
              <a:rPr lang="en-US" sz="1200" dirty="0" err="1" smtClean="0">
                <a:solidFill>
                  <a:schemeClr val="dk1"/>
                </a:solidFill>
              </a:rPr>
              <a:t>para</a:t>
            </a:r>
            <a:r>
              <a:rPr lang="en-US" sz="1200" dirty="0" smtClean="0">
                <a:solidFill>
                  <a:schemeClr val="dk1"/>
                </a:solidFill>
              </a:rPr>
              <a:t> los </a:t>
            </a:r>
            <a:r>
              <a:rPr lang="en-US" sz="1200" dirty="0" err="1" smtClean="0">
                <a:solidFill>
                  <a:schemeClr val="dk1"/>
                </a:solidFill>
              </a:rPr>
              <a:t>contenidos</a:t>
            </a:r>
            <a:r>
              <a:rPr lang="en-US" sz="1200" dirty="0" smtClean="0">
                <a:solidFill>
                  <a:schemeClr val="dk1"/>
                </a:solidFill>
              </a:rPr>
              <a:t> de </a:t>
            </a:r>
            <a:r>
              <a:rPr lang="en-US" sz="1200" dirty="0" err="1" smtClean="0">
                <a:solidFill>
                  <a:schemeClr val="dk1"/>
                </a:solidFill>
              </a:rPr>
              <a:t>comunicación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utilizados</a:t>
            </a:r>
            <a:r>
              <a:rPr lang="en-US" sz="1200" dirty="0" smtClean="0">
                <a:solidFill>
                  <a:schemeClr val="dk1"/>
                </a:solidFill>
              </a:rPr>
              <a:t> en </a:t>
            </a:r>
            <a:r>
              <a:rPr lang="en-US" sz="1200" dirty="0" err="1" smtClean="0">
                <a:solidFill>
                  <a:schemeClr val="dk1"/>
                </a:solidFill>
              </a:rPr>
              <a:t>las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diferentes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herramientas</a:t>
            </a:r>
            <a:r>
              <a:rPr lang="en-US" sz="1200" dirty="0" smtClean="0">
                <a:solidFill>
                  <a:schemeClr val="dk1"/>
                </a:solidFill>
              </a:rPr>
              <a:t> de </a:t>
            </a:r>
            <a:r>
              <a:rPr lang="en-US" sz="1200" dirty="0" err="1" smtClean="0">
                <a:solidFill>
                  <a:schemeClr val="dk1"/>
                </a:solidFill>
              </a:rPr>
              <a:t>promoción</a:t>
            </a:r>
            <a:r>
              <a:rPr lang="en-US" sz="1200" dirty="0" smtClean="0">
                <a:solidFill>
                  <a:schemeClr val="dk1"/>
                </a:solidFill>
              </a:rPr>
              <a:t>.</a:t>
            </a:r>
          </a:p>
          <a:p>
            <a:pPr marL="85725" lvl="0" indent="-85725" algn="just">
              <a:buClr>
                <a:schemeClr val="dk1"/>
              </a:buClr>
              <a:buSzPct val="100000"/>
              <a:buFont typeface="Wingdings" pitchFamily="2" charset="2"/>
              <a:buChar char="§"/>
            </a:pPr>
            <a:endParaRPr lang="en-US" sz="1200" dirty="0" smtClean="0">
              <a:solidFill>
                <a:schemeClr val="dk1"/>
              </a:solidFill>
            </a:endParaRPr>
          </a:p>
          <a:p>
            <a:pPr marL="85725" indent="-85725" algn="just"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dirty="0" err="1" smtClean="0">
                <a:solidFill>
                  <a:schemeClr val="dk1"/>
                </a:solidFill>
              </a:rPr>
              <a:t>Controlar</a:t>
            </a:r>
            <a:r>
              <a:rPr lang="en-US" sz="1200" dirty="0" smtClean="0">
                <a:solidFill>
                  <a:schemeClr val="dk1"/>
                </a:solidFill>
              </a:rPr>
              <a:t>  la agenda de </a:t>
            </a:r>
            <a:r>
              <a:rPr lang="en-US" sz="1200" dirty="0" err="1" smtClean="0">
                <a:solidFill>
                  <a:schemeClr val="dk1"/>
                </a:solidFill>
              </a:rPr>
              <a:t>atención</a:t>
            </a:r>
            <a:r>
              <a:rPr lang="en-US" sz="1200" dirty="0" smtClean="0">
                <a:solidFill>
                  <a:schemeClr val="dk1"/>
                </a:solidFill>
              </a:rPr>
              <a:t> a </a:t>
            </a:r>
            <a:r>
              <a:rPr lang="en-US" sz="1200" dirty="0" err="1" smtClean="0">
                <a:solidFill>
                  <a:schemeClr val="dk1"/>
                </a:solidFill>
              </a:rPr>
              <a:t>empresas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interesadas</a:t>
            </a:r>
            <a:r>
              <a:rPr lang="en-US" sz="1200" dirty="0" smtClean="0">
                <a:solidFill>
                  <a:schemeClr val="dk1"/>
                </a:solidFill>
              </a:rPr>
              <a:t> en </a:t>
            </a:r>
            <a:r>
              <a:rPr lang="en-US" sz="1200" dirty="0" err="1" smtClean="0">
                <a:solidFill>
                  <a:schemeClr val="dk1"/>
                </a:solidFill>
              </a:rPr>
              <a:t>invertir</a:t>
            </a:r>
            <a:r>
              <a:rPr lang="en-US" sz="1200" dirty="0" smtClean="0">
                <a:solidFill>
                  <a:schemeClr val="dk1"/>
                </a:solidFill>
              </a:rPr>
              <a:t> en el Estado, </a:t>
            </a:r>
            <a:r>
              <a:rPr lang="en-US" sz="1200" dirty="0" err="1" smtClean="0">
                <a:solidFill>
                  <a:schemeClr val="dk1"/>
                </a:solidFill>
              </a:rPr>
              <a:t>dentro</a:t>
            </a:r>
            <a:r>
              <a:rPr lang="en-US" sz="1200" dirty="0" smtClean="0">
                <a:solidFill>
                  <a:schemeClr val="dk1"/>
                </a:solidFill>
              </a:rPr>
              <a:t> de los </a:t>
            </a:r>
            <a:r>
              <a:rPr lang="en-US" sz="1200" dirty="0" err="1" smtClean="0">
                <a:solidFill>
                  <a:schemeClr val="dk1"/>
                </a:solidFill>
              </a:rPr>
              <a:t>sectores</a:t>
            </a:r>
            <a:r>
              <a:rPr lang="en-US" sz="1200" dirty="0" smtClean="0">
                <a:solidFill>
                  <a:schemeClr val="dk1"/>
                </a:solidFill>
              </a:rPr>
              <a:t> industrial y de </a:t>
            </a:r>
            <a:r>
              <a:rPr lang="en-US" sz="1200" dirty="0" err="1" smtClean="0">
                <a:solidFill>
                  <a:schemeClr val="dk1"/>
                </a:solidFill>
              </a:rPr>
              <a:t>turismo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tanto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nacionales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como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extranjeras</a:t>
            </a:r>
            <a:r>
              <a:rPr lang="en-US" sz="1200" dirty="0" smtClean="0">
                <a:solidFill>
                  <a:schemeClr val="dk1"/>
                </a:solidFill>
              </a:rPr>
              <a:t>.</a:t>
            </a:r>
            <a:endParaRPr sz="1200" dirty="0">
              <a:solidFill>
                <a:schemeClr val="dk1"/>
              </a:solidFill>
            </a:endParaRPr>
          </a:p>
        </p:txBody>
      </p:sp>
      <p:sp>
        <p:nvSpPr>
          <p:cNvPr id="246" name="Shape 246"/>
          <p:cNvSpPr txBox="1"/>
          <p:nvPr/>
        </p:nvSpPr>
        <p:spPr>
          <a:xfrm>
            <a:off x="1552575" y="8437562"/>
            <a:ext cx="5153025" cy="53657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47" name="Shape 247"/>
          <p:cNvCxnSpPr/>
          <p:nvPr/>
        </p:nvCxnSpPr>
        <p:spPr>
          <a:xfrm>
            <a:off x="1552575" y="8678862"/>
            <a:ext cx="5153025" cy="317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48" name="Shape 248"/>
          <p:cNvSpPr txBox="1"/>
          <p:nvPr/>
        </p:nvSpPr>
        <p:spPr>
          <a:xfrm>
            <a:off x="3544887" y="8464550"/>
            <a:ext cx="1500187" cy="23971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Dirección General</a:t>
            </a:r>
          </a:p>
        </p:txBody>
      </p:sp>
      <p:sp>
        <p:nvSpPr>
          <p:cNvPr id="249" name="Shape 249"/>
          <p:cNvSpPr txBox="1"/>
          <p:nvPr/>
        </p:nvSpPr>
        <p:spPr>
          <a:xfrm>
            <a:off x="3336925" y="8705850"/>
            <a:ext cx="2427287" cy="2762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Gabriela Rivera Grimaldo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 txBox="1"/>
          <p:nvPr/>
        </p:nvSpPr>
        <p:spPr>
          <a:xfrm>
            <a:off x="0" y="0"/>
            <a:ext cx="1443000" cy="9144000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5" name="Shape 255"/>
          <p:cNvSpPr txBox="1"/>
          <p:nvPr/>
        </p:nvSpPr>
        <p:spPr>
          <a:xfrm>
            <a:off x="-4762" y="63500"/>
            <a:ext cx="3962400" cy="396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DESCRIPCIÓN DE FUNCIONES</a:t>
            </a:r>
          </a:p>
        </p:txBody>
      </p:sp>
      <p:cxnSp>
        <p:nvCxnSpPr>
          <p:cNvPr id="256" name="Shape 256"/>
          <p:cNvCxnSpPr/>
          <p:nvPr/>
        </p:nvCxnSpPr>
        <p:spPr>
          <a:xfrm>
            <a:off x="0" y="520700"/>
            <a:ext cx="6858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57" name="Shape 257"/>
          <p:cNvSpPr txBox="1"/>
          <p:nvPr/>
        </p:nvSpPr>
        <p:spPr>
          <a:xfrm>
            <a:off x="1537648" y="1176202"/>
            <a:ext cx="5181600" cy="577050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R="0" lvl="0" algn="ctr" rtl="0"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dirty="0">
                <a:solidFill>
                  <a:schemeClr val="dk1"/>
                </a:solidFill>
              </a:rPr>
              <a:t>Á</a:t>
            </a: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  INDUSTRIAL</a:t>
            </a:r>
          </a:p>
          <a:p>
            <a:pPr marR="0" lvl="0" algn="ctr" rtl="0"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1200" b="1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Continúa</a:t>
            </a: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</a:p>
          <a:p>
            <a:pPr marR="0" lvl="0" algn="just" rtl="0"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95250" lvl="0" indent="-95250" algn="just" rtl="0"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dirty="0" err="1" smtClean="0">
                <a:solidFill>
                  <a:schemeClr val="dk1"/>
                </a:solidFill>
              </a:rPr>
              <a:t>Coordinar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>
                <a:solidFill>
                  <a:schemeClr val="dk1"/>
                </a:solidFill>
              </a:rPr>
              <a:t>la  continua </a:t>
            </a:r>
            <a:r>
              <a:rPr lang="en-US" sz="1200" dirty="0" err="1">
                <a:solidFill>
                  <a:schemeClr val="dk1"/>
                </a:solidFill>
              </a:rPr>
              <a:t>comunicación</a:t>
            </a:r>
            <a:r>
              <a:rPr lang="en-US" sz="1200" dirty="0">
                <a:solidFill>
                  <a:schemeClr val="dk1"/>
                </a:solidFill>
              </a:rPr>
              <a:t> con </a:t>
            </a:r>
            <a:r>
              <a:rPr lang="en-US" sz="1200" dirty="0" err="1">
                <a:solidFill>
                  <a:schemeClr val="dk1"/>
                </a:solidFill>
              </a:rPr>
              <a:t>las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Secretarías</a:t>
            </a:r>
            <a:r>
              <a:rPr lang="en-US" sz="1200" dirty="0">
                <a:solidFill>
                  <a:schemeClr val="dk1"/>
                </a:solidFill>
              </a:rPr>
              <a:t> y /o </a:t>
            </a:r>
            <a:r>
              <a:rPr lang="en-US" sz="1200" dirty="0" err="1">
                <a:solidFill>
                  <a:schemeClr val="dk1"/>
                </a:solidFill>
              </a:rPr>
              <a:t>dependencias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vinculadas</a:t>
            </a:r>
            <a:r>
              <a:rPr lang="en-US" sz="1200" dirty="0">
                <a:solidFill>
                  <a:schemeClr val="dk1"/>
                </a:solidFill>
              </a:rPr>
              <a:t> con los </a:t>
            </a:r>
            <a:r>
              <a:rPr lang="en-US" sz="1200" dirty="0" err="1">
                <a:solidFill>
                  <a:schemeClr val="dk1"/>
                </a:solidFill>
              </a:rPr>
              <a:t>sectores</a:t>
            </a:r>
            <a:r>
              <a:rPr lang="en-US" sz="1200" dirty="0">
                <a:solidFill>
                  <a:schemeClr val="dk1"/>
                </a:solidFill>
              </a:rPr>
              <a:t>  industrial y de </a:t>
            </a:r>
            <a:r>
              <a:rPr lang="en-US" sz="1200" dirty="0" err="1">
                <a:solidFill>
                  <a:schemeClr val="dk1"/>
                </a:solidFill>
              </a:rPr>
              <a:t>turismo</a:t>
            </a:r>
            <a:r>
              <a:rPr lang="en-US" sz="1200" dirty="0">
                <a:solidFill>
                  <a:schemeClr val="dk1"/>
                </a:solidFill>
              </a:rPr>
              <a:t>.</a:t>
            </a:r>
          </a:p>
          <a:p>
            <a:pPr marL="95250" lvl="0" indent="-95250" algn="just" rtl="0">
              <a:buFont typeface="Wingdings" pitchFamily="2" charset="2"/>
              <a:buChar char="§"/>
            </a:pPr>
            <a:endParaRPr sz="1200" dirty="0">
              <a:solidFill>
                <a:schemeClr val="dk1"/>
              </a:solidFill>
            </a:endParaRPr>
          </a:p>
          <a:p>
            <a:pPr marL="95250" lvl="0" indent="-95250" algn="just" rtl="0"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dirty="0" err="1">
                <a:solidFill>
                  <a:schemeClr val="dk1"/>
                </a:solidFill>
              </a:rPr>
              <a:t>Supervisar</a:t>
            </a:r>
            <a:r>
              <a:rPr lang="en-US" sz="1200" dirty="0">
                <a:solidFill>
                  <a:schemeClr val="dk1"/>
                </a:solidFill>
              </a:rPr>
              <a:t>  </a:t>
            </a:r>
            <a:r>
              <a:rPr lang="en-US" sz="1200" dirty="0" err="1">
                <a:solidFill>
                  <a:schemeClr val="dk1"/>
                </a:solidFill>
              </a:rPr>
              <a:t>todas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aquellas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acciones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necesarias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para</a:t>
            </a:r>
            <a:r>
              <a:rPr lang="en-US" sz="1200" dirty="0">
                <a:solidFill>
                  <a:schemeClr val="dk1"/>
                </a:solidFill>
              </a:rPr>
              <a:t> el </a:t>
            </a:r>
            <a:r>
              <a:rPr lang="en-US" sz="1200" dirty="0" err="1">
                <a:solidFill>
                  <a:schemeClr val="dk1"/>
                </a:solidFill>
              </a:rPr>
              <a:t>cumplimiento</a:t>
            </a:r>
            <a:r>
              <a:rPr lang="en-US" sz="1200" dirty="0">
                <a:solidFill>
                  <a:schemeClr val="dk1"/>
                </a:solidFill>
              </a:rPr>
              <a:t> del plan </a:t>
            </a:r>
            <a:r>
              <a:rPr lang="en-US" sz="1200" dirty="0" err="1">
                <a:solidFill>
                  <a:schemeClr val="dk1"/>
                </a:solidFill>
              </a:rPr>
              <a:t>anual</a:t>
            </a:r>
            <a:r>
              <a:rPr lang="en-US" sz="1200" dirty="0">
                <a:solidFill>
                  <a:schemeClr val="dk1"/>
                </a:solidFill>
              </a:rPr>
              <a:t> de </a:t>
            </a:r>
            <a:r>
              <a:rPr lang="en-US" sz="1200" dirty="0" err="1">
                <a:solidFill>
                  <a:schemeClr val="dk1"/>
                </a:solidFill>
              </a:rPr>
              <a:t>trabajo</a:t>
            </a:r>
            <a:r>
              <a:rPr lang="en-US" sz="1200" dirty="0">
                <a:solidFill>
                  <a:schemeClr val="dk1"/>
                </a:solidFill>
              </a:rPr>
              <a:t> de la </a:t>
            </a:r>
            <a:r>
              <a:rPr lang="en-US" sz="1200" dirty="0" err="1">
                <a:solidFill>
                  <a:schemeClr val="dk1"/>
                </a:solidFill>
              </a:rPr>
              <a:t>Agencia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así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como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aquellas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que</a:t>
            </a:r>
            <a:r>
              <a:rPr lang="en-US" sz="1200" dirty="0">
                <a:solidFill>
                  <a:schemeClr val="dk1"/>
                </a:solidFill>
              </a:rPr>
              <a:t> determine  el (la) Director(a) General.</a:t>
            </a:r>
          </a:p>
          <a:p>
            <a:pPr marL="95250" lvl="0" indent="-95250" algn="just" rtl="0">
              <a:buFont typeface="Wingdings" pitchFamily="2" charset="2"/>
              <a:buChar char="§"/>
            </a:pPr>
            <a:endParaRPr sz="1200" dirty="0">
              <a:solidFill>
                <a:schemeClr val="dk1"/>
              </a:solidFill>
            </a:endParaRPr>
          </a:p>
          <a:p>
            <a:pPr marL="95250" lvl="0" indent="-95250" algn="just" rtl="0"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dirty="0" err="1">
                <a:solidFill>
                  <a:schemeClr val="dk1"/>
                </a:solidFill>
              </a:rPr>
              <a:t>Fomentar</a:t>
            </a:r>
            <a:r>
              <a:rPr lang="en-US" sz="1200" dirty="0">
                <a:solidFill>
                  <a:schemeClr val="dk1"/>
                </a:solidFill>
              </a:rPr>
              <a:t> la </a:t>
            </a:r>
            <a:r>
              <a:rPr lang="en-US" sz="1200" dirty="0" err="1">
                <a:solidFill>
                  <a:schemeClr val="dk1"/>
                </a:solidFill>
              </a:rPr>
              <a:t>internacionalización</a:t>
            </a:r>
            <a:r>
              <a:rPr lang="en-US" sz="1200" dirty="0">
                <a:solidFill>
                  <a:schemeClr val="dk1"/>
                </a:solidFill>
              </a:rPr>
              <a:t> de </a:t>
            </a:r>
            <a:r>
              <a:rPr lang="en-US" sz="1200" dirty="0" err="1">
                <a:solidFill>
                  <a:schemeClr val="dk1"/>
                </a:solidFill>
              </a:rPr>
              <a:t>las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empresas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potosinas</a:t>
            </a:r>
            <a:r>
              <a:rPr lang="en-US" sz="1200" dirty="0">
                <a:solidFill>
                  <a:schemeClr val="dk1"/>
                </a:solidFill>
              </a:rPr>
              <a:t> con </a:t>
            </a:r>
            <a:r>
              <a:rPr lang="en-US" sz="1200" dirty="0" err="1">
                <a:solidFill>
                  <a:schemeClr val="dk1"/>
                </a:solidFill>
              </a:rPr>
              <a:t>potencial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exportador</a:t>
            </a:r>
            <a:r>
              <a:rPr lang="en-US" sz="1200" dirty="0">
                <a:solidFill>
                  <a:schemeClr val="dk1"/>
                </a:solidFill>
              </a:rPr>
              <a:t>.</a:t>
            </a:r>
          </a:p>
          <a:p>
            <a:pPr marL="95250" lvl="0" indent="-95250" algn="just" rtl="0">
              <a:buFont typeface="Wingdings" pitchFamily="2" charset="2"/>
              <a:buChar char="§"/>
            </a:pPr>
            <a:endParaRPr sz="1200" dirty="0">
              <a:solidFill>
                <a:schemeClr val="dk1"/>
              </a:solidFill>
            </a:endParaRPr>
          </a:p>
          <a:p>
            <a:pPr marL="95250" lvl="0" indent="-95250" algn="just" rtl="0"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dirty="0">
                <a:solidFill>
                  <a:schemeClr val="dk1"/>
                </a:solidFill>
              </a:rPr>
              <a:t>Las </a:t>
            </a:r>
            <a:r>
              <a:rPr lang="en-US" sz="1200" dirty="0" err="1">
                <a:solidFill>
                  <a:schemeClr val="dk1"/>
                </a:solidFill>
              </a:rPr>
              <a:t>demás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que</a:t>
            </a:r>
            <a:r>
              <a:rPr lang="en-US" sz="1200" dirty="0">
                <a:solidFill>
                  <a:schemeClr val="dk1"/>
                </a:solidFill>
              </a:rPr>
              <a:t> le </a:t>
            </a:r>
            <a:r>
              <a:rPr lang="en-US" sz="1200" dirty="0" err="1">
                <a:solidFill>
                  <a:schemeClr val="dk1"/>
                </a:solidFill>
              </a:rPr>
              <a:t>confieren</a:t>
            </a:r>
            <a:r>
              <a:rPr lang="en-US" sz="1200" dirty="0">
                <a:solidFill>
                  <a:schemeClr val="dk1"/>
                </a:solidFill>
              </a:rPr>
              <a:t> los </a:t>
            </a:r>
            <a:r>
              <a:rPr lang="en-US" sz="1200" dirty="0" err="1">
                <a:solidFill>
                  <a:schemeClr val="dk1"/>
                </a:solidFill>
              </a:rPr>
              <a:t>ordenamientos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jurídicos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aplicables</a:t>
            </a:r>
            <a:r>
              <a:rPr lang="en-US" sz="1200" dirty="0">
                <a:solidFill>
                  <a:schemeClr val="dk1"/>
                </a:solidFill>
              </a:rPr>
              <a:t> o </a:t>
            </a:r>
            <a:r>
              <a:rPr lang="en-US" sz="1200" dirty="0" err="1">
                <a:solidFill>
                  <a:schemeClr val="dk1"/>
                </a:solidFill>
              </a:rPr>
              <a:t>que</a:t>
            </a:r>
            <a:r>
              <a:rPr lang="en-US" sz="1200" dirty="0">
                <a:solidFill>
                  <a:schemeClr val="dk1"/>
                </a:solidFill>
              </a:rPr>
              <a:t> le </a:t>
            </a:r>
            <a:r>
              <a:rPr lang="en-US" sz="1200" dirty="0" err="1">
                <a:solidFill>
                  <a:schemeClr val="dk1"/>
                </a:solidFill>
              </a:rPr>
              <a:t>encomiende</a:t>
            </a:r>
            <a:r>
              <a:rPr lang="en-US" sz="1200" dirty="0">
                <a:solidFill>
                  <a:schemeClr val="dk1"/>
                </a:solidFill>
              </a:rPr>
              <a:t> la Junta de </a:t>
            </a:r>
            <a:r>
              <a:rPr lang="en-US" sz="1200" dirty="0" err="1">
                <a:solidFill>
                  <a:schemeClr val="dk1"/>
                </a:solidFill>
              </a:rPr>
              <a:t>Gobierno</a:t>
            </a:r>
            <a:r>
              <a:rPr lang="en-US" sz="1200" dirty="0">
                <a:solidFill>
                  <a:schemeClr val="dk1"/>
                </a:solidFill>
              </a:rPr>
              <a:t> o el (la) Director(a) General</a:t>
            </a:r>
            <a:r>
              <a:rPr lang="en-US" sz="1200" dirty="0" smtClean="0">
                <a:solidFill>
                  <a:schemeClr val="dk1"/>
                </a:solidFill>
              </a:rPr>
              <a:t>.</a:t>
            </a:r>
          </a:p>
          <a:p>
            <a:pPr marL="95250" lvl="0" indent="-95250" algn="just" rtl="0">
              <a:buClr>
                <a:schemeClr val="dk1"/>
              </a:buClr>
              <a:buSzPct val="100000"/>
              <a:buFont typeface="Wingdings" pitchFamily="2" charset="2"/>
              <a:buChar char="§"/>
            </a:pPr>
            <a:endParaRPr sz="1200" dirty="0">
              <a:solidFill>
                <a:schemeClr val="dk1"/>
              </a:solidFill>
            </a:endParaRPr>
          </a:p>
          <a:p>
            <a:pPr marL="95250" lvl="0" indent="-95250" algn="just" rtl="0"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dirty="0" err="1">
                <a:solidFill>
                  <a:schemeClr val="dk1"/>
                </a:solidFill>
              </a:rPr>
              <a:t>Estas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funciones</a:t>
            </a:r>
            <a:r>
              <a:rPr lang="en-US" sz="1200" dirty="0">
                <a:solidFill>
                  <a:schemeClr val="dk1"/>
                </a:solidFill>
              </a:rPr>
              <a:t> son </a:t>
            </a:r>
            <a:r>
              <a:rPr lang="en-US" sz="1200" dirty="0" err="1">
                <a:solidFill>
                  <a:schemeClr val="dk1"/>
                </a:solidFill>
              </a:rPr>
              <a:t>enunciativas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más</a:t>
            </a:r>
            <a:r>
              <a:rPr lang="en-US" sz="1200" dirty="0">
                <a:solidFill>
                  <a:schemeClr val="dk1"/>
                </a:solidFill>
              </a:rPr>
              <a:t> no </a:t>
            </a:r>
            <a:r>
              <a:rPr lang="en-US" sz="1200" dirty="0" err="1">
                <a:solidFill>
                  <a:schemeClr val="dk1"/>
                </a:solidFill>
              </a:rPr>
              <a:t>limitativas</a:t>
            </a:r>
            <a:r>
              <a:rPr lang="en-US" sz="1200" dirty="0">
                <a:solidFill>
                  <a:schemeClr val="dk1"/>
                </a:solidFill>
              </a:rPr>
              <a:t>.</a:t>
            </a:r>
          </a:p>
        </p:txBody>
      </p:sp>
      <p:sp>
        <p:nvSpPr>
          <p:cNvPr id="258" name="Shape 258"/>
          <p:cNvSpPr txBox="1"/>
          <p:nvPr/>
        </p:nvSpPr>
        <p:spPr>
          <a:xfrm>
            <a:off x="1552575" y="8437562"/>
            <a:ext cx="5153100" cy="536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59" name="Shape 259"/>
          <p:cNvCxnSpPr/>
          <p:nvPr/>
        </p:nvCxnSpPr>
        <p:spPr>
          <a:xfrm>
            <a:off x="1552575" y="8678862"/>
            <a:ext cx="5153100" cy="3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60" name="Shape 260"/>
          <p:cNvSpPr txBox="1"/>
          <p:nvPr/>
        </p:nvSpPr>
        <p:spPr>
          <a:xfrm>
            <a:off x="3544887" y="8464550"/>
            <a:ext cx="1500300" cy="239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Dirección General</a:t>
            </a:r>
          </a:p>
        </p:txBody>
      </p:sp>
      <p:sp>
        <p:nvSpPr>
          <p:cNvPr id="261" name="Shape 261"/>
          <p:cNvSpPr txBox="1"/>
          <p:nvPr/>
        </p:nvSpPr>
        <p:spPr>
          <a:xfrm>
            <a:off x="3336925" y="8705850"/>
            <a:ext cx="2427300" cy="276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Gabriela Rivera Grimaldo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 txBox="1"/>
          <p:nvPr/>
        </p:nvSpPr>
        <p:spPr>
          <a:xfrm>
            <a:off x="0" y="0"/>
            <a:ext cx="1443037" cy="9144000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7" name="Shape 267"/>
          <p:cNvSpPr txBox="1"/>
          <p:nvPr/>
        </p:nvSpPr>
        <p:spPr>
          <a:xfrm>
            <a:off x="-4762" y="63500"/>
            <a:ext cx="3962400" cy="39687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DESCRIPCIÓN DE FUNCIONES</a:t>
            </a:r>
          </a:p>
        </p:txBody>
      </p:sp>
      <p:cxnSp>
        <p:nvCxnSpPr>
          <p:cNvPr id="268" name="Shape 268"/>
          <p:cNvCxnSpPr/>
          <p:nvPr/>
        </p:nvCxnSpPr>
        <p:spPr>
          <a:xfrm>
            <a:off x="0" y="520700"/>
            <a:ext cx="6858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69" name="Shape 269"/>
          <p:cNvSpPr txBox="1"/>
          <p:nvPr/>
        </p:nvSpPr>
        <p:spPr>
          <a:xfrm>
            <a:off x="1569398" y="1179002"/>
            <a:ext cx="5104357" cy="709154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SUBDIRECCION </a:t>
            </a:r>
            <a:r>
              <a:rPr lang="en-US" sz="1200" b="1" i="1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</a:t>
            </a: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TURISMO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lang="es-MX" sz="1200" b="1" i="1" u="none" dirty="0" smtClea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lang="es-MX" sz="1200" b="1" i="1" u="none" dirty="0" smtClea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1" i="1" u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1200" b="1" i="1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OBJETIVO.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1" i="1" u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Ejecutar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acciones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de 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promoción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atraer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retener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expandir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inversión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nacional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extranjera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del sector 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turismo</a:t>
            </a:r>
            <a:endParaRPr lang="en-US"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1" i="1" u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lang="es-MX" sz="1200" b="1" i="1" u="none" dirty="0" smtClea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1" i="1" u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1200" b="1" i="1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FUNCIONES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1" i="1" u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Ejecutar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actividades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les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sean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encomendadas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el (la) Director (a) General de la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Participar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en  los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proyectos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Manuales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Organización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Procedimientos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y de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servicios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al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público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en el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área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cargo,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siguiendo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los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lineamientos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para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efecto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establezca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Oficialía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Mayor del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Poder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Ejecutivo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y la Dirección General.</a:t>
            </a: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Ejecutar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el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programa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operativo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anual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trabajo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del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área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cargo.</a:t>
            </a: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Tramitar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los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documentos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relativos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al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ejercicio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sus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facultades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así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como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los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concernientes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 los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asuntos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les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sean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delegados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el (la) Director(a) General de la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Gestionar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coordinación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con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demás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áreas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 la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para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el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mejor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despacho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 los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asuntos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competencia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	</a:t>
            </a: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Gestionar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con el (la) Director(a) General de la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la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resolución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 los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asuntos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se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tramiten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en el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área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competencia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Orientar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técnicamente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en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asuntos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competencia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a los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servidores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públicos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 la </a:t>
            </a:r>
            <a:r>
              <a:rPr lang="en-US" sz="1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Ejecutar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programas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promoción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difusión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del Estado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atracción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inversión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del  sector 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turismo</a:t>
            </a:r>
            <a:r>
              <a:rPr lang="en-US" sz="12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200" b="0" i="0" u="none" dirty="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endParaRPr sz="1200" b="0" i="0" u="none" dirty="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Shape 270"/>
          <p:cNvSpPr txBox="1"/>
          <p:nvPr/>
        </p:nvSpPr>
        <p:spPr>
          <a:xfrm>
            <a:off x="1552575" y="8437562"/>
            <a:ext cx="5153025" cy="53657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71" name="Shape 271"/>
          <p:cNvCxnSpPr/>
          <p:nvPr/>
        </p:nvCxnSpPr>
        <p:spPr>
          <a:xfrm>
            <a:off x="1552575" y="8678862"/>
            <a:ext cx="5153025" cy="317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72" name="Shape 272"/>
          <p:cNvSpPr txBox="1"/>
          <p:nvPr/>
        </p:nvSpPr>
        <p:spPr>
          <a:xfrm>
            <a:off x="3544887" y="8464550"/>
            <a:ext cx="1500187" cy="23971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Dirección General</a:t>
            </a:r>
          </a:p>
        </p:txBody>
      </p:sp>
      <p:sp>
        <p:nvSpPr>
          <p:cNvPr id="273" name="Shape 273"/>
          <p:cNvSpPr txBox="1"/>
          <p:nvPr/>
        </p:nvSpPr>
        <p:spPr>
          <a:xfrm>
            <a:off x="3336925" y="8705850"/>
            <a:ext cx="2427287" cy="2762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Gabriela Rivera Grimaldo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hape 278"/>
          <p:cNvSpPr txBox="1"/>
          <p:nvPr/>
        </p:nvSpPr>
        <p:spPr>
          <a:xfrm>
            <a:off x="0" y="0"/>
            <a:ext cx="1443037" cy="9144000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9" name="Shape 279"/>
          <p:cNvSpPr txBox="1"/>
          <p:nvPr/>
        </p:nvSpPr>
        <p:spPr>
          <a:xfrm>
            <a:off x="-4762" y="63500"/>
            <a:ext cx="3962400" cy="39687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DESCRIPCIÓN DE FUNCIONES</a:t>
            </a:r>
          </a:p>
        </p:txBody>
      </p:sp>
      <p:cxnSp>
        <p:nvCxnSpPr>
          <p:cNvPr id="280" name="Shape 280"/>
          <p:cNvCxnSpPr/>
          <p:nvPr/>
        </p:nvCxnSpPr>
        <p:spPr>
          <a:xfrm>
            <a:off x="0" y="520700"/>
            <a:ext cx="6858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81" name="Shape 281"/>
          <p:cNvSpPr txBox="1"/>
          <p:nvPr/>
        </p:nvSpPr>
        <p:spPr>
          <a:xfrm>
            <a:off x="1551296" y="1169235"/>
            <a:ext cx="5181600" cy="7099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SUBDIRECCION </a:t>
            </a:r>
            <a:r>
              <a:rPr lang="en-US" sz="1200" b="1" i="1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</a:t>
            </a: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TURISMO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1200" b="1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Continúa</a:t>
            </a:r>
            <a:r>
              <a:rPr lang="en-US" sz="1200" b="1" i="1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lang="en-US" sz="1200" b="1" i="1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indent="-95250" algn="just">
              <a:buClr>
                <a:schemeClr val="dk1"/>
              </a:buClr>
              <a:buFont typeface="Wingdings" pitchFamily="2" charset="2"/>
              <a:buChar char="§"/>
            </a:pPr>
            <a:r>
              <a:rPr lang="en-US" sz="1200" dirty="0" err="1" smtClean="0">
                <a:solidFill>
                  <a:schemeClr val="dk1"/>
                </a:solidFill>
              </a:rPr>
              <a:t>Integrar</a:t>
            </a:r>
            <a:r>
              <a:rPr lang="en-US" sz="1200" dirty="0" smtClean="0">
                <a:solidFill>
                  <a:schemeClr val="dk1"/>
                </a:solidFill>
              </a:rPr>
              <a:t> el </a:t>
            </a:r>
            <a:r>
              <a:rPr lang="en-US" sz="1200" dirty="0" err="1" smtClean="0">
                <a:solidFill>
                  <a:schemeClr val="dk1"/>
                </a:solidFill>
              </a:rPr>
              <a:t>directorio</a:t>
            </a:r>
            <a:r>
              <a:rPr lang="en-US" sz="1200" dirty="0" smtClean="0">
                <a:solidFill>
                  <a:schemeClr val="dk1"/>
                </a:solidFill>
              </a:rPr>
              <a:t> de ferias </a:t>
            </a:r>
            <a:r>
              <a:rPr lang="en-US" sz="1200" dirty="0" err="1" smtClean="0">
                <a:solidFill>
                  <a:schemeClr val="dk1"/>
                </a:solidFill>
              </a:rPr>
              <a:t>nacionales</a:t>
            </a:r>
            <a:r>
              <a:rPr lang="en-US" sz="1200" dirty="0" smtClean="0">
                <a:solidFill>
                  <a:schemeClr val="dk1"/>
                </a:solidFill>
              </a:rPr>
              <a:t> e </a:t>
            </a:r>
            <a:r>
              <a:rPr lang="en-US" sz="1200" dirty="0" err="1" smtClean="0">
                <a:solidFill>
                  <a:schemeClr val="dk1"/>
                </a:solidFill>
              </a:rPr>
              <a:t>internacionales</a:t>
            </a:r>
            <a:r>
              <a:rPr lang="en-US" sz="1200" dirty="0" smtClean="0">
                <a:solidFill>
                  <a:schemeClr val="dk1"/>
                </a:solidFill>
              </a:rPr>
              <a:t>, </a:t>
            </a:r>
            <a:r>
              <a:rPr lang="en-US" sz="1200" dirty="0" err="1" smtClean="0">
                <a:solidFill>
                  <a:schemeClr val="dk1"/>
                </a:solidFill>
              </a:rPr>
              <a:t>misiones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comerciales</a:t>
            </a:r>
            <a:r>
              <a:rPr lang="en-US" sz="1200" dirty="0" smtClean="0">
                <a:solidFill>
                  <a:schemeClr val="dk1"/>
                </a:solidFill>
              </a:rPr>
              <a:t>, </a:t>
            </a:r>
            <a:r>
              <a:rPr lang="en-US" sz="1200" dirty="0" err="1" smtClean="0">
                <a:solidFill>
                  <a:schemeClr val="dk1"/>
                </a:solidFill>
              </a:rPr>
              <a:t>congresos</a:t>
            </a:r>
            <a:r>
              <a:rPr lang="en-US" sz="1200" dirty="0" smtClean="0">
                <a:solidFill>
                  <a:schemeClr val="dk1"/>
                </a:solidFill>
              </a:rPr>
              <a:t>, entre </a:t>
            </a:r>
            <a:r>
              <a:rPr lang="en-US" sz="1200" dirty="0" err="1" smtClean="0">
                <a:solidFill>
                  <a:schemeClr val="dk1"/>
                </a:solidFill>
              </a:rPr>
              <a:t>otras</a:t>
            </a:r>
            <a:r>
              <a:rPr lang="en-US" sz="1200" dirty="0" smtClean="0">
                <a:solidFill>
                  <a:schemeClr val="dk1"/>
                </a:solidFill>
              </a:rPr>
              <a:t>., </a:t>
            </a:r>
            <a:r>
              <a:rPr lang="en-US" sz="1200" dirty="0" err="1" smtClean="0">
                <a:solidFill>
                  <a:schemeClr val="dk1"/>
                </a:solidFill>
              </a:rPr>
              <a:t>como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espacios</a:t>
            </a:r>
            <a:r>
              <a:rPr lang="en-US" sz="1200" dirty="0" smtClean="0">
                <a:solidFill>
                  <a:schemeClr val="dk1"/>
                </a:solidFill>
              </a:rPr>
              <a:t> de </a:t>
            </a:r>
            <a:r>
              <a:rPr lang="en-US" sz="1200" dirty="0" err="1" smtClean="0">
                <a:solidFill>
                  <a:schemeClr val="dk1"/>
                </a:solidFill>
              </a:rPr>
              <a:t>difusión</a:t>
            </a:r>
            <a:r>
              <a:rPr lang="en-US" sz="1200" dirty="0" smtClean="0">
                <a:solidFill>
                  <a:schemeClr val="dk1"/>
                </a:solidFill>
              </a:rPr>
              <a:t>.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1" i="1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Gestionar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la 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atención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seguimiento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empresas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del sector 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turismo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estén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interesadas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en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instalarse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en el Estado.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Orientar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elaboración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del material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promocional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del Estado.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Controlar la 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actualización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directorios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vinculados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con  el sector 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turismo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.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Integrar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reportes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mensuales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inversión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empleo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generados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en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establecimiento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nuevas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empresas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Integrar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estadísticos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empresas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del sector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agroindustrial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del Estado en general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contenidos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comunicación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utilizados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en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diferentes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herramientas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promoción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Controlar la agenda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atención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empresas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interesadas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en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invertir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en el Estado,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dentro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del sector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agroindustrial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tanto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nacionales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extranjeras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Gestionar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  continua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comunicación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con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Secretarías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/o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dependencias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vinculadas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con el sector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agropecuario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Supervisar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todas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aquellas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acciones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necesarias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cumplimiento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del plan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anual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trabajo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así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aquellas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determine la Junta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Gobierno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 el (la) Director(a) General.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demás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confieren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ordenamientos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jurídicos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aplicables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encomiende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 Junta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Gobierno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 el (la) Director(a) General.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funciones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son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enunciativas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más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no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limitativas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marR="0" lvl="0" indent="0" algn="just" rtl="0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</a:pPr>
            <a:endParaRPr sz="12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Shape 282"/>
          <p:cNvSpPr txBox="1"/>
          <p:nvPr/>
        </p:nvSpPr>
        <p:spPr>
          <a:xfrm>
            <a:off x="1552575" y="8437562"/>
            <a:ext cx="5153025" cy="53657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83" name="Shape 283"/>
          <p:cNvCxnSpPr/>
          <p:nvPr/>
        </p:nvCxnSpPr>
        <p:spPr>
          <a:xfrm>
            <a:off x="1552575" y="8678862"/>
            <a:ext cx="5153025" cy="317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84" name="Shape 284"/>
          <p:cNvSpPr txBox="1"/>
          <p:nvPr/>
        </p:nvSpPr>
        <p:spPr>
          <a:xfrm>
            <a:off x="3544887" y="8464550"/>
            <a:ext cx="1500187" cy="23971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Dirección General</a:t>
            </a:r>
          </a:p>
        </p:txBody>
      </p:sp>
      <p:sp>
        <p:nvSpPr>
          <p:cNvPr id="285" name="Shape 285"/>
          <p:cNvSpPr txBox="1"/>
          <p:nvPr/>
        </p:nvSpPr>
        <p:spPr>
          <a:xfrm>
            <a:off x="3336925" y="8705850"/>
            <a:ext cx="2427287" cy="2762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Gabriela Rivera Grimaldo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hape 290"/>
          <p:cNvSpPr txBox="1"/>
          <p:nvPr/>
        </p:nvSpPr>
        <p:spPr>
          <a:xfrm>
            <a:off x="0" y="0"/>
            <a:ext cx="1443037" cy="9144000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1" name="Shape 291"/>
          <p:cNvSpPr txBox="1"/>
          <p:nvPr/>
        </p:nvSpPr>
        <p:spPr>
          <a:xfrm>
            <a:off x="-4762" y="63500"/>
            <a:ext cx="3962400" cy="39687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DESCRIPCIÓN DE FUNCIONES</a:t>
            </a:r>
          </a:p>
        </p:txBody>
      </p:sp>
      <p:cxnSp>
        <p:nvCxnSpPr>
          <p:cNvPr id="292" name="Shape 292"/>
          <p:cNvCxnSpPr/>
          <p:nvPr/>
        </p:nvCxnSpPr>
        <p:spPr>
          <a:xfrm>
            <a:off x="0" y="520700"/>
            <a:ext cx="6858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93" name="Shape 293"/>
          <p:cNvSpPr txBox="1"/>
          <p:nvPr/>
        </p:nvSpPr>
        <p:spPr>
          <a:xfrm>
            <a:off x="1575748" y="1182552"/>
            <a:ext cx="5181600" cy="708799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ÁREA </a:t>
            </a:r>
            <a:r>
              <a:rPr lang="en-US" sz="1200" b="1" i="1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AGROPECUARIA</a:t>
            </a:r>
            <a:endParaRPr lang="en-US" sz="1200" b="1" i="1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lang="es-MX" sz="1200" b="1" i="1" u="none" dirty="0" smtClean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lang="es-MX" sz="1200" b="1" i="1" dirty="0" smtClean="0">
              <a:solidFill>
                <a:schemeClr val="dk1"/>
              </a:solidFill>
            </a:endParaRP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1" i="1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OBJETIVO.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Dirigir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administrar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estrategias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de 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promoción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atraer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retener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expandir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inversión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nacional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extranjera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del sector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agropecuario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en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estado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1" i="1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1" i="1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FUNCIONES. 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1" i="1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Planear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programar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organizar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dirigir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controlar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desarrollo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actividades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les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sean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encomendadas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(la) Director (a) General de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Formular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proyectos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Manuales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Organización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Procedimientos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servicios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público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en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área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cargo,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siguiendo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lineamientos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efecto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establezca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Oficialía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Mayor del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Poder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Ejecutivo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General.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Estructurar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programa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operativo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anual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trabajo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área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cargo.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Participar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en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formulación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programas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cargo de(la) Director (a) General de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aportar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información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conducente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Integrar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documentos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relativos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ejercicio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facultades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así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concernientes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asuntos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les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sean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delegados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(la) Director(a) General de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Promover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coordinación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con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demás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áreas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mejor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despacho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asuntos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competencia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	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Acordar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con el (la) Director(a) General de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resolución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asuntos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tramiten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en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área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competencia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Supervisar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resultados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del personal 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cargo.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Char char="▪"/>
            </a:pPr>
            <a:endParaRPr sz="1200" dirty="0"/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Shape 294"/>
          <p:cNvSpPr txBox="1"/>
          <p:nvPr/>
        </p:nvSpPr>
        <p:spPr>
          <a:xfrm>
            <a:off x="1552575" y="8437562"/>
            <a:ext cx="5153025" cy="53657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95" name="Shape 295"/>
          <p:cNvCxnSpPr/>
          <p:nvPr/>
        </p:nvCxnSpPr>
        <p:spPr>
          <a:xfrm>
            <a:off x="1552575" y="8678862"/>
            <a:ext cx="5153025" cy="317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96" name="Shape 296"/>
          <p:cNvSpPr txBox="1"/>
          <p:nvPr/>
        </p:nvSpPr>
        <p:spPr>
          <a:xfrm>
            <a:off x="3544887" y="8464550"/>
            <a:ext cx="1500187" cy="23971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Dirección General</a:t>
            </a:r>
          </a:p>
        </p:txBody>
      </p:sp>
      <p:sp>
        <p:nvSpPr>
          <p:cNvPr id="297" name="Shape 297"/>
          <p:cNvSpPr txBox="1"/>
          <p:nvPr/>
        </p:nvSpPr>
        <p:spPr>
          <a:xfrm>
            <a:off x="3336925" y="8705850"/>
            <a:ext cx="2427287" cy="2762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Gabriela Rivera Grimaldo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hape 302"/>
          <p:cNvSpPr txBox="1"/>
          <p:nvPr/>
        </p:nvSpPr>
        <p:spPr>
          <a:xfrm>
            <a:off x="0" y="0"/>
            <a:ext cx="1443037" cy="9144000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3" name="Shape 303"/>
          <p:cNvSpPr txBox="1"/>
          <p:nvPr/>
        </p:nvSpPr>
        <p:spPr>
          <a:xfrm>
            <a:off x="-12" y="63500"/>
            <a:ext cx="3962400" cy="396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DESCRIPCIÓN DE FUNCIONES</a:t>
            </a:r>
          </a:p>
        </p:txBody>
      </p:sp>
      <p:cxnSp>
        <p:nvCxnSpPr>
          <p:cNvPr id="304" name="Shape 304"/>
          <p:cNvCxnSpPr/>
          <p:nvPr/>
        </p:nvCxnSpPr>
        <p:spPr>
          <a:xfrm>
            <a:off x="0" y="520700"/>
            <a:ext cx="6858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305" name="Shape 305"/>
          <p:cNvSpPr txBox="1"/>
          <p:nvPr/>
        </p:nvSpPr>
        <p:spPr>
          <a:xfrm>
            <a:off x="1538288" y="1174413"/>
            <a:ext cx="5181600" cy="678223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1" i="1" dirty="0">
                <a:solidFill>
                  <a:schemeClr val="dk1"/>
                </a:solidFill>
              </a:rPr>
              <a:t>ÁREA </a:t>
            </a:r>
            <a:r>
              <a:rPr lang="en-US" sz="1200" b="1" i="1" dirty="0" smtClean="0">
                <a:solidFill>
                  <a:schemeClr val="dk1"/>
                </a:solidFill>
              </a:rPr>
              <a:t>AGROPECUARIA</a:t>
            </a:r>
            <a:endParaRPr lang="en-US" sz="1200" b="1" i="1" dirty="0">
              <a:solidFill>
                <a:schemeClr val="dk1"/>
              </a:solidFill>
            </a:endParaRP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en-US" sz="1200" b="1" i="1" dirty="0">
                <a:solidFill>
                  <a:schemeClr val="dk1"/>
                </a:solidFill>
              </a:rPr>
              <a:t>(</a:t>
            </a:r>
            <a:r>
              <a:rPr lang="en-US" sz="1200" b="1" i="1" dirty="0" err="1">
                <a:solidFill>
                  <a:schemeClr val="dk1"/>
                </a:solidFill>
              </a:rPr>
              <a:t>Continúa</a:t>
            </a:r>
            <a:r>
              <a:rPr lang="en-US" sz="1200" b="1" i="1" dirty="0">
                <a:solidFill>
                  <a:schemeClr val="dk1"/>
                </a:solidFill>
              </a:rPr>
              <a:t>)</a:t>
            </a:r>
          </a:p>
          <a:p>
            <a:pPr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en-US" sz="1200" dirty="0" err="1" smtClean="0"/>
              <a:t>Asesorar</a:t>
            </a:r>
            <a:r>
              <a:rPr lang="en-US" sz="1200" dirty="0" smtClean="0"/>
              <a:t> </a:t>
            </a:r>
            <a:r>
              <a:rPr lang="en-US" sz="1200" dirty="0" err="1"/>
              <a:t>técnicamente</a:t>
            </a:r>
            <a:r>
              <a:rPr lang="en-US" sz="1200" dirty="0"/>
              <a:t>, en </a:t>
            </a:r>
            <a:r>
              <a:rPr lang="en-US" sz="1200" dirty="0" err="1"/>
              <a:t>asuntos</a:t>
            </a:r>
            <a:r>
              <a:rPr lang="en-US" sz="1200" dirty="0"/>
              <a:t> de </a:t>
            </a:r>
            <a:r>
              <a:rPr lang="en-US" sz="1200" dirty="0" err="1"/>
              <a:t>su</a:t>
            </a:r>
            <a:r>
              <a:rPr lang="en-US" sz="1200" dirty="0"/>
              <a:t> </a:t>
            </a:r>
            <a:r>
              <a:rPr lang="en-US" sz="1200" dirty="0" err="1"/>
              <a:t>competencia</a:t>
            </a:r>
            <a:r>
              <a:rPr lang="en-US" sz="1200" dirty="0"/>
              <a:t>, a los </a:t>
            </a:r>
            <a:r>
              <a:rPr lang="en-US" sz="1200" dirty="0" err="1"/>
              <a:t>servidores</a:t>
            </a:r>
            <a:r>
              <a:rPr lang="en-US" sz="1200" dirty="0"/>
              <a:t> </a:t>
            </a:r>
            <a:r>
              <a:rPr lang="en-US" sz="1200" dirty="0" err="1"/>
              <a:t>públicos</a:t>
            </a:r>
            <a:r>
              <a:rPr lang="en-US" sz="1200" dirty="0"/>
              <a:t> de la </a:t>
            </a:r>
            <a:r>
              <a:rPr lang="en-US" sz="1200" dirty="0" err="1"/>
              <a:t>Agencia</a:t>
            </a:r>
            <a:r>
              <a:rPr lang="en-US" sz="1200" dirty="0"/>
              <a:t>.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endParaRPr sz="1200" dirty="0">
              <a:solidFill>
                <a:srgbClr val="FF0000"/>
              </a:solidFill>
            </a:endParaRPr>
          </a:p>
          <a:p>
            <a:pPr marL="95250" lvl="0" indent="-95250" algn="just" rtl="0">
              <a:spcBef>
                <a:spcPts val="0"/>
              </a:spcBef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Coordinar</a:t>
            </a:r>
            <a:r>
              <a:rPr lang="en-US" sz="1200" dirty="0">
                <a:solidFill>
                  <a:schemeClr val="dk1"/>
                </a:solidFill>
              </a:rPr>
              <a:t>   los </a:t>
            </a:r>
            <a:r>
              <a:rPr lang="en-US" sz="1200" dirty="0" err="1">
                <a:solidFill>
                  <a:schemeClr val="dk1"/>
                </a:solidFill>
              </a:rPr>
              <a:t>programas</a:t>
            </a:r>
            <a:r>
              <a:rPr lang="en-US" sz="1200" dirty="0">
                <a:solidFill>
                  <a:schemeClr val="dk1"/>
                </a:solidFill>
              </a:rPr>
              <a:t> de </a:t>
            </a:r>
            <a:r>
              <a:rPr lang="en-US" sz="1200" dirty="0" err="1">
                <a:solidFill>
                  <a:schemeClr val="dk1"/>
                </a:solidFill>
              </a:rPr>
              <a:t>promoción</a:t>
            </a:r>
            <a:r>
              <a:rPr lang="en-US" sz="1200" dirty="0">
                <a:solidFill>
                  <a:schemeClr val="dk1"/>
                </a:solidFill>
              </a:rPr>
              <a:t> y </a:t>
            </a:r>
            <a:r>
              <a:rPr lang="en-US" sz="1200" dirty="0" err="1">
                <a:solidFill>
                  <a:schemeClr val="dk1"/>
                </a:solidFill>
              </a:rPr>
              <a:t>difusión</a:t>
            </a:r>
            <a:r>
              <a:rPr lang="en-US" sz="1200" dirty="0">
                <a:solidFill>
                  <a:schemeClr val="dk1"/>
                </a:solidFill>
              </a:rPr>
              <a:t> del Estado </a:t>
            </a:r>
            <a:r>
              <a:rPr lang="en-US" sz="1200" dirty="0" err="1">
                <a:solidFill>
                  <a:schemeClr val="dk1"/>
                </a:solidFill>
              </a:rPr>
              <a:t>para</a:t>
            </a:r>
            <a:r>
              <a:rPr lang="en-US" sz="1200" dirty="0">
                <a:solidFill>
                  <a:schemeClr val="dk1"/>
                </a:solidFill>
              </a:rPr>
              <a:t> la </a:t>
            </a:r>
            <a:r>
              <a:rPr lang="en-US" sz="1200" dirty="0" err="1">
                <a:solidFill>
                  <a:schemeClr val="dk1"/>
                </a:solidFill>
              </a:rPr>
              <a:t>atracción</a:t>
            </a:r>
            <a:r>
              <a:rPr lang="en-US" sz="1200" dirty="0">
                <a:solidFill>
                  <a:schemeClr val="dk1"/>
                </a:solidFill>
              </a:rPr>
              <a:t> de </a:t>
            </a:r>
            <a:r>
              <a:rPr lang="en-US" sz="1200" dirty="0" err="1">
                <a:solidFill>
                  <a:schemeClr val="dk1"/>
                </a:solidFill>
              </a:rPr>
              <a:t>inversión</a:t>
            </a:r>
            <a:r>
              <a:rPr lang="en-US" sz="1200" dirty="0">
                <a:solidFill>
                  <a:schemeClr val="dk1"/>
                </a:solidFill>
              </a:rPr>
              <a:t> del.  sector </a:t>
            </a:r>
            <a:r>
              <a:rPr lang="en-US" sz="1200" dirty="0" err="1">
                <a:solidFill>
                  <a:schemeClr val="dk1"/>
                </a:solidFill>
              </a:rPr>
              <a:t>agropecuario</a:t>
            </a:r>
            <a:r>
              <a:rPr lang="en-US" sz="1200" dirty="0">
                <a:solidFill>
                  <a:schemeClr val="dk1"/>
                </a:solidFill>
              </a:rPr>
              <a:t>.</a:t>
            </a:r>
          </a:p>
          <a:p>
            <a:pPr marL="95250" lvl="0" indent="-95250" algn="just" rtl="0">
              <a:spcBef>
                <a:spcPts val="0"/>
              </a:spcBef>
              <a:buFont typeface="Wingdings" pitchFamily="2" charset="2"/>
              <a:buChar char="§"/>
            </a:pPr>
            <a:endParaRPr sz="1200" dirty="0">
              <a:solidFill>
                <a:schemeClr val="dk1"/>
              </a:solidFill>
            </a:endParaRPr>
          </a:p>
          <a:p>
            <a:pPr marL="95250" lvl="0" indent="-95250" algn="just" rtl="0">
              <a:spcBef>
                <a:spcPts val="0"/>
              </a:spcBef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Autorizar</a:t>
            </a:r>
            <a:r>
              <a:rPr lang="en-US" sz="1200" dirty="0">
                <a:solidFill>
                  <a:schemeClr val="dk1"/>
                </a:solidFill>
              </a:rPr>
              <a:t> el </a:t>
            </a:r>
            <a:r>
              <a:rPr lang="en-US" sz="1200" dirty="0" err="1">
                <a:solidFill>
                  <a:schemeClr val="dk1"/>
                </a:solidFill>
              </a:rPr>
              <a:t>directorio</a:t>
            </a:r>
            <a:r>
              <a:rPr lang="en-US" sz="1200" dirty="0">
                <a:solidFill>
                  <a:schemeClr val="dk1"/>
                </a:solidFill>
              </a:rPr>
              <a:t> de ferias </a:t>
            </a:r>
            <a:r>
              <a:rPr lang="en-US" sz="1200" dirty="0" err="1">
                <a:solidFill>
                  <a:schemeClr val="dk1"/>
                </a:solidFill>
              </a:rPr>
              <a:t>nacionales</a:t>
            </a:r>
            <a:r>
              <a:rPr lang="en-US" sz="1200" dirty="0">
                <a:solidFill>
                  <a:schemeClr val="dk1"/>
                </a:solidFill>
              </a:rPr>
              <a:t> e </a:t>
            </a:r>
            <a:r>
              <a:rPr lang="en-US" sz="1200" dirty="0" err="1">
                <a:solidFill>
                  <a:schemeClr val="dk1"/>
                </a:solidFill>
              </a:rPr>
              <a:t>internacionales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misiones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comerciales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congresos</a:t>
            </a:r>
            <a:r>
              <a:rPr lang="en-US" sz="1200" dirty="0">
                <a:solidFill>
                  <a:schemeClr val="dk1"/>
                </a:solidFill>
              </a:rPr>
              <a:t>, entre </a:t>
            </a:r>
            <a:r>
              <a:rPr lang="en-US" sz="1200" dirty="0" err="1">
                <a:solidFill>
                  <a:schemeClr val="dk1"/>
                </a:solidFill>
              </a:rPr>
              <a:t>otros</a:t>
            </a:r>
            <a:r>
              <a:rPr lang="en-US" sz="1200" dirty="0">
                <a:solidFill>
                  <a:schemeClr val="dk1"/>
                </a:solidFill>
              </a:rPr>
              <a:t>., </a:t>
            </a:r>
            <a:r>
              <a:rPr lang="en-US" sz="1200" dirty="0" err="1">
                <a:solidFill>
                  <a:schemeClr val="dk1"/>
                </a:solidFill>
              </a:rPr>
              <a:t>como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espacios</a:t>
            </a:r>
            <a:r>
              <a:rPr lang="en-US" sz="1200" dirty="0">
                <a:solidFill>
                  <a:schemeClr val="dk1"/>
                </a:solidFill>
              </a:rPr>
              <a:t> de </a:t>
            </a:r>
            <a:r>
              <a:rPr lang="en-US" sz="1200" dirty="0" err="1">
                <a:solidFill>
                  <a:schemeClr val="dk1"/>
                </a:solidFill>
              </a:rPr>
              <a:t>difusión</a:t>
            </a:r>
            <a:r>
              <a:rPr lang="en-US" sz="1200" dirty="0">
                <a:solidFill>
                  <a:schemeClr val="dk1"/>
                </a:solidFill>
              </a:rPr>
              <a:t>.</a:t>
            </a:r>
          </a:p>
          <a:p>
            <a:pPr marL="95250" lvl="0" indent="-95250" algn="just" rtl="0">
              <a:spcBef>
                <a:spcPts val="0"/>
              </a:spcBef>
              <a:buFont typeface="Wingdings" pitchFamily="2" charset="2"/>
              <a:buChar char="§"/>
            </a:pPr>
            <a:endParaRPr sz="1200" dirty="0">
              <a:solidFill>
                <a:schemeClr val="dk1"/>
              </a:solidFill>
            </a:endParaRPr>
          </a:p>
          <a:p>
            <a:pPr marL="95250" lvl="0" indent="-95250" algn="just" rtl="0">
              <a:spcBef>
                <a:spcPts val="0"/>
              </a:spcBef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en-US" sz="1200" dirty="0" err="1"/>
              <a:t>Facilitar</a:t>
            </a:r>
            <a:r>
              <a:rPr lang="en-US" sz="1200" dirty="0"/>
              <a:t> la  </a:t>
            </a:r>
            <a:r>
              <a:rPr lang="en-US" sz="1200" dirty="0" err="1"/>
              <a:t>atención</a:t>
            </a:r>
            <a:r>
              <a:rPr lang="en-US" sz="1200" dirty="0"/>
              <a:t> y </a:t>
            </a:r>
            <a:r>
              <a:rPr lang="en-US" sz="1200" dirty="0" err="1"/>
              <a:t>seguimiento</a:t>
            </a:r>
            <a:r>
              <a:rPr lang="en-US" sz="1200" dirty="0"/>
              <a:t> a </a:t>
            </a:r>
            <a:r>
              <a:rPr lang="en-US" sz="1200" dirty="0" err="1"/>
              <a:t>empresas</a:t>
            </a:r>
            <a:r>
              <a:rPr lang="en-US" sz="1200" dirty="0"/>
              <a:t> de los  </a:t>
            </a:r>
            <a:r>
              <a:rPr lang="en-US" sz="1200" dirty="0" err="1"/>
              <a:t>sectores</a:t>
            </a:r>
            <a:r>
              <a:rPr lang="en-US" sz="1200" dirty="0"/>
              <a:t> industrial y de </a:t>
            </a:r>
            <a:r>
              <a:rPr lang="en-US" sz="1200" dirty="0" err="1"/>
              <a:t>turismo</a:t>
            </a:r>
            <a:r>
              <a:rPr lang="en-US" sz="1200" dirty="0"/>
              <a:t> </a:t>
            </a:r>
            <a:r>
              <a:rPr lang="en-US" sz="1200" dirty="0" err="1"/>
              <a:t>que</a:t>
            </a:r>
            <a:r>
              <a:rPr lang="en-US" sz="1200" dirty="0"/>
              <a:t> </a:t>
            </a:r>
            <a:r>
              <a:rPr lang="en-US" sz="1200" dirty="0" err="1"/>
              <a:t>estén</a:t>
            </a:r>
            <a:r>
              <a:rPr lang="en-US" sz="1200" dirty="0"/>
              <a:t> </a:t>
            </a:r>
            <a:r>
              <a:rPr lang="en-US" sz="1200" dirty="0" err="1"/>
              <a:t>interesadas</a:t>
            </a:r>
            <a:r>
              <a:rPr lang="en-US" sz="1200" dirty="0"/>
              <a:t> en </a:t>
            </a:r>
            <a:r>
              <a:rPr lang="en-US" sz="1200" dirty="0" err="1"/>
              <a:t>instalarse</a:t>
            </a:r>
            <a:r>
              <a:rPr lang="en-US" sz="1200" dirty="0"/>
              <a:t> en el Estado.</a:t>
            </a:r>
          </a:p>
          <a:p>
            <a:pPr marL="95250" lvl="0" indent="-95250" algn="just" rtl="0">
              <a:spcBef>
                <a:spcPts val="0"/>
              </a:spcBef>
              <a:buFont typeface="Wingdings" pitchFamily="2" charset="2"/>
              <a:buChar char="§"/>
            </a:pPr>
            <a:endParaRPr sz="1200" dirty="0">
              <a:solidFill>
                <a:schemeClr val="dk1"/>
              </a:solidFill>
            </a:endParaRPr>
          </a:p>
          <a:p>
            <a:pPr marL="95250" lvl="0" indent="-95250" algn="just" rtl="0">
              <a:spcBef>
                <a:spcPts val="0"/>
              </a:spcBef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dirty="0" err="1">
                <a:solidFill>
                  <a:schemeClr val="dk1"/>
                </a:solidFill>
              </a:rPr>
              <a:t>Planear</a:t>
            </a:r>
            <a:r>
              <a:rPr lang="en-US" sz="1200" dirty="0">
                <a:solidFill>
                  <a:schemeClr val="dk1"/>
                </a:solidFill>
              </a:rPr>
              <a:t> la </a:t>
            </a:r>
            <a:r>
              <a:rPr lang="en-US" sz="1200" dirty="0" err="1">
                <a:solidFill>
                  <a:schemeClr val="dk1"/>
                </a:solidFill>
              </a:rPr>
              <a:t>elaboración</a:t>
            </a:r>
            <a:r>
              <a:rPr lang="en-US" sz="1200" dirty="0">
                <a:solidFill>
                  <a:schemeClr val="dk1"/>
                </a:solidFill>
              </a:rPr>
              <a:t> del material </a:t>
            </a:r>
            <a:r>
              <a:rPr lang="en-US" sz="1200" dirty="0" err="1">
                <a:solidFill>
                  <a:schemeClr val="dk1"/>
                </a:solidFill>
              </a:rPr>
              <a:t>promocional</a:t>
            </a:r>
            <a:r>
              <a:rPr lang="en-US" sz="1200" dirty="0">
                <a:solidFill>
                  <a:schemeClr val="dk1"/>
                </a:solidFill>
              </a:rPr>
              <a:t> del Estado.</a:t>
            </a:r>
          </a:p>
          <a:p>
            <a:pPr marL="95250" lvl="0" indent="-95250" algn="just" rtl="0">
              <a:spcBef>
                <a:spcPts val="0"/>
              </a:spcBef>
              <a:buFont typeface="Wingdings" pitchFamily="2" charset="2"/>
              <a:buChar char="§"/>
            </a:pPr>
            <a:endParaRPr sz="1200" dirty="0">
              <a:solidFill>
                <a:schemeClr val="dk1"/>
              </a:solidFill>
            </a:endParaRPr>
          </a:p>
          <a:p>
            <a:pPr marL="95250" lvl="0" indent="-95250" algn="just" rtl="0">
              <a:spcBef>
                <a:spcPts val="0"/>
              </a:spcBef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dirty="0" err="1">
                <a:solidFill>
                  <a:schemeClr val="dk1"/>
                </a:solidFill>
              </a:rPr>
              <a:t>Supervisar</a:t>
            </a:r>
            <a:r>
              <a:rPr lang="en-US" sz="1200" dirty="0">
                <a:solidFill>
                  <a:schemeClr val="dk1"/>
                </a:solidFill>
              </a:rPr>
              <a:t> la  </a:t>
            </a:r>
            <a:r>
              <a:rPr lang="en-US" sz="1200" dirty="0" err="1">
                <a:solidFill>
                  <a:schemeClr val="dk1"/>
                </a:solidFill>
              </a:rPr>
              <a:t>actualización</a:t>
            </a:r>
            <a:r>
              <a:rPr lang="en-US" sz="1200" dirty="0">
                <a:solidFill>
                  <a:schemeClr val="dk1"/>
                </a:solidFill>
              </a:rPr>
              <a:t>  los </a:t>
            </a:r>
            <a:r>
              <a:rPr lang="en-US" sz="1200" dirty="0" err="1">
                <a:solidFill>
                  <a:schemeClr val="dk1"/>
                </a:solidFill>
              </a:rPr>
              <a:t>directorios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vinculados</a:t>
            </a:r>
            <a:r>
              <a:rPr lang="en-US" sz="1200" dirty="0">
                <a:solidFill>
                  <a:schemeClr val="dk1"/>
                </a:solidFill>
              </a:rPr>
              <a:t> con  el sector </a:t>
            </a:r>
            <a:r>
              <a:rPr lang="en-US" sz="1200" dirty="0" err="1">
                <a:solidFill>
                  <a:schemeClr val="dk1"/>
                </a:solidFill>
              </a:rPr>
              <a:t>agropecuario</a:t>
            </a:r>
            <a:r>
              <a:rPr lang="en-US" sz="1200" dirty="0">
                <a:solidFill>
                  <a:schemeClr val="dk1"/>
                </a:solidFill>
              </a:rPr>
              <a:t> .</a:t>
            </a:r>
          </a:p>
          <a:p>
            <a:pPr marL="95250" lvl="0" indent="-95250" algn="just" rtl="0">
              <a:spcBef>
                <a:spcPts val="0"/>
              </a:spcBef>
              <a:buFont typeface="Wingdings" pitchFamily="2" charset="2"/>
              <a:buChar char="§"/>
            </a:pPr>
            <a:endParaRPr sz="1200" dirty="0">
              <a:solidFill>
                <a:schemeClr val="dk1"/>
              </a:solidFill>
            </a:endParaRPr>
          </a:p>
          <a:p>
            <a:pPr marL="95250" lvl="0" indent="-95250" algn="just" rtl="0">
              <a:spcBef>
                <a:spcPts val="0"/>
              </a:spcBef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dirty="0" err="1">
                <a:solidFill>
                  <a:schemeClr val="dk1"/>
                </a:solidFill>
              </a:rPr>
              <a:t>Supervisar</a:t>
            </a:r>
            <a:r>
              <a:rPr lang="en-US" sz="1200" dirty="0">
                <a:solidFill>
                  <a:schemeClr val="dk1"/>
                </a:solidFill>
              </a:rPr>
              <a:t> los </a:t>
            </a:r>
            <a:r>
              <a:rPr lang="en-US" sz="1200" dirty="0" err="1">
                <a:solidFill>
                  <a:schemeClr val="dk1"/>
                </a:solidFill>
              </a:rPr>
              <a:t>reportes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mensuales</a:t>
            </a:r>
            <a:r>
              <a:rPr lang="en-US" sz="1200" dirty="0">
                <a:solidFill>
                  <a:schemeClr val="dk1"/>
                </a:solidFill>
              </a:rPr>
              <a:t> de </a:t>
            </a:r>
            <a:r>
              <a:rPr lang="en-US" sz="1200" dirty="0" err="1">
                <a:solidFill>
                  <a:schemeClr val="dk1"/>
                </a:solidFill>
              </a:rPr>
              <a:t>inversión</a:t>
            </a:r>
            <a:r>
              <a:rPr lang="en-US" sz="1200" dirty="0">
                <a:solidFill>
                  <a:schemeClr val="dk1"/>
                </a:solidFill>
              </a:rPr>
              <a:t> y </a:t>
            </a:r>
            <a:r>
              <a:rPr lang="en-US" sz="1200" dirty="0" err="1">
                <a:solidFill>
                  <a:schemeClr val="dk1"/>
                </a:solidFill>
              </a:rPr>
              <a:t>empleo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generados</a:t>
            </a:r>
            <a:r>
              <a:rPr lang="en-US" sz="1200" dirty="0">
                <a:solidFill>
                  <a:schemeClr val="dk1"/>
                </a:solidFill>
              </a:rPr>
              <a:t> en el </a:t>
            </a:r>
            <a:r>
              <a:rPr lang="en-US" sz="1200" dirty="0" err="1">
                <a:solidFill>
                  <a:schemeClr val="dk1"/>
                </a:solidFill>
              </a:rPr>
              <a:t>establecimiento</a:t>
            </a:r>
            <a:r>
              <a:rPr lang="en-US" sz="1200" dirty="0">
                <a:solidFill>
                  <a:schemeClr val="dk1"/>
                </a:solidFill>
              </a:rPr>
              <a:t> de </a:t>
            </a:r>
            <a:r>
              <a:rPr lang="en-US" sz="1200" dirty="0" err="1">
                <a:solidFill>
                  <a:schemeClr val="dk1"/>
                </a:solidFill>
              </a:rPr>
              <a:t>nuevas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empresas</a:t>
            </a:r>
            <a:r>
              <a:rPr lang="en-US" sz="1200" dirty="0">
                <a:solidFill>
                  <a:schemeClr val="dk1"/>
                </a:solidFill>
              </a:rPr>
              <a:t>.</a:t>
            </a:r>
          </a:p>
          <a:p>
            <a:pPr marL="95250" lvl="0" indent="-95250" algn="just" rtl="0">
              <a:spcBef>
                <a:spcPts val="0"/>
              </a:spcBef>
              <a:buFont typeface="Wingdings" pitchFamily="2" charset="2"/>
              <a:buChar char="§"/>
            </a:pPr>
            <a:endParaRPr sz="1200" dirty="0">
              <a:solidFill>
                <a:schemeClr val="dk1"/>
              </a:solidFill>
            </a:endParaRPr>
          </a:p>
          <a:p>
            <a:pPr marL="95250" lvl="0" indent="-95250" algn="just" rtl="0">
              <a:spcBef>
                <a:spcPts val="0"/>
              </a:spcBef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dirty="0" err="1">
                <a:solidFill>
                  <a:schemeClr val="dk1"/>
                </a:solidFill>
              </a:rPr>
              <a:t>Facilitar</a:t>
            </a:r>
            <a:r>
              <a:rPr lang="en-US" sz="1200" dirty="0">
                <a:solidFill>
                  <a:schemeClr val="dk1"/>
                </a:solidFill>
              </a:rPr>
              <a:t>  el  </a:t>
            </a:r>
            <a:r>
              <a:rPr lang="en-US" sz="1200" dirty="0" err="1">
                <a:solidFill>
                  <a:schemeClr val="dk1"/>
                </a:solidFill>
              </a:rPr>
              <a:t>contacto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permanente</a:t>
            </a:r>
            <a:r>
              <a:rPr lang="en-US" sz="1200" dirty="0">
                <a:solidFill>
                  <a:schemeClr val="dk1"/>
                </a:solidFill>
              </a:rPr>
              <a:t> con </a:t>
            </a:r>
            <a:r>
              <a:rPr lang="en-US" sz="1200" dirty="0" err="1">
                <a:solidFill>
                  <a:schemeClr val="dk1"/>
                </a:solidFill>
              </a:rPr>
              <a:t>Cuerpo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Diplomático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acreditado</a:t>
            </a:r>
            <a:r>
              <a:rPr lang="en-US" sz="1200" dirty="0">
                <a:solidFill>
                  <a:schemeClr val="dk1"/>
                </a:solidFill>
              </a:rPr>
              <a:t> en México, con los </a:t>
            </a:r>
            <a:r>
              <a:rPr lang="en-US" sz="1200" dirty="0" err="1">
                <a:solidFill>
                  <a:schemeClr val="dk1"/>
                </a:solidFill>
              </a:rPr>
              <a:t>representantes</a:t>
            </a:r>
            <a:r>
              <a:rPr lang="en-US" sz="1200" dirty="0">
                <a:solidFill>
                  <a:schemeClr val="dk1"/>
                </a:solidFill>
              </a:rPr>
              <a:t> de </a:t>
            </a:r>
            <a:r>
              <a:rPr lang="en-US" sz="1200" dirty="0" err="1">
                <a:solidFill>
                  <a:schemeClr val="dk1"/>
                </a:solidFill>
              </a:rPr>
              <a:t>las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empresas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tractoras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organismos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asociaciones</a:t>
            </a:r>
            <a:r>
              <a:rPr lang="en-US" sz="1200" dirty="0">
                <a:solidFill>
                  <a:schemeClr val="dk1"/>
                </a:solidFill>
              </a:rPr>
              <a:t> y </a:t>
            </a:r>
            <a:r>
              <a:rPr lang="en-US" sz="1200" dirty="0" err="1">
                <a:solidFill>
                  <a:schemeClr val="dk1"/>
                </a:solidFill>
              </a:rPr>
              <a:t>cámaras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industriales</a:t>
            </a:r>
            <a:r>
              <a:rPr lang="en-US" sz="1200" dirty="0">
                <a:solidFill>
                  <a:schemeClr val="dk1"/>
                </a:solidFill>
              </a:rPr>
              <a:t> y </a:t>
            </a:r>
            <a:r>
              <a:rPr lang="en-US" sz="1200" dirty="0" err="1">
                <a:solidFill>
                  <a:schemeClr val="dk1"/>
                </a:solidFill>
              </a:rPr>
              <a:t>comerciales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tanto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nacionales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como</a:t>
            </a:r>
            <a:r>
              <a:rPr lang="en-US" sz="1200" dirty="0">
                <a:solidFill>
                  <a:schemeClr val="dk1"/>
                </a:solidFill>
              </a:rPr>
              <a:t> de </a:t>
            </a:r>
            <a:r>
              <a:rPr lang="en-US" sz="1200" dirty="0" err="1">
                <a:solidFill>
                  <a:schemeClr val="dk1"/>
                </a:solidFill>
              </a:rPr>
              <a:t>otros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países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para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promover</a:t>
            </a:r>
            <a:r>
              <a:rPr lang="en-US" sz="1200" dirty="0">
                <a:solidFill>
                  <a:schemeClr val="dk1"/>
                </a:solidFill>
              </a:rPr>
              <a:t> el Estado; </a:t>
            </a:r>
            <a:r>
              <a:rPr lang="en-US" sz="1200" dirty="0" err="1">
                <a:solidFill>
                  <a:schemeClr val="dk1"/>
                </a:solidFill>
              </a:rPr>
              <a:t>así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como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todas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aquellas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instancias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vinculadas</a:t>
            </a:r>
            <a:r>
              <a:rPr lang="en-US" sz="1200" dirty="0">
                <a:solidFill>
                  <a:schemeClr val="dk1"/>
                </a:solidFill>
              </a:rPr>
              <a:t> con </a:t>
            </a:r>
            <a:r>
              <a:rPr lang="en-US" sz="1200" dirty="0" err="1">
                <a:solidFill>
                  <a:schemeClr val="dk1"/>
                </a:solidFill>
              </a:rPr>
              <a:t>este</a:t>
            </a:r>
            <a:r>
              <a:rPr lang="en-US" sz="1200" dirty="0">
                <a:solidFill>
                  <a:schemeClr val="dk1"/>
                </a:solidFill>
              </a:rPr>
              <a:t> sector.</a:t>
            </a:r>
          </a:p>
          <a:p>
            <a:pPr marL="95250" lvl="0" indent="-95250" algn="just" rtl="0">
              <a:spcBef>
                <a:spcPts val="0"/>
              </a:spcBef>
              <a:buFont typeface="Wingdings" pitchFamily="2" charset="2"/>
              <a:buChar char="§"/>
            </a:pPr>
            <a:endParaRPr sz="1200" dirty="0">
              <a:solidFill>
                <a:schemeClr val="dk1"/>
              </a:solidFill>
            </a:endParaRPr>
          </a:p>
          <a:p>
            <a:pPr marL="95250" lvl="0" indent="-95250" algn="just" rtl="0">
              <a:spcBef>
                <a:spcPts val="0"/>
              </a:spcBef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dirty="0" err="1">
                <a:solidFill>
                  <a:schemeClr val="dk1"/>
                </a:solidFill>
              </a:rPr>
              <a:t>Verificar</a:t>
            </a:r>
            <a:r>
              <a:rPr lang="en-US" sz="1200" dirty="0">
                <a:solidFill>
                  <a:schemeClr val="dk1"/>
                </a:solidFill>
              </a:rPr>
              <a:t> los  </a:t>
            </a:r>
            <a:r>
              <a:rPr lang="en-US" sz="1200" dirty="0" err="1">
                <a:solidFill>
                  <a:schemeClr val="dk1"/>
                </a:solidFill>
              </a:rPr>
              <a:t>datos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estadísticos</a:t>
            </a:r>
            <a:r>
              <a:rPr lang="en-US" sz="1200" dirty="0">
                <a:solidFill>
                  <a:schemeClr val="dk1"/>
                </a:solidFill>
              </a:rPr>
              <a:t> de </a:t>
            </a:r>
            <a:r>
              <a:rPr lang="en-US" sz="1200" dirty="0" err="1">
                <a:solidFill>
                  <a:schemeClr val="dk1"/>
                </a:solidFill>
              </a:rPr>
              <a:t>las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empresas</a:t>
            </a:r>
            <a:r>
              <a:rPr lang="en-US" sz="1200" dirty="0">
                <a:solidFill>
                  <a:schemeClr val="dk1"/>
                </a:solidFill>
              </a:rPr>
              <a:t> del sector </a:t>
            </a:r>
            <a:r>
              <a:rPr lang="en-US" sz="1200" dirty="0" err="1">
                <a:solidFill>
                  <a:schemeClr val="dk1"/>
                </a:solidFill>
              </a:rPr>
              <a:t>agroindustrial</a:t>
            </a:r>
            <a:r>
              <a:rPr lang="en-US" sz="1200" dirty="0">
                <a:solidFill>
                  <a:schemeClr val="dk1"/>
                </a:solidFill>
              </a:rPr>
              <a:t> y del Estado en general </a:t>
            </a:r>
            <a:r>
              <a:rPr lang="en-US" sz="1200" dirty="0" err="1">
                <a:solidFill>
                  <a:schemeClr val="dk1"/>
                </a:solidFill>
              </a:rPr>
              <a:t>para</a:t>
            </a:r>
            <a:r>
              <a:rPr lang="en-US" sz="1200" dirty="0">
                <a:solidFill>
                  <a:schemeClr val="dk1"/>
                </a:solidFill>
              </a:rPr>
              <a:t> los </a:t>
            </a:r>
            <a:r>
              <a:rPr lang="en-US" sz="1200" dirty="0" err="1">
                <a:solidFill>
                  <a:schemeClr val="dk1"/>
                </a:solidFill>
              </a:rPr>
              <a:t>contenidos</a:t>
            </a:r>
            <a:r>
              <a:rPr lang="en-US" sz="1200" dirty="0">
                <a:solidFill>
                  <a:schemeClr val="dk1"/>
                </a:solidFill>
              </a:rPr>
              <a:t> de </a:t>
            </a:r>
            <a:r>
              <a:rPr lang="en-US" sz="1200" dirty="0" err="1">
                <a:solidFill>
                  <a:schemeClr val="dk1"/>
                </a:solidFill>
              </a:rPr>
              <a:t>comunicación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utilizados</a:t>
            </a:r>
            <a:r>
              <a:rPr lang="en-US" sz="1200" dirty="0">
                <a:solidFill>
                  <a:schemeClr val="dk1"/>
                </a:solidFill>
              </a:rPr>
              <a:t> en </a:t>
            </a:r>
            <a:r>
              <a:rPr lang="en-US" sz="1200" dirty="0" err="1">
                <a:solidFill>
                  <a:schemeClr val="dk1"/>
                </a:solidFill>
              </a:rPr>
              <a:t>las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diferentes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herramientas</a:t>
            </a:r>
            <a:r>
              <a:rPr lang="en-US" sz="1200" dirty="0">
                <a:solidFill>
                  <a:schemeClr val="dk1"/>
                </a:solidFill>
              </a:rPr>
              <a:t> de </a:t>
            </a:r>
            <a:r>
              <a:rPr lang="en-US" sz="1200" dirty="0" err="1">
                <a:solidFill>
                  <a:schemeClr val="dk1"/>
                </a:solidFill>
              </a:rPr>
              <a:t>promoción</a:t>
            </a:r>
            <a:r>
              <a:rPr lang="en-US" sz="1200" dirty="0">
                <a:solidFill>
                  <a:schemeClr val="dk1"/>
                </a:solidFill>
              </a:rPr>
              <a:t>.</a:t>
            </a:r>
          </a:p>
          <a:p>
            <a:pPr marL="95250" lvl="0" indent="-95250" algn="just" rtl="0">
              <a:spcBef>
                <a:spcPts val="0"/>
              </a:spcBef>
              <a:buFont typeface="Wingdings" pitchFamily="2" charset="2"/>
              <a:buChar char="§"/>
            </a:pPr>
            <a:endParaRPr sz="1200" dirty="0">
              <a:solidFill>
                <a:schemeClr val="dk1"/>
              </a:solidFill>
            </a:endParaRPr>
          </a:p>
          <a:p>
            <a:pPr marL="95250" lvl="0" indent="-95250" algn="just" rtl="0">
              <a:spcBef>
                <a:spcPts val="0"/>
              </a:spcBef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dirty="0">
                <a:solidFill>
                  <a:schemeClr val="dk1"/>
                </a:solidFill>
              </a:rPr>
              <a:t>Controlar  la agenda de </a:t>
            </a:r>
            <a:r>
              <a:rPr lang="en-US" sz="1200" dirty="0" err="1">
                <a:solidFill>
                  <a:schemeClr val="dk1"/>
                </a:solidFill>
              </a:rPr>
              <a:t>atención</a:t>
            </a:r>
            <a:r>
              <a:rPr lang="en-US" sz="1200" dirty="0">
                <a:solidFill>
                  <a:schemeClr val="dk1"/>
                </a:solidFill>
              </a:rPr>
              <a:t> a </a:t>
            </a:r>
            <a:r>
              <a:rPr lang="en-US" sz="1200" dirty="0" err="1">
                <a:solidFill>
                  <a:schemeClr val="dk1"/>
                </a:solidFill>
              </a:rPr>
              <a:t>empresas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interesadas</a:t>
            </a:r>
            <a:r>
              <a:rPr lang="en-US" sz="1200" dirty="0">
                <a:solidFill>
                  <a:schemeClr val="dk1"/>
                </a:solidFill>
              </a:rPr>
              <a:t> en </a:t>
            </a:r>
            <a:r>
              <a:rPr lang="en-US" sz="1200" dirty="0" err="1">
                <a:solidFill>
                  <a:schemeClr val="dk1"/>
                </a:solidFill>
              </a:rPr>
              <a:t>invertir</a:t>
            </a:r>
            <a:r>
              <a:rPr lang="en-US" sz="1200" dirty="0">
                <a:solidFill>
                  <a:schemeClr val="dk1"/>
                </a:solidFill>
              </a:rPr>
              <a:t> en el Estado, </a:t>
            </a:r>
            <a:r>
              <a:rPr lang="en-US" sz="1200" dirty="0" err="1">
                <a:solidFill>
                  <a:schemeClr val="dk1"/>
                </a:solidFill>
              </a:rPr>
              <a:t>dentro</a:t>
            </a:r>
            <a:r>
              <a:rPr lang="en-US" sz="1200" dirty="0">
                <a:solidFill>
                  <a:schemeClr val="dk1"/>
                </a:solidFill>
              </a:rPr>
              <a:t> del sector </a:t>
            </a:r>
            <a:r>
              <a:rPr lang="en-US" sz="1200" dirty="0" err="1">
                <a:solidFill>
                  <a:schemeClr val="dk1"/>
                </a:solidFill>
              </a:rPr>
              <a:t>agroindustrial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tanto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nacionales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como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extranjeras</a:t>
            </a:r>
            <a:r>
              <a:rPr lang="en-US" sz="1200" dirty="0">
                <a:solidFill>
                  <a:schemeClr val="dk1"/>
                </a:solidFill>
              </a:rPr>
              <a:t>.</a:t>
            </a:r>
          </a:p>
        </p:txBody>
      </p:sp>
      <p:sp>
        <p:nvSpPr>
          <p:cNvPr id="306" name="Shape 306"/>
          <p:cNvSpPr txBox="1"/>
          <p:nvPr/>
        </p:nvSpPr>
        <p:spPr>
          <a:xfrm>
            <a:off x="1552575" y="8437562"/>
            <a:ext cx="5153025" cy="53657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307" name="Shape 307"/>
          <p:cNvCxnSpPr/>
          <p:nvPr/>
        </p:nvCxnSpPr>
        <p:spPr>
          <a:xfrm>
            <a:off x="1552575" y="8678862"/>
            <a:ext cx="5153025" cy="317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308" name="Shape 308"/>
          <p:cNvSpPr txBox="1"/>
          <p:nvPr/>
        </p:nvSpPr>
        <p:spPr>
          <a:xfrm>
            <a:off x="3544887" y="8464550"/>
            <a:ext cx="1500187" cy="23971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Dirección General</a:t>
            </a:r>
          </a:p>
        </p:txBody>
      </p:sp>
      <p:sp>
        <p:nvSpPr>
          <p:cNvPr id="309" name="Shape 309"/>
          <p:cNvSpPr txBox="1"/>
          <p:nvPr/>
        </p:nvSpPr>
        <p:spPr>
          <a:xfrm>
            <a:off x="3336925" y="8705850"/>
            <a:ext cx="2427287" cy="2762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Gabriela Rivera Grimaldo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Shape 316"/>
          <p:cNvSpPr txBox="1"/>
          <p:nvPr/>
        </p:nvSpPr>
        <p:spPr>
          <a:xfrm>
            <a:off x="0" y="0"/>
            <a:ext cx="1443000" cy="9144000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317" name="Shape 317"/>
          <p:cNvCxnSpPr/>
          <p:nvPr/>
        </p:nvCxnSpPr>
        <p:spPr>
          <a:xfrm>
            <a:off x="0" y="520700"/>
            <a:ext cx="6858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318" name="Shape 318"/>
          <p:cNvSpPr txBox="1"/>
          <p:nvPr/>
        </p:nvSpPr>
        <p:spPr>
          <a:xfrm>
            <a:off x="-12" y="63500"/>
            <a:ext cx="3962400" cy="396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DESCRIPCIÓN DE FUNCIONES</a:t>
            </a:r>
          </a:p>
        </p:txBody>
      </p:sp>
      <p:sp>
        <p:nvSpPr>
          <p:cNvPr id="319" name="Shape 319"/>
          <p:cNvSpPr txBox="1"/>
          <p:nvPr/>
        </p:nvSpPr>
        <p:spPr>
          <a:xfrm>
            <a:off x="1553568" y="1176320"/>
            <a:ext cx="5181600" cy="3805113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1" i="1" dirty="0" smtClean="0">
                <a:solidFill>
                  <a:schemeClr val="dk1"/>
                </a:solidFill>
              </a:rPr>
              <a:t>ÁREA </a:t>
            </a:r>
            <a:r>
              <a:rPr lang="en-US" sz="1200" b="1" i="1" dirty="0">
                <a:solidFill>
                  <a:schemeClr val="dk1"/>
                </a:solidFill>
              </a:rPr>
              <a:t>AGROPECUARIA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en-US" sz="1200" b="1" i="1" dirty="0">
                <a:solidFill>
                  <a:schemeClr val="dk1"/>
                </a:solidFill>
              </a:rPr>
              <a:t>(</a:t>
            </a:r>
            <a:r>
              <a:rPr lang="en-US" sz="1200" b="1" i="1" dirty="0" err="1">
                <a:solidFill>
                  <a:schemeClr val="dk1"/>
                </a:solidFill>
              </a:rPr>
              <a:t>Continúa</a:t>
            </a:r>
            <a:r>
              <a:rPr lang="en-US" sz="1200" b="1" i="1" dirty="0">
                <a:solidFill>
                  <a:schemeClr val="dk1"/>
                </a:solidFill>
              </a:rPr>
              <a:t>)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Coordinar</a:t>
            </a:r>
            <a:r>
              <a:rPr lang="en-US" sz="1200" dirty="0">
                <a:solidFill>
                  <a:schemeClr val="dk1"/>
                </a:solidFill>
              </a:rPr>
              <a:t> la  continua </a:t>
            </a:r>
            <a:r>
              <a:rPr lang="en-US" sz="1200" dirty="0" err="1">
                <a:solidFill>
                  <a:schemeClr val="dk1"/>
                </a:solidFill>
              </a:rPr>
              <a:t>comunicación</a:t>
            </a:r>
            <a:r>
              <a:rPr lang="en-US" sz="1200" dirty="0">
                <a:solidFill>
                  <a:schemeClr val="dk1"/>
                </a:solidFill>
              </a:rPr>
              <a:t> con </a:t>
            </a:r>
            <a:r>
              <a:rPr lang="en-US" sz="1200" dirty="0" err="1">
                <a:solidFill>
                  <a:schemeClr val="dk1"/>
                </a:solidFill>
              </a:rPr>
              <a:t>las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Secretarías</a:t>
            </a:r>
            <a:r>
              <a:rPr lang="en-US" sz="1200" dirty="0">
                <a:solidFill>
                  <a:schemeClr val="dk1"/>
                </a:solidFill>
              </a:rPr>
              <a:t> y /o </a:t>
            </a:r>
            <a:r>
              <a:rPr lang="en-US" sz="1200" dirty="0" err="1">
                <a:solidFill>
                  <a:schemeClr val="dk1"/>
                </a:solidFill>
              </a:rPr>
              <a:t>dependencias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vinculadas</a:t>
            </a:r>
            <a:r>
              <a:rPr lang="en-US" sz="1200" dirty="0">
                <a:solidFill>
                  <a:schemeClr val="dk1"/>
                </a:solidFill>
              </a:rPr>
              <a:t> con el sector </a:t>
            </a:r>
            <a:r>
              <a:rPr lang="en-US" sz="1200" dirty="0" err="1">
                <a:solidFill>
                  <a:schemeClr val="dk1"/>
                </a:solidFill>
              </a:rPr>
              <a:t>agropecuario</a:t>
            </a:r>
            <a:r>
              <a:rPr lang="en-US" sz="1200" dirty="0">
                <a:solidFill>
                  <a:schemeClr val="dk1"/>
                </a:solidFill>
              </a:rPr>
              <a:t>.</a:t>
            </a:r>
          </a:p>
          <a:p>
            <a:pPr marL="95250" lvl="0" indent="-95250" algn="just" rtl="0">
              <a:spcBef>
                <a:spcPts val="0"/>
              </a:spcBef>
              <a:buFont typeface="Wingdings" pitchFamily="2" charset="2"/>
              <a:buChar char="§"/>
            </a:pPr>
            <a:endParaRPr sz="1200" dirty="0">
              <a:solidFill>
                <a:schemeClr val="dk1"/>
              </a:solidFill>
            </a:endParaRPr>
          </a:p>
          <a:p>
            <a:pPr marL="95250" lvl="0" indent="-95250" algn="just" rtl="0">
              <a:spcBef>
                <a:spcPts val="0"/>
              </a:spcBef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en-US" sz="1200" dirty="0" err="1">
                <a:solidFill>
                  <a:schemeClr val="dk1"/>
                </a:solidFill>
              </a:rPr>
              <a:t>Supervisar</a:t>
            </a:r>
            <a:r>
              <a:rPr lang="en-US" sz="1200" dirty="0">
                <a:solidFill>
                  <a:schemeClr val="dk1"/>
                </a:solidFill>
              </a:rPr>
              <a:t>  </a:t>
            </a:r>
            <a:r>
              <a:rPr lang="en-US" sz="1200" dirty="0" err="1">
                <a:solidFill>
                  <a:schemeClr val="dk1"/>
                </a:solidFill>
              </a:rPr>
              <a:t>todas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aquellas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acciones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necesarias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para</a:t>
            </a:r>
            <a:r>
              <a:rPr lang="en-US" sz="1200" dirty="0">
                <a:solidFill>
                  <a:schemeClr val="dk1"/>
                </a:solidFill>
              </a:rPr>
              <a:t> el </a:t>
            </a:r>
            <a:r>
              <a:rPr lang="en-US" sz="1200" dirty="0" err="1">
                <a:solidFill>
                  <a:schemeClr val="dk1"/>
                </a:solidFill>
              </a:rPr>
              <a:t>cumplimiento</a:t>
            </a:r>
            <a:r>
              <a:rPr lang="en-US" sz="1200" dirty="0">
                <a:solidFill>
                  <a:schemeClr val="dk1"/>
                </a:solidFill>
              </a:rPr>
              <a:t> del plan </a:t>
            </a:r>
            <a:r>
              <a:rPr lang="en-US" sz="1200" dirty="0" err="1">
                <a:solidFill>
                  <a:schemeClr val="dk1"/>
                </a:solidFill>
              </a:rPr>
              <a:t>anual</a:t>
            </a:r>
            <a:r>
              <a:rPr lang="en-US" sz="1200" dirty="0">
                <a:solidFill>
                  <a:schemeClr val="dk1"/>
                </a:solidFill>
              </a:rPr>
              <a:t> de </a:t>
            </a:r>
            <a:r>
              <a:rPr lang="en-US" sz="1200" dirty="0" err="1">
                <a:solidFill>
                  <a:schemeClr val="dk1"/>
                </a:solidFill>
              </a:rPr>
              <a:t>trabajo</a:t>
            </a:r>
            <a:r>
              <a:rPr lang="en-US" sz="1200" dirty="0">
                <a:solidFill>
                  <a:schemeClr val="dk1"/>
                </a:solidFill>
              </a:rPr>
              <a:t> de la </a:t>
            </a:r>
            <a:r>
              <a:rPr lang="en-US" sz="1200" dirty="0" err="1">
                <a:solidFill>
                  <a:schemeClr val="dk1"/>
                </a:solidFill>
              </a:rPr>
              <a:t>Agencia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así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como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aquellas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que</a:t>
            </a:r>
            <a:r>
              <a:rPr lang="en-US" sz="1200" dirty="0">
                <a:solidFill>
                  <a:schemeClr val="dk1"/>
                </a:solidFill>
              </a:rPr>
              <a:t> determine la Junta de </a:t>
            </a:r>
            <a:r>
              <a:rPr lang="en-US" sz="1200" dirty="0" err="1">
                <a:solidFill>
                  <a:schemeClr val="dk1"/>
                </a:solidFill>
              </a:rPr>
              <a:t>Gobierno</a:t>
            </a:r>
            <a:r>
              <a:rPr lang="en-US" sz="1200" dirty="0">
                <a:solidFill>
                  <a:schemeClr val="dk1"/>
                </a:solidFill>
              </a:rPr>
              <a:t> o el (la) Director(a) General.</a:t>
            </a:r>
          </a:p>
          <a:p>
            <a:pPr marL="95250" lvl="0" indent="-95250" algn="just" rtl="0">
              <a:spcBef>
                <a:spcPts val="0"/>
              </a:spcBef>
              <a:buFont typeface="Wingdings" pitchFamily="2" charset="2"/>
              <a:buChar char="§"/>
            </a:pPr>
            <a:endParaRPr sz="1200" dirty="0">
              <a:solidFill>
                <a:schemeClr val="dk1"/>
              </a:solidFill>
            </a:endParaRPr>
          </a:p>
          <a:p>
            <a:pPr marL="95250" lvl="0" indent="-95250" algn="just" rtl="0">
              <a:spcBef>
                <a:spcPts val="0"/>
              </a:spcBef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en-US" sz="1200" dirty="0" err="1"/>
              <a:t>Fomentar</a:t>
            </a:r>
            <a:r>
              <a:rPr lang="en-US" sz="1200" dirty="0"/>
              <a:t> la </a:t>
            </a:r>
            <a:r>
              <a:rPr lang="en-US" sz="1200" dirty="0" err="1"/>
              <a:t>internacionalización</a:t>
            </a:r>
            <a:r>
              <a:rPr lang="en-US" sz="1200" dirty="0"/>
              <a:t> de </a:t>
            </a:r>
            <a:r>
              <a:rPr lang="en-US" sz="1200" dirty="0" err="1"/>
              <a:t>las</a:t>
            </a:r>
            <a:r>
              <a:rPr lang="en-US" sz="1200" dirty="0"/>
              <a:t> </a:t>
            </a:r>
            <a:r>
              <a:rPr lang="en-US" sz="1200" dirty="0" err="1"/>
              <a:t>empresas</a:t>
            </a:r>
            <a:r>
              <a:rPr lang="en-US" sz="1200" dirty="0"/>
              <a:t> </a:t>
            </a:r>
            <a:r>
              <a:rPr lang="en-US" sz="1200" dirty="0" err="1"/>
              <a:t>potosinas</a:t>
            </a:r>
            <a:r>
              <a:rPr lang="en-US" sz="1200" dirty="0"/>
              <a:t> con </a:t>
            </a:r>
            <a:r>
              <a:rPr lang="en-US" sz="1200" dirty="0" err="1"/>
              <a:t>potencial</a:t>
            </a:r>
            <a:r>
              <a:rPr lang="en-US" sz="1200" dirty="0"/>
              <a:t> </a:t>
            </a:r>
            <a:r>
              <a:rPr lang="en-US" sz="1200" dirty="0" err="1"/>
              <a:t>exportador</a:t>
            </a:r>
            <a:r>
              <a:rPr lang="en-US" sz="1200" dirty="0"/>
              <a:t>.</a:t>
            </a:r>
          </a:p>
          <a:p>
            <a:pPr marL="95250" lvl="0" indent="-95250" algn="just" rtl="0">
              <a:spcBef>
                <a:spcPts val="0"/>
              </a:spcBef>
              <a:buFont typeface="Wingdings" pitchFamily="2" charset="2"/>
              <a:buChar char="§"/>
            </a:pPr>
            <a:endParaRPr sz="1200" dirty="0">
              <a:solidFill>
                <a:schemeClr val="dk1"/>
              </a:solidFill>
            </a:endParaRPr>
          </a:p>
          <a:p>
            <a:pPr marL="95250" lvl="0" indent="-95250" algn="just" rtl="0">
              <a:spcBef>
                <a:spcPts val="0"/>
              </a:spcBef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en-US" sz="1200" dirty="0">
                <a:solidFill>
                  <a:schemeClr val="dk1"/>
                </a:solidFill>
              </a:rPr>
              <a:t>Las </a:t>
            </a:r>
            <a:r>
              <a:rPr lang="en-US" sz="1200" dirty="0" err="1">
                <a:solidFill>
                  <a:schemeClr val="dk1"/>
                </a:solidFill>
              </a:rPr>
              <a:t>demás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que</a:t>
            </a:r>
            <a:r>
              <a:rPr lang="en-US" sz="1200" dirty="0">
                <a:solidFill>
                  <a:schemeClr val="dk1"/>
                </a:solidFill>
              </a:rPr>
              <a:t> le </a:t>
            </a:r>
            <a:r>
              <a:rPr lang="en-US" sz="1200" dirty="0" err="1">
                <a:solidFill>
                  <a:schemeClr val="dk1"/>
                </a:solidFill>
              </a:rPr>
              <a:t>confieren</a:t>
            </a:r>
            <a:r>
              <a:rPr lang="en-US" sz="1200" dirty="0">
                <a:solidFill>
                  <a:schemeClr val="dk1"/>
                </a:solidFill>
              </a:rPr>
              <a:t> los </a:t>
            </a:r>
            <a:r>
              <a:rPr lang="en-US" sz="1200" dirty="0" err="1">
                <a:solidFill>
                  <a:schemeClr val="dk1"/>
                </a:solidFill>
              </a:rPr>
              <a:t>ordenamientos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jurídicos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aplicables</a:t>
            </a:r>
            <a:r>
              <a:rPr lang="en-US" sz="1200" dirty="0">
                <a:solidFill>
                  <a:schemeClr val="dk1"/>
                </a:solidFill>
              </a:rPr>
              <a:t> o </a:t>
            </a:r>
            <a:r>
              <a:rPr lang="en-US" sz="1200" dirty="0" err="1">
                <a:solidFill>
                  <a:schemeClr val="dk1"/>
                </a:solidFill>
              </a:rPr>
              <a:t>que</a:t>
            </a:r>
            <a:r>
              <a:rPr lang="en-US" sz="1200" dirty="0">
                <a:solidFill>
                  <a:schemeClr val="dk1"/>
                </a:solidFill>
              </a:rPr>
              <a:t> le </a:t>
            </a:r>
            <a:r>
              <a:rPr lang="en-US" sz="1200" dirty="0" err="1">
                <a:solidFill>
                  <a:schemeClr val="dk1"/>
                </a:solidFill>
              </a:rPr>
              <a:t>encomiende</a:t>
            </a:r>
            <a:r>
              <a:rPr lang="en-US" sz="1200" dirty="0">
                <a:solidFill>
                  <a:schemeClr val="dk1"/>
                </a:solidFill>
              </a:rPr>
              <a:t> la Junta de </a:t>
            </a:r>
            <a:r>
              <a:rPr lang="en-US" sz="1200" dirty="0" err="1">
                <a:solidFill>
                  <a:schemeClr val="dk1"/>
                </a:solidFill>
              </a:rPr>
              <a:t>Gobierno</a:t>
            </a:r>
            <a:r>
              <a:rPr lang="en-US" sz="1200" dirty="0">
                <a:solidFill>
                  <a:schemeClr val="dk1"/>
                </a:solidFill>
              </a:rPr>
              <a:t> o el (la) Director(a) General.</a:t>
            </a:r>
          </a:p>
          <a:p>
            <a:pPr marL="95250" lvl="0" indent="-95250" algn="just" rtl="0">
              <a:spcBef>
                <a:spcPts val="0"/>
              </a:spcBef>
              <a:buFont typeface="Wingdings" pitchFamily="2" charset="2"/>
              <a:buChar char="§"/>
            </a:pPr>
            <a:endParaRPr sz="1200" dirty="0">
              <a:solidFill>
                <a:schemeClr val="dk1"/>
              </a:solidFill>
            </a:endParaRPr>
          </a:p>
          <a:p>
            <a:pPr marL="95250" lvl="0" indent="-95250" algn="just" rtl="0">
              <a:spcBef>
                <a:spcPts val="0"/>
              </a:spcBef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en-US" sz="1200" dirty="0" err="1">
                <a:solidFill>
                  <a:schemeClr val="dk1"/>
                </a:solidFill>
              </a:rPr>
              <a:t>Estas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funciones</a:t>
            </a:r>
            <a:r>
              <a:rPr lang="en-US" sz="1200" dirty="0">
                <a:solidFill>
                  <a:schemeClr val="dk1"/>
                </a:solidFill>
              </a:rPr>
              <a:t> son </a:t>
            </a:r>
            <a:r>
              <a:rPr lang="en-US" sz="1200" dirty="0" err="1">
                <a:solidFill>
                  <a:schemeClr val="dk1"/>
                </a:solidFill>
              </a:rPr>
              <a:t>enunciativas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más</a:t>
            </a:r>
            <a:r>
              <a:rPr lang="en-US" sz="1200" dirty="0">
                <a:solidFill>
                  <a:schemeClr val="dk1"/>
                </a:solidFill>
              </a:rPr>
              <a:t> no </a:t>
            </a:r>
            <a:r>
              <a:rPr lang="en-US" sz="1200" dirty="0" err="1">
                <a:solidFill>
                  <a:schemeClr val="dk1"/>
                </a:solidFill>
              </a:rPr>
              <a:t>limitativas</a:t>
            </a:r>
            <a:r>
              <a:rPr lang="en-US" sz="1200" dirty="0" smtClean="0">
                <a:solidFill>
                  <a:schemeClr val="dk1"/>
                </a:solidFill>
              </a:rPr>
              <a:t>.</a:t>
            </a:r>
            <a:endParaRPr sz="1200" dirty="0"/>
          </a:p>
        </p:txBody>
      </p:sp>
      <p:sp>
        <p:nvSpPr>
          <p:cNvPr id="6" name="Shape 306"/>
          <p:cNvSpPr txBox="1"/>
          <p:nvPr/>
        </p:nvSpPr>
        <p:spPr>
          <a:xfrm>
            <a:off x="1552575" y="8437562"/>
            <a:ext cx="5153025" cy="53657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7" name="Shape 307"/>
          <p:cNvCxnSpPr/>
          <p:nvPr/>
        </p:nvCxnSpPr>
        <p:spPr>
          <a:xfrm>
            <a:off x="1552575" y="8678862"/>
            <a:ext cx="5153025" cy="317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8" name="Shape 308"/>
          <p:cNvSpPr txBox="1"/>
          <p:nvPr/>
        </p:nvSpPr>
        <p:spPr>
          <a:xfrm>
            <a:off x="3544887" y="8464550"/>
            <a:ext cx="1500187" cy="23971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Dirección General</a:t>
            </a:r>
          </a:p>
        </p:txBody>
      </p:sp>
      <p:sp>
        <p:nvSpPr>
          <p:cNvPr id="9" name="Shape 309"/>
          <p:cNvSpPr txBox="1"/>
          <p:nvPr/>
        </p:nvSpPr>
        <p:spPr>
          <a:xfrm>
            <a:off x="3336925" y="8705850"/>
            <a:ext cx="2427287" cy="2762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Gabriela Rivera Grimaldo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Shape 396"/>
          <p:cNvSpPr txBox="1"/>
          <p:nvPr/>
        </p:nvSpPr>
        <p:spPr>
          <a:xfrm>
            <a:off x="0" y="0"/>
            <a:ext cx="1443037" cy="9144000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97" name="Shape 397"/>
          <p:cNvSpPr txBox="1"/>
          <p:nvPr/>
        </p:nvSpPr>
        <p:spPr>
          <a:xfrm>
            <a:off x="-4762" y="63500"/>
            <a:ext cx="3962400" cy="39687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DESCRIPCIÓN DE FUNCIONES</a:t>
            </a:r>
          </a:p>
        </p:txBody>
      </p:sp>
      <p:cxnSp>
        <p:nvCxnSpPr>
          <p:cNvPr id="398" name="Shape 398"/>
          <p:cNvCxnSpPr/>
          <p:nvPr/>
        </p:nvCxnSpPr>
        <p:spPr>
          <a:xfrm>
            <a:off x="0" y="520700"/>
            <a:ext cx="6858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399" name="Shape 399"/>
          <p:cNvSpPr txBox="1"/>
          <p:nvPr/>
        </p:nvSpPr>
        <p:spPr>
          <a:xfrm>
            <a:off x="1537648" y="1177128"/>
            <a:ext cx="5181600" cy="717531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CHOFER</a:t>
            </a:r>
          </a:p>
          <a:p>
            <a:pPr marL="0" marR="0" lvl="0" indent="0" algn="just" rtl="0"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lang="es-MX" sz="1200" b="1" i="1" u="none" dirty="0" smtClean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lang="es-MX" sz="1200" b="1" i="1" u="none" dirty="0" smtClean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1" i="1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OBJETIVO.</a:t>
            </a:r>
          </a:p>
          <a:p>
            <a:pPr marL="0" marR="0" lvl="0" indent="0" algn="just" rtl="0"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r>
              <a:rPr lang="en-US" sz="12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12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Trasladar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con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seguridad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Directora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(a)  y al personal de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Pro San Luis en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eventos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asuntos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oficiales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en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estado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en el interior del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país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marR="0" lvl="0" indent="0" algn="just" rtl="0">
              <a:spcAft>
                <a:spcPts val="0"/>
              </a:spcAft>
              <a:buClr>
                <a:schemeClr val="dk1"/>
              </a:buClr>
              <a:buFont typeface="Noto Sans Symbols"/>
              <a:buNone/>
            </a:pPr>
            <a:endParaRPr lang="es-MX" sz="1200" b="1" i="1" u="none" dirty="0" smtClean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Aft>
                <a:spcPts val="0"/>
              </a:spcAft>
              <a:buClr>
                <a:schemeClr val="dk1"/>
              </a:buClr>
              <a:buFont typeface="Noto Sans Symbols"/>
              <a:buNone/>
            </a:pPr>
            <a:endParaRPr sz="1200" b="1" i="1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Aft>
                <a:spcPts val="0"/>
              </a:spcAft>
              <a:buClr>
                <a:schemeClr val="dk1"/>
              </a:buClr>
              <a:buFont typeface="Noto Sans Symbols"/>
              <a:buNone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FUNCIONES.</a:t>
            </a:r>
          </a:p>
          <a:p>
            <a:pPr marL="0" marR="0" lvl="0" indent="0" algn="just" rtl="0"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200" b="1" i="1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Ejecutar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actividades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les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sean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encomendadas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(la) Director (a) General de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1" i="1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Apoyar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en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formulación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proyectos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Manuales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Organización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Procedimientos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servicios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público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en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área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cargo,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siguiendo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lineamientos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efecto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establezca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Oficialía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Mayor del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Poder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Ejecutivo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la Dirección General.</a:t>
            </a:r>
          </a:p>
          <a:p>
            <a:pPr marL="95250" marR="0" lvl="0" indent="-95250" algn="just" rtl="0"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1" i="1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Trasladar</a:t>
            </a:r>
            <a:r>
              <a:rPr lang="en-US" sz="12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 Director (a) General de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Pro San Luis a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diferentes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puntos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la ciudad o del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estado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Gestionar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vehículo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encuentre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en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óptimas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condiciones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mecánicas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acondicionamiento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en general.</a:t>
            </a:r>
          </a:p>
          <a:p>
            <a:pPr marL="95250" marR="0" lvl="0" indent="-95250" algn="just" rtl="0"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Inspeccionar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con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oportunidad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 agenda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traslados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del personal de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Atender</a:t>
            </a:r>
            <a:r>
              <a:rPr lang="en-US" sz="12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entrega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oficios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documentos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diversos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diferentes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instituciones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encomienden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Trasladar</a:t>
            </a:r>
            <a:r>
              <a:rPr lang="en-US" sz="12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personal de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Pro San Luis  y/o material o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equipo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instrucciones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del Director (a) general se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requiera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spcAft>
                <a:spcPts val="0"/>
              </a:spcAft>
              <a:buClr>
                <a:schemeClr val="dk1"/>
              </a:buClr>
              <a:buSzPct val="25000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Reportar</a:t>
            </a:r>
            <a:r>
              <a:rPr lang="en-US" sz="12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cualquier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falla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presente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Área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administrativa</a:t>
            </a:r>
            <a:r>
              <a:rPr lang="en-US" sz="12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200" b="1" i="1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Aft>
                <a:spcPts val="0"/>
              </a:spcAft>
              <a:buNone/>
            </a:pPr>
            <a:endParaRPr sz="1200" b="1" i="1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Shape 400"/>
          <p:cNvSpPr txBox="1"/>
          <p:nvPr/>
        </p:nvSpPr>
        <p:spPr>
          <a:xfrm>
            <a:off x="1552575" y="8437562"/>
            <a:ext cx="5153025" cy="53657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401" name="Shape 401"/>
          <p:cNvCxnSpPr/>
          <p:nvPr/>
        </p:nvCxnSpPr>
        <p:spPr>
          <a:xfrm>
            <a:off x="1552575" y="8678862"/>
            <a:ext cx="5153025" cy="317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402" name="Shape 402"/>
          <p:cNvSpPr txBox="1"/>
          <p:nvPr/>
        </p:nvSpPr>
        <p:spPr>
          <a:xfrm>
            <a:off x="3544887" y="8464550"/>
            <a:ext cx="1500187" cy="23971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Dirección General</a:t>
            </a:r>
          </a:p>
        </p:txBody>
      </p:sp>
      <p:sp>
        <p:nvSpPr>
          <p:cNvPr id="403" name="Shape 403"/>
          <p:cNvSpPr txBox="1"/>
          <p:nvPr/>
        </p:nvSpPr>
        <p:spPr>
          <a:xfrm>
            <a:off x="3336925" y="8705850"/>
            <a:ext cx="2427287" cy="2762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Gabriela Rivera Grimaldo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Shape 408"/>
          <p:cNvSpPr txBox="1"/>
          <p:nvPr/>
        </p:nvSpPr>
        <p:spPr>
          <a:xfrm>
            <a:off x="0" y="0"/>
            <a:ext cx="1443037" cy="9144000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09" name="Shape 409"/>
          <p:cNvSpPr txBox="1"/>
          <p:nvPr/>
        </p:nvSpPr>
        <p:spPr>
          <a:xfrm>
            <a:off x="-4762" y="63500"/>
            <a:ext cx="3962400" cy="39687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DESCRIPCIÓN DE FUNCIONES</a:t>
            </a:r>
          </a:p>
        </p:txBody>
      </p:sp>
      <p:cxnSp>
        <p:nvCxnSpPr>
          <p:cNvPr id="410" name="Shape 410"/>
          <p:cNvCxnSpPr/>
          <p:nvPr/>
        </p:nvCxnSpPr>
        <p:spPr>
          <a:xfrm>
            <a:off x="0" y="520700"/>
            <a:ext cx="6858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411" name="Shape 411"/>
          <p:cNvSpPr txBox="1"/>
          <p:nvPr/>
        </p:nvSpPr>
        <p:spPr>
          <a:xfrm>
            <a:off x="1551296" y="1163480"/>
            <a:ext cx="5181600" cy="372241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CHOFER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(Continua)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lang="es-MX" sz="1200" b="0" i="0" u="none" dirty="0" smtClean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lvl="0" indent="-95250" algn="just"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s-MX" sz="1200" dirty="0" smtClean="0">
                <a:solidFill>
                  <a:schemeClr val="dk1"/>
                </a:solidFill>
              </a:rPr>
              <a:t>Integrar </a:t>
            </a:r>
            <a:r>
              <a:rPr lang="es-MX" sz="1200" dirty="0" smtClean="0">
                <a:solidFill>
                  <a:schemeClr val="dk1"/>
                </a:solidFill>
              </a:rPr>
              <a:t>la documentación en regla, tanto del vehículo como personal</a:t>
            </a:r>
            <a:r>
              <a:rPr lang="es-MX" sz="1200" dirty="0" smtClean="0">
                <a:solidFill>
                  <a:schemeClr val="dk1"/>
                </a:solidFill>
              </a:rPr>
              <a:t>.</a:t>
            </a:r>
          </a:p>
          <a:p>
            <a:pPr marL="95250" lvl="0" indent="-95250" algn="just">
              <a:buClr>
                <a:schemeClr val="dk1"/>
              </a:buClr>
              <a:buSzPct val="100000"/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Tramitar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con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debida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prontitud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los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gastos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combustibles,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aditivos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lubricantes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viáticos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algún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desperfecto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menor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imprevisto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presenten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Reportar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y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facturas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comprueben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gasto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combustible y,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verificar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encuentren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debidamente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requisitadas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Entregar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comprobantes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gasto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sean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autorizadas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Área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Administrativa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y se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autoricen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 Dirección General. 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1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Llevar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bitácora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mantenimiento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del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vehículo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asignado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la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Pro San Luis.</a:t>
            </a: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itchFamily="2" charset="2"/>
              <a:buChar char="§"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52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funciones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son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enunciativas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más</a:t>
            </a: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no </a:t>
            </a:r>
            <a:r>
              <a:rPr lang="en-US" sz="1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limitativas</a:t>
            </a:r>
            <a:r>
              <a:rPr lang="en-US" sz="12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200" b="1" i="1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Shape 412"/>
          <p:cNvSpPr txBox="1"/>
          <p:nvPr/>
        </p:nvSpPr>
        <p:spPr>
          <a:xfrm>
            <a:off x="1552575" y="8437562"/>
            <a:ext cx="5153025" cy="53657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413" name="Shape 413"/>
          <p:cNvCxnSpPr/>
          <p:nvPr/>
        </p:nvCxnSpPr>
        <p:spPr>
          <a:xfrm>
            <a:off x="1552575" y="8678862"/>
            <a:ext cx="5153025" cy="317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414" name="Shape 414"/>
          <p:cNvSpPr txBox="1"/>
          <p:nvPr/>
        </p:nvSpPr>
        <p:spPr>
          <a:xfrm>
            <a:off x="3544887" y="8464550"/>
            <a:ext cx="1500187" cy="23971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Dirección General</a:t>
            </a:r>
          </a:p>
        </p:txBody>
      </p:sp>
      <p:sp>
        <p:nvSpPr>
          <p:cNvPr id="415" name="Shape 415"/>
          <p:cNvSpPr txBox="1"/>
          <p:nvPr/>
        </p:nvSpPr>
        <p:spPr>
          <a:xfrm>
            <a:off x="3336925" y="8705850"/>
            <a:ext cx="2427287" cy="2762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Gabriela Rivera Grimaldo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Shape 420"/>
          <p:cNvSpPr txBox="1"/>
          <p:nvPr/>
        </p:nvSpPr>
        <p:spPr>
          <a:xfrm>
            <a:off x="0" y="0"/>
            <a:ext cx="1443037" cy="9144000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421" name="Shape 421"/>
          <p:cNvCxnSpPr/>
          <p:nvPr/>
        </p:nvCxnSpPr>
        <p:spPr>
          <a:xfrm>
            <a:off x="0" y="520700"/>
            <a:ext cx="6858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422" name="Shape 422"/>
          <p:cNvSpPr txBox="1"/>
          <p:nvPr/>
        </p:nvSpPr>
        <p:spPr>
          <a:xfrm>
            <a:off x="249568" y="1185133"/>
            <a:ext cx="6308725" cy="83026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6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RESPONSABLE </a:t>
            </a:r>
            <a:r>
              <a:rPr lang="en-US" sz="1600" b="1" i="1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 </a:t>
            </a:r>
            <a:r>
              <a:rPr lang="en-US" sz="16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FORMULACIÓN DEL MANUAL DE ORGANIZACIÓN DE LA  AGENCIA PRO SAN LUIS</a:t>
            </a:r>
          </a:p>
        </p:txBody>
      </p:sp>
      <p:sp>
        <p:nvSpPr>
          <p:cNvPr id="423" name="Shape 423"/>
          <p:cNvSpPr txBox="1"/>
          <p:nvPr/>
        </p:nvSpPr>
        <p:spPr>
          <a:xfrm>
            <a:off x="2793473" y="6218237"/>
            <a:ext cx="1238250" cy="33813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AUTORIZA</a:t>
            </a:r>
          </a:p>
        </p:txBody>
      </p:sp>
      <p:sp>
        <p:nvSpPr>
          <p:cNvPr id="424" name="Shape 424"/>
          <p:cNvSpPr txBox="1"/>
          <p:nvPr/>
        </p:nvSpPr>
        <p:spPr>
          <a:xfrm>
            <a:off x="2415008" y="6815844"/>
            <a:ext cx="1995487" cy="46196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OFICIAL MAYOR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DEL PODER EJECUTIVO</a:t>
            </a:r>
          </a:p>
        </p:txBody>
      </p:sp>
      <p:sp>
        <p:nvSpPr>
          <p:cNvPr id="425" name="Shape 425"/>
          <p:cNvSpPr txBox="1"/>
          <p:nvPr/>
        </p:nvSpPr>
        <p:spPr>
          <a:xfrm>
            <a:off x="2194368" y="8257008"/>
            <a:ext cx="2451100" cy="2762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Elías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Jesrael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Pesina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Rodríguez</a:t>
            </a:r>
            <a:endParaRPr lang="en-US" sz="12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Shape 426"/>
          <p:cNvSpPr txBox="1"/>
          <p:nvPr/>
        </p:nvSpPr>
        <p:spPr>
          <a:xfrm>
            <a:off x="2007021" y="5048603"/>
            <a:ext cx="2836862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Gonzálo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Ortuño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Castro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Director de </a:t>
            </a:r>
            <a:r>
              <a:rPr lang="en-US" sz="12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Organización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2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Métodos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427" name="Shape 427"/>
          <p:cNvSpPr txBox="1"/>
          <p:nvPr/>
        </p:nvSpPr>
        <p:spPr>
          <a:xfrm>
            <a:off x="2939831" y="3743325"/>
            <a:ext cx="960437" cy="33813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REVISÓ</a:t>
            </a:r>
          </a:p>
        </p:txBody>
      </p:sp>
      <p:cxnSp>
        <p:nvCxnSpPr>
          <p:cNvPr id="428" name="Shape 428"/>
          <p:cNvCxnSpPr/>
          <p:nvPr/>
        </p:nvCxnSpPr>
        <p:spPr>
          <a:xfrm>
            <a:off x="2021308" y="5033368"/>
            <a:ext cx="2744787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429" name="Shape 429"/>
          <p:cNvSpPr txBox="1"/>
          <p:nvPr/>
        </p:nvSpPr>
        <p:spPr>
          <a:xfrm>
            <a:off x="-1587" y="50800"/>
            <a:ext cx="3962400" cy="39687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AUTORIZACIÓN</a:t>
            </a:r>
          </a:p>
        </p:txBody>
      </p:sp>
      <p:cxnSp>
        <p:nvCxnSpPr>
          <p:cNvPr id="430" name="Shape 430"/>
          <p:cNvCxnSpPr/>
          <p:nvPr/>
        </p:nvCxnSpPr>
        <p:spPr>
          <a:xfrm>
            <a:off x="2047039" y="2574594"/>
            <a:ext cx="2744787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431" name="Shape 431"/>
          <p:cNvSpPr txBox="1"/>
          <p:nvPr/>
        </p:nvSpPr>
        <p:spPr>
          <a:xfrm>
            <a:off x="2375652" y="2584119"/>
            <a:ext cx="2074862" cy="46196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Gabriela Rivera </a:t>
            </a:r>
            <a:r>
              <a:rPr lang="en-US" sz="12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Grimaldo</a:t>
            </a:r>
            <a:endParaRPr lang="en-US" sz="12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Directora</a:t>
            </a:r>
            <a:r>
              <a:rPr lang="en-US" sz="1200" b="1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General  </a:t>
            </a:r>
          </a:p>
        </p:txBody>
      </p:sp>
      <p:cxnSp>
        <p:nvCxnSpPr>
          <p:cNvPr id="432" name="Shape 432"/>
          <p:cNvCxnSpPr/>
          <p:nvPr/>
        </p:nvCxnSpPr>
        <p:spPr>
          <a:xfrm>
            <a:off x="2160369" y="8257625"/>
            <a:ext cx="2497137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Shape 437"/>
          <p:cNvSpPr txBox="1"/>
          <p:nvPr/>
        </p:nvSpPr>
        <p:spPr>
          <a:xfrm>
            <a:off x="0" y="57150"/>
            <a:ext cx="1443037" cy="908685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8" name="Shape 438"/>
          <p:cNvSpPr txBox="1"/>
          <p:nvPr/>
        </p:nvSpPr>
        <p:spPr>
          <a:xfrm>
            <a:off x="0" y="0"/>
            <a:ext cx="1443037" cy="9144000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9" name="Shape 439"/>
          <p:cNvSpPr txBox="1"/>
          <p:nvPr/>
        </p:nvSpPr>
        <p:spPr>
          <a:xfrm>
            <a:off x="63500" y="57150"/>
            <a:ext cx="6845300" cy="39687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CONTROL DE ACTUALIZACIONES</a:t>
            </a:r>
          </a:p>
        </p:txBody>
      </p:sp>
      <p:cxnSp>
        <p:nvCxnSpPr>
          <p:cNvPr id="440" name="Shape 440"/>
          <p:cNvCxnSpPr/>
          <p:nvPr/>
        </p:nvCxnSpPr>
        <p:spPr>
          <a:xfrm>
            <a:off x="0" y="520700"/>
            <a:ext cx="6858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441" name="Shape 441"/>
          <p:cNvSpPr txBox="1"/>
          <p:nvPr/>
        </p:nvSpPr>
        <p:spPr>
          <a:xfrm>
            <a:off x="423862" y="965200"/>
            <a:ext cx="954087" cy="2762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ELABORÓ</a:t>
            </a:r>
          </a:p>
        </p:txBody>
      </p:sp>
      <p:sp>
        <p:nvSpPr>
          <p:cNvPr id="442" name="Shape 442"/>
          <p:cNvSpPr txBox="1"/>
          <p:nvPr/>
        </p:nvSpPr>
        <p:spPr>
          <a:xfrm>
            <a:off x="3308350" y="1587500"/>
            <a:ext cx="627062" cy="24606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FECHA</a:t>
            </a:r>
          </a:p>
        </p:txBody>
      </p:sp>
      <p:sp>
        <p:nvSpPr>
          <p:cNvPr id="443" name="Shape 443"/>
          <p:cNvSpPr txBox="1"/>
          <p:nvPr/>
        </p:nvSpPr>
        <p:spPr>
          <a:xfrm>
            <a:off x="403225" y="2286000"/>
            <a:ext cx="755650" cy="24606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NOMBRE</a:t>
            </a:r>
          </a:p>
        </p:txBody>
      </p:sp>
      <p:sp>
        <p:nvSpPr>
          <p:cNvPr id="444" name="Shape 444"/>
          <p:cNvSpPr txBox="1"/>
          <p:nvPr/>
        </p:nvSpPr>
        <p:spPr>
          <a:xfrm>
            <a:off x="3978275" y="2286000"/>
            <a:ext cx="592137" cy="24606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FIRMA</a:t>
            </a:r>
          </a:p>
        </p:txBody>
      </p:sp>
      <p:cxnSp>
        <p:nvCxnSpPr>
          <p:cNvPr id="445" name="Shape 445"/>
          <p:cNvCxnSpPr/>
          <p:nvPr/>
        </p:nvCxnSpPr>
        <p:spPr>
          <a:xfrm>
            <a:off x="501650" y="2324100"/>
            <a:ext cx="311785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446" name="Shape 446"/>
          <p:cNvCxnSpPr/>
          <p:nvPr/>
        </p:nvCxnSpPr>
        <p:spPr>
          <a:xfrm>
            <a:off x="4064000" y="2324100"/>
            <a:ext cx="131445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447" name="Shape 447"/>
          <p:cNvSpPr txBox="1"/>
          <p:nvPr/>
        </p:nvSpPr>
        <p:spPr>
          <a:xfrm>
            <a:off x="403225" y="2905125"/>
            <a:ext cx="661987" cy="24606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CARGO</a:t>
            </a:r>
          </a:p>
        </p:txBody>
      </p:sp>
      <p:cxnSp>
        <p:nvCxnSpPr>
          <p:cNvPr id="448" name="Shape 448"/>
          <p:cNvCxnSpPr/>
          <p:nvPr/>
        </p:nvCxnSpPr>
        <p:spPr>
          <a:xfrm>
            <a:off x="501650" y="2943225"/>
            <a:ext cx="312737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449" name="Shape 449"/>
          <p:cNvCxnSpPr/>
          <p:nvPr/>
        </p:nvCxnSpPr>
        <p:spPr>
          <a:xfrm>
            <a:off x="3416300" y="1609725"/>
            <a:ext cx="196215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450" name="Shape 450"/>
          <p:cNvSpPr txBox="1"/>
          <p:nvPr/>
        </p:nvSpPr>
        <p:spPr>
          <a:xfrm>
            <a:off x="2171700" y="3530600"/>
            <a:ext cx="1449387" cy="2762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ACTUALIZACIÓN</a:t>
            </a:r>
          </a:p>
        </p:txBody>
      </p:sp>
      <p:sp>
        <p:nvSpPr>
          <p:cNvPr id="451" name="Shape 451"/>
          <p:cNvSpPr txBox="1"/>
          <p:nvPr/>
        </p:nvSpPr>
        <p:spPr>
          <a:xfrm>
            <a:off x="263525" y="3960812"/>
            <a:ext cx="2792412" cy="24606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PARTE DEL MANUAL QUE SE ACTUALIZA</a:t>
            </a:r>
          </a:p>
        </p:txBody>
      </p:sp>
      <p:cxnSp>
        <p:nvCxnSpPr>
          <p:cNvPr id="452" name="Shape 452"/>
          <p:cNvCxnSpPr/>
          <p:nvPr/>
        </p:nvCxnSpPr>
        <p:spPr>
          <a:xfrm>
            <a:off x="361950" y="4440237"/>
            <a:ext cx="61341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453" name="Shape 453"/>
          <p:cNvSpPr txBox="1"/>
          <p:nvPr/>
        </p:nvSpPr>
        <p:spPr>
          <a:xfrm>
            <a:off x="263525" y="5462587"/>
            <a:ext cx="2392362" cy="24606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SECCION(ES) QUE SE MODIFICA(N)</a:t>
            </a:r>
          </a:p>
        </p:txBody>
      </p:sp>
      <p:sp>
        <p:nvSpPr>
          <p:cNvPr id="454" name="Shape 454"/>
          <p:cNvSpPr txBox="1"/>
          <p:nvPr/>
        </p:nvSpPr>
        <p:spPr>
          <a:xfrm>
            <a:off x="855662" y="6938962"/>
            <a:ext cx="765175" cy="2762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REVISÓ</a:t>
            </a:r>
          </a:p>
        </p:txBody>
      </p:sp>
      <p:cxnSp>
        <p:nvCxnSpPr>
          <p:cNvPr id="455" name="Shape 455"/>
          <p:cNvCxnSpPr/>
          <p:nvPr/>
        </p:nvCxnSpPr>
        <p:spPr>
          <a:xfrm>
            <a:off x="104775" y="8202612"/>
            <a:ext cx="210502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456" name="Shape 456"/>
          <p:cNvCxnSpPr/>
          <p:nvPr/>
        </p:nvCxnSpPr>
        <p:spPr>
          <a:xfrm>
            <a:off x="2336800" y="8202612"/>
            <a:ext cx="2159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457" name="Shape 457"/>
          <p:cNvCxnSpPr/>
          <p:nvPr/>
        </p:nvCxnSpPr>
        <p:spPr>
          <a:xfrm rot="10800000" flipH="1">
            <a:off x="4629150" y="8201025"/>
            <a:ext cx="2095500" cy="1587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458" name="Shape 458"/>
          <p:cNvSpPr txBox="1"/>
          <p:nvPr/>
        </p:nvSpPr>
        <p:spPr>
          <a:xfrm>
            <a:off x="325437" y="8212137"/>
            <a:ext cx="1662112" cy="55403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endParaRPr sz="1000" b="1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Director de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Organización y Métodos</a:t>
            </a:r>
          </a:p>
        </p:txBody>
      </p:sp>
      <p:sp>
        <p:nvSpPr>
          <p:cNvPr id="459" name="Shape 459"/>
          <p:cNvSpPr txBox="1"/>
          <p:nvPr/>
        </p:nvSpPr>
        <p:spPr>
          <a:xfrm>
            <a:off x="3786187" y="6910387"/>
            <a:ext cx="1562789" cy="2762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U T O R I Z A N</a:t>
            </a:r>
          </a:p>
        </p:txBody>
      </p:sp>
      <p:cxnSp>
        <p:nvCxnSpPr>
          <p:cNvPr id="460" name="Shape 460"/>
          <p:cNvCxnSpPr/>
          <p:nvPr/>
        </p:nvCxnSpPr>
        <p:spPr>
          <a:xfrm>
            <a:off x="361950" y="4692650"/>
            <a:ext cx="61341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461" name="Shape 461"/>
          <p:cNvCxnSpPr/>
          <p:nvPr/>
        </p:nvCxnSpPr>
        <p:spPr>
          <a:xfrm>
            <a:off x="361950" y="4945062"/>
            <a:ext cx="61341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462" name="Shape 462"/>
          <p:cNvCxnSpPr/>
          <p:nvPr/>
        </p:nvCxnSpPr>
        <p:spPr>
          <a:xfrm>
            <a:off x="361950" y="5181600"/>
            <a:ext cx="61341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463" name="Shape 463"/>
          <p:cNvCxnSpPr/>
          <p:nvPr/>
        </p:nvCxnSpPr>
        <p:spPr>
          <a:xfrm>
            <a:off x="361950" y="5954712"/>
            <a:ext cx="61341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464" name="Shape 464"/>
          <p:cNvCxnSpPr/>
          <p:nvPr/>
        </p:nvCxnSpPr>
        <p:spPr>
          <a:xfrm>
            <a:off x="361950" y="6207125"/>
            <a:ext cx="61341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465" name="Shape 465"/>
          <p:cNvCxnSpPr/>
          <p:nvPr/>
        </p:nvCxnSpPr>
        <p:spPr>
          <a:xfrm>
            <a:off x="361950" y="6457950"/>
            <a:ext cx="61341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466" name="Shape 466"/>
          <p:cNvCxnSpPr/>
          <p:nvPr/>
        </p:nvCxnSpPr>
        <p:spPr>
          <a:xfrm>
            <a:off x="361950" y="6694487"/>
            <a:ext cx="61341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3855</Words>
  <Application>Microsoft Office PowerPoint</Application>
  <PresentationFormat>Presentación en pantalla (4:3)</PresentationFormat>
  <Paragraphs>658</Paragraphs>
  <Slides>30</Slides>
  <Notes>23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1" baseType="lpstr">
      <vt:lpstr>Diseño predeterminado</vt:lpstr>
      <vt:lpstr>Diapositiva 0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CIN15</dc:creator>
  <cp:lastModifiedBy>ahfrancisco</cp:lastModifiedBy>
  <cp:revision>27</cp:revision>
  <dcterms:modified xsi:type="dcterms:W3CDTF">2017-11-03T17:18:16Z</dcterms:modified>
</cp:coreProperties>
</file>